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70" r:id="rId2"/>
    <p:sldMasterId id="2147483662" r:id="rId3"/>
    <p:sldMasterId id="2147483665" r:id="rId4"/>
    <p:sldMasterId id="2147483663" r:id="rId5"/>
  </p:sldMasterIdLst>
  <p:notesMasterIdLst>
    <p:notesMasterId r:id="rId13"/>
  </p:notesMasterIdLst>
  <p:sldIdLst>
    <p:sldId id="256" r:id="rId6"/>
    <p:sldId id="261" r:id="rId7"/>
    <p:sldId id="262" r:id="rId8"/>
    <p:sldId id="264" r:id="rId9"/>
    <p:sldId id="265" r:id="rId10"/>
    <p:sldId id="267"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321"/>
    <a:srgbClr val="F18700"/>
    <a:srgbClr val="DC0D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5"/>
    <p:restoredTop sz="94674"/>
  </p:normalViewPr>
  <p:slideViewPr>
    <p:cSldViewPr snapToGrid="0" snapToObjects="1" showGuides="1">
      <p:cViewPr varScale="1">
        <p:scale>
          <a:sx n="84" d="100"/>
          <a:sy n="84" d="100"/>
        </p:scale>
        <p:origin x="8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3ABC7-27AC-6D40-86E4-0C355E54A764}" type="datetimeFigureOut">
              <a:rPr lang="de-DE" smtClean="0"/>
              <a:t>16.03.2022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CAD0D-262D-F145-A422-6EFA995C3514}" type="slidenum">
              <a:rPr lang="de-DE" smtClean="0"/>
              <a:t>‹Nr.›</a:t>
            </a:fld>
            <a:endParaRPr lang="de-DE"/>
          </a:p>
        </p:txBody>
      </p:sp>
    </p:spTree>
    <p:extLst>
      <p:ext uri="{BB962C8B-B14F-4D97-AF65-F5344CB8AC3E}">
        <p14:creationId xmlns:p14="http://schemas.microsoft.com/office/powerpoint/2010/main" val="364863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äsentationstitel,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F51A07C-FE1A-F540-8B1D-0E34068DA5FD}"/>
              </a:ext>
            </a:extLst>
          </p:cNvPr>
          <p:cNvPicPr>
            <a:picLocks noChangeAspect="1"/>
          </p:cNvPicPr>
          <p:nvPr userDrawn="1"/>
        </p:nvPicPr>
        <p:blipFill rotWithShape="1">
          <a:blip r:embed="rId2">
            <a:alphaModFix amt="14000"/>
          </a:blip>
          <a:srcRect t="8872" b="1720"/>
          <a:stretch/>
        </p:blipFill>
        <p:spPr>
          <a:xfrm>
            <a:off x="10963933" y="449575"/>
            <a:ext cx="776688" cy="806400"/>
          </a:xfrm>
          <a:prstGeom prst="rect">
            <a:avLst/>
          </a:prstGeom>
        </p:spPr>
      </p:pic>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sp>
        <p:nvSpPr>
          <p:cNvPr id="10" name="Textplatzhalter 4">
            <a:extLst>
              <a:ext uri="{FF2B5EF4-FFF2-40B4-BE49-F238E27FC236}">
                <a16:creationId xmlns:a16="http://schemas.microsoft.com/office/drawing/2014/main" id="{32C0B7F7-E1DB-3246-A459-8E85B8A521F5}"/>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01.11.2020</a:t>
            </a:r>
            <a:endParaRPr lang="de-DE" dirty="0">
              <a:effectLst/>
              <a:latin typeface="Arial" panose="020B0604020202020204" pitchFamily="34" charset="0"/>
            </a:endParaRPr>
          </a:p>
        </p:txBody>
      </p:sp>
      <p:sp>
        <p:nvSpPr>
          <p:cNvPr id="5" name="Textplatzhalter 4">
            <a:extLst>
              <a:ext uri="{FF2B5EF4-FFF2-40B4-BE49-F238E27FC236}">
                <a16:creationId xmlns:a16="http://schemas.microsoft.com/office/drawing/2014/main" id="{479B52C0-6FEE-AE47-AFCB-2DE72A2FC078}"/>
              </a:ext>
            </a:extLst>
          </p:cNvPr>
          <p:cNvSpPr>
            <a:spLocks noGrp="1"/>
          </p:cNvSpPr>
          <p:nvPr>
            <p:ph type="body" sz="quarter" idx="12" hasCustomPrompt="1"/>
          </p:nvPr>
        </p:nvSpPr>
        <p:spPr>
          <a:xfrm>
            <a:off x="446088" y="2160000"/>
            <a:ext cx="4510087" cy="1440000"/>
          </a:xfrm>
          <a:prstGeom prst="rect">
            <a:avLst/>
          </a:prstGeom>
        </p:spPr>
        <p:txBody>
          <a:bodyPr lIns="0" tIns="0" rIns="0" bIns="0"/>
          <a:lstStyle>
            <a:lvl1pPr marL="0" indent="0">
              <a:lnSpc>
                <a:spcPts val="3360"/>
              </a:lnSpc>
              <a:spcBef>
                <a:spcPts val="0"/>
              </a:spcBef>
              <a:buFontTx/>
              <a:buNone/>
              <a:defRPr sz="2800" b="1" i="0" baseline="0">
                <a:solidFill>
                  <a:schemeClr val="bg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Präsentationstitel</a:t>
            </a:r>
            <a:br>
              <a:rPr lang="de-DE" b="1" dirty="0">
                <a:effectLst/>
                <a:latin typeface="Arial" panose="020B0604020202020204" pitchFamily="34" charset="0"/>
              </a:rPr>
            </a:br>
            <a:r>
              <a:rPr lang="de-DE" b="1" dirty="0">
                <a:effectLst/>
                <a:latin typeface="Arial" panose="020B0604020202020204" pitchFamily="34" charset="0"/>
              </a:rPr>
              <a:t>Zeile 2 des Titels</a:t>
            </a:r>
            <a:endParaRPr lang="de-DE" dirty="0">
              <a:effectLst/>
              <a:latin typeface="Arial" panose="020B0604020202020204" pitchFamily="34" charset="0"/>
            </a:endParaRPr>
          </a:p>
        </p:txBody>
      </p:sp>
      <p:sp>
        <p:nvSpPr>
          <p:cNvPr id="13" name="Textplatzhalter 12">
            <a:extLst>
              <a:ext uri="{FF2B5EF4-FFF2-40B4-BE49-F238E27FC236}">
                <a16:creationId xmlns:a16="http://schemas.microsoft.com/office/drawing/2014/main" id="{27521B66-FCA7-E64B-87D2-BEED9E9EEE7D}"/>
              </a:ext>
            </a:extLst>
          </p:cNvPr>
          <p:cNvSpPr>
            <a:spLocks noGrp="1"/>
          </p:cNvSpPr>
          <p:nvPr>
            <p:ph type="body" sz="quarter" idx="13"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ÜBERSCHRIFT / TITEL / EINRICHTUNG XY</a:t>
            </a:r>
          </a:p>
        </p:txBody>
      </p:sp>
      <p:sp>
        <p:nvSpPr>
          <p:cNvPr id="15" name="Bildplatzhalter 3">
            <a:extLst>
              <a:ext uri="{FF2B5EF4-FFF2-40B4-BE49-F238E27FC236}">
                <a16:creationId xmlns:a16="http://schemas.microsoft.com/office/drawing/2014/main" id="{4C49311C-1CA8-6441-8EF9-44421C1037DF}"/>
              </a:ext>
            </a:extLst>
          </p:cNvPr>
          <p:cNvSpPr>
            <a:spLocks noGrp="1"/>
          </p:cNvSpPr>
          <p:nvPr>
            <p:ph type="pic" sz="quarter" idx="10"/>
          </p:nvPr>
        </p:nvSpPr>
        <p:spPr>
          <a:xfrm>
            <a:off x="5374800" y="1484313"/>
            <a:ext cx="6817200" cy="5373687"/>
          </a:xfrm>
          <a:prstGeom prst="rect">
            <a:avLst/>
          </a:prstGeom>
          <a:solidFill>
            <a:schemeClr val="accent2"/>
          </a:solidFill>
        </p:spPr>
        <p:txBody>
          <a:bodyPr anchor="ctr" anchorCtr="0"/>
          <a:lstStyle>
            <a:lvl1pPr algn="ctr">
              <a:buFontTx/>
              <a:buNone/>
              <a:defRPr sz="800" baseline="0"/>
            </a:lvl1pPr>
          </a:lstStyle>
          <a:p>
            <a:endParaRPr lang="de-DE" dirty="0"/>
          </a:p>
        </p:txBody>
      </p:sp>
    </p:spTree>
    <p:extLst>
      <p:ext uri="{BB962C8B-B14F-4D97-AF65-F5344CB8AC3E}">
        <p14:creationId xmlns:p14="http://schemas.microsoft.com/office/powerpoint/2010/main" val="309801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äsentationstitel, Bild, LogoTeileinheit">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sp>
        <p:nvSpPr>
          <p:cNvPr id="4" name="Bildplatzhalter 3">
            <a:extLst>
              <a:ext uri="{FF2B5EF4-FFF2-40B4-BE49-F238E27FC236}">
                <a16:creationId xmlns:a16="http://schemas.microsoft.com/office/drawing/2014/main" id="{28A3018A-0C50-1346-920A-3CC5ADBF331A}"/>
              </a:ext>
            </a:extLst>
          </p:cNvPr>
          <p:cNvSpPr>
            <a:spLocks noGrp="1"/>
          </p:cNvSpPr>
          <p:nvPr>
            <p:ph type="pic" sz="quarter" idx="10"/>
          </p:nvPr>
        </p:nvSpPr>
        <p:spPr>
          <a:xfrm>
            <a:off x="5374800" y="1484313"/>
            <a:ext cx="6817200" cy="5373687"/>
          </a:xfrm>
          <a:prstGeom prst="rect">
            <a:avLst/>
          </a:prstGeom>
          <a:solidFill>
            <a:schemeClr val="accent2"/>
          </a:solidFill>
        </p:spPr>
        <p:txBody>
          <a:bodyPr anchor="ctr" anchorCtr="0"/>
          <a:lstStyle>
            <a:lvl1pPr algn="ctr">
              <a:buFontTx/>
              <a:buNone/>
              <a:defRPr sz="800" baseline="0"/>
            </a:lvl1pPr>
          </a:lstStyle>
          <a:p>
            <a:endParaRPr lang="de-DE" dirty="0"/>
          </a:p>
        </p:txBody>
      </p:sp>
      <p:sp>
        <p:nvSpPr>
          <p:cNvPr id="11" name="Textplatzhalter 12">
            <a:extLst>
              <a:ext uri="{FF2B5EF4-FFF2-40B4-BE49-F238E27FC236}">
                <a16:creationId xmlns:a16="http://schemas.microsoft.com/office/drawing/2014/main" id="{55472BC4-D049-4B41-A87B-CE172FA5E285}"/>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ÜBERSCHRIFT / TITEL / EINRICHTUNG XY</a:t>
            </a:r>
          </a:p>
        </p:txBody>
      </p:sp>
      <p:sp>
        <p:nvSpPr>
          <p:cNvPr id="15" name="Bildplatzhalter 6">
            <a:extLst>
              <a:ext uri="{FF2B5EF4-FFF2-40B4-BE49-F238E27FC236}">
                <a16:creationId xmlns:a16="http://schemas.microsoft.com/office/drawing/2014/main" id="{9E3EC0D9-ADF9-484A-8AF7-707A2C63BA89}"/>
              </a:ext>
            </a:extLst>
          </p:cNvPr>
          <p:cNvSpPr>
            <a:spLocks noGrp="1"/>
          </p:cNvSpPr>
          <p:nvPr>
            <p:ph type="pic" sz="quarter" idx="13"/>
          </p:nvPr>
        </p:nvSpPr>
        <p:spPr>
          <a:xfrm>
            <a:off x="10469881" y="613578"/>
            <a:ext cx="886967" cy="455148"/>
          </a:xfrm>
          <a:prstGeom prst="rect">
            <a:avLst/>
          </a:prstGeom>
        </p:spPr>
        <p:txBody>
          <a:bodyPr anchor="ctr" anchorCtr="0"/>
          <a:lstStyle>
            <a:lvl1pPr algn="ctr">
              <a:buFontTx/>
              <a:buNone/>
              <a:defRPr sz="800" baseline="0"/>
            </a:lvl1pPr>
          </a:lstStyle>
          <a:p>
            <a:endParaRPr lang="de-DE" dirty="0"/>
          </a:p>
        </p:txBody>
      </p:sp>
      <p:sp>
        <p:nvSpPr>
          <p:cNvPr id="16" name="Textplatzhalter 4">
            <a:extLst>
              <a:ext uri="{FF2B5EF4-FFF2-40B4-BE49-F238E27FC236}">
                <a16:creationId xmlns:a16="http://schemas.microsoft.com/office/drawing/2014/main" id="{461E02B6-4FE8-A346-805E-7D467048D9A5}"/>
              </a:ext>
            </a:extLst>
          </p:cNvPr>
          <p:cNvSpPr>
            <a:spLocks noGrp="1"/>
          </p:cNvSpPr>
          <p:nvPr>
            <p:ph type="body" sz="quarter" idx="12" hasCustomPrompt="1"/>
          </p:nvPr>
        </p:nvSpPr>
        <p:spPr>
          <a:xfrm>
            <a:off x="446088" y="2160000"/>
            <a:ext cx="4510087" cy="1440000"/>
          </a:xfrm>
          <a:prstGeom prst="rect">
            <a:avLst/>
          </a:prstGeom>
        </p:spPr>
        <p:txBody>
          <a:bodyPr lIns="0" tIns="0" rIns="0" bIns="0"/>
          <a:lstStyle>
            <a:lvl1pPr marL="0" indent="0">
              <a:lnSpc>
                <a:spcPts val="3360"/>
              </a:lnSpc>
              <a:spcBef>
                <a:spcPts val="0"/>
              </a:spcBef>
              <a:buFontTx/>
              <a:buNone/>
              <a:defRPr sz="2800" b="1" i="0" baseline="0">
                <a:solidFill>
                  <a:schemeClr val="bg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Präsentationstitel</a:t>
            </a:r>
            <a:br>
              <a:rPr lang="de-DE" b="1" dirty="0">
                <a:effectLst/>
                <a:latin typeface="Arial" panose="020B0604020202020204" pitchFamily="34" charset="0"/>
              </a:rPr>
            </a:br>
            <a:r>
              <a:rPr lang="de-DE" b="1" dirty="0">
                <a:effectLst/>
                <a:latin typeface="Arial" panose="020B0604020202020204" pitchFamily="34" charset="0"/>
              </a:rPr>
              <a:t>Zeile 2 des Titels</a:t>
            </a:r>
            <a:endParaRPr lang="de-DE" dirty="0">
              <a:effectLst/>
              <a:latin typeface="Arial" panose="020B0604020202020204" pitchFamily="34" charset="0"/>
            </a:endParaRPr>
          </a:p>
        </p:txBody>
      </p:sp>
      <p:sp>
        <p:nvSpPr>
          <p:cNvPr id="17" name="Textplatzhalter 4">
            <a:extLst>
              <a:ext uri="{FF2B5EF4-FFF2-40B4-BE49-F238E27FC236}">
                <a16:creationId xmlns:a16="http://schemas.microsoft.com/office/drawing/2014/main" id="{80A05923-C642-2E4E-840A-327720B765D1}"/>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01.11.2020</a:t>
            </a:r>
            <a:endParaRPr lang="de-DE" dirty="0">
              <a:effectLst/>
              <a:latin typeface="Arial" panose="020B0604020202020204" pitchFamily="34" charset="0"/>
            </a:endParaRPr>
          </a:p>
        </p:txBody>
      </p:sp>
    </p:spTree>
    <p:extLst>
      <p:ext uri="{BB962C8B-B14F-4D97-AF65-F5344CB8AC3E}">
        <p14:creationId xmlns:p14="http://schemas.microsoft.com/office/powerpoint/2010/main" val="389815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äsentations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21FD8A1D-ABA2-9545-8F6F-74DA8BEF4C96}"/>
              </a:ext>
            </a:extLst>
          </p:cNvPr>
          <p:cNvSpPr/>
          <p:nvPr userDrawn="1"/>
        </p:nvSpPr>
        <p:spPr>
          <a:xfrm>
            <a:off x="5376454" y="1484313"/>
            <a:ext cx="6815545" cy="5373687"/>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pic>
        <p:nvPicPr>
          <p:cNvPr id="4" name="Grafik 3">
            <a:extLst>
              <a:ext uri="{FF2B5EF4-FFF2-40B4-BE49-F238E27FC236}">
                <a16:creationId xmlns:a16="http://schemas.microsoft.com/office/drawing/2014/main" id="{06968607-CF30-B14E-8DDB-DAB295493CFF}"/>
              </a:ext>
            </a:extLst>
          </p:cNvPr>
          <p:cNvPicPr>
            <a:picLocks noChangeAspect="1"/>
          </p:cNvPicPr>
          <p:nvPr userDrawn="1"/>
        </p:nvPicPr>
        <p:blipFill>
          <a:blip r:embed="rId2">
            <a:alphaModFix/>
          </a:blip>
          <a:stretch>
            <a:fillRect/>
          </a:stretch>
        </p:blipFill>
        <p:spPr>
          <a:xfrm>
            <a:off x="8648700" y="2743200"/>
            <a:ext cx="3543300" cy="4114800"/>
          </a:xfrm>
          <a:prstGeom prst="rect">
            <a:avLst/>
          </a:prstGeom>
        </p:spPr>
      </p:pic>
      <p:sp>
        <p:nvSpPr>
          <p:cNvPr id="11" name="Textplatzhalter 4">
            <a:extLst>
              <a:ext uri="{FF2B5EF4-FFF2-40B4-BE49-F238E27FC236}">
                <a16:creationId xmlns:a16="http://schemas.microsoft.com/office/drawing/2014/main" id="{9AD86DE8-5751-A440-B2C4-58BF4A19C043}"/>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01.11.2020</a:t>
            </a:r>
            <a:endParaRPr lang="de-DE" dirty="0">
              <a:effectLst/>
              <a:latin typeface="Arial" panose="020B0604020202020204" pitchFamily="34" charset="0"/>
            </a:endParaRPr>
          </a:p>
        </p:txBody>
      </p:sp>
      <p:sp>
        <p:nvSpPr>
          <p:cNvPr id="8" name="Textplatzhalter 4">
            <a:extLst>
              <a:ext uri="{FF2B5EF4-FFF2-40B4-BE49-F238E27FC236}">
                <a16:creationId xmlns:a16="http://schemas.microsoft.com/office/drawing/2014/main" id="{8FD44F83-A00E-0042-991C-25703825541C}"/>
              </a:ext>
            </a:extLst>
          </p:cNvPr>
          <p:cNvSpPr>
            <a:spLocks noGrp="1"/>
          </p:cNvSpPr>
          <p:nvPr>
            <p:ph type="body" sz="quarter" idx="12" hasCustomPrompt="1"/>
          </p:nvPr>
        </p:nvSpPr>
        <p:spPr>
          <a:xfrm>
            <a:off x="446088" y="2160000"/>
            <a:ext cx="4510087" cy="1440000"/>
          </a:xfrm>
          <a:prstGeom prst="rect">
            <a:avLst/>
          </a:prstGeom>
        </p:spPr>
        <p:txBody>
          <a:bodyPr lIns="0" tIns="0" rIns="0" bIns="0"/>
          <a:lstStyle>
            <a:lvl1pPr marL="0" indent="0">
              <a:lnSpc>
                <a:spcPts val="3360"/>
              </a:lnSpc>
              <a:spcBef>
                <a:spcPts val="0"/>
              </a:spcBef>
              <a:buFontTx/>
              <a:buNone/>
              <a:defRPr sz="2800" b="1" i="0" baseline="0">
                <a:solidFill>
                  <a:schemeClr val="bg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Präsentationstitel</a:t>
            </a:r>
            <a:br>
              <a:rPr lang="de-DE" b="1" dirty="0">
                <a:effectLst/>
                <a:latin typeface="Arial" panose="020B0604020202020204" pitchFamily="34" charset="0"/>
              </a:rPr>
            </a:br>
            <a:r>
              <a:rPr lang="de-DE" b="1" dirty="0">
                <a:effectLst/>
                <a:latin typeface="Arial" panose="020B0604020202020204" pitchFamily="34" charset="0"/>
              </a:rPr>
              <a:t>Zeile 2 des Titels</a:t>
            </a:r>
            <a:endParaRPr lang="de-DE" dirty="0">
              <a:effectLst/>
              <a:latin typeface="Arial" panose="020B0604020202020204" pitchFamily="34" charset="0"/>
            </a:endParaRPr>
          </a:p>
        </p:txBody>
      </p:sp>
      <p:sp>
        <p:nvSpPr>
          <p:cNvPr id="13" name="Textplatzhalter 12">
            <a:extLst>
              <a:ext uri="{FF2B5EF4-FFF2-40B4-BE49-F238E27FC236}">
                <a16:creationId xmlns:a16="http://schemas.microsoft.com/office/drawing/2014/main" id="{45B08AD0-8199-4442-8676-028CF952148C}"/>
              </a:ext>
            </a:extLst>
          </p:cNvPr>
          <p:cNvSpPr>
            <a:spLocks noGrp="1"/>
          </p:cNvSpPr>
          <p:nvPr>
            <p:ph type="body" sz="quarter" idx="13"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ÜBERSCHRIFT / TITEL / EINRICHTUNG XY</a:t>
            </a:r>
          </a:p>
        </p:txBody>
      </p:sp>
    </p:spTree>
    <p:extLst>
      <p:ext uri="{BB962C8B-B14F-4D97-AF65-F5344CB8AC3E}">
        <p14:creationId xmlns:p14="http://schemas.microsoft.com/office/powerpoint/2010/main" val="38747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äsentationstitel, LogoTeileinhei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A01B540-1535-644B-B828-DE3173BE5EAF}"/>
              </a:ext>
            </a:extLst>
          </p:cNvPr>
          <p:cNvSpPr/>
          <p:nvPr userDrawn="1"/>
        </p:nvSpPr>
        <p:spPr>
          <a:xfrm>
            <a:off x="5376454" y="1484313"/>
            <a:ext cx="6815545" cy="5373687"/>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pic>
        <p:nvPicPr>
          <p:cNvPr id="4" name="Grafik 3">
            <a:extLst>
              <a:ext uri="{FF2B5EF4-FFF2-40B4-BE49-F238E27FC236}">
                <a16:creationId xmlns:a16="http://schemas.microsoft.com/office/drawing/2014/main" id="{06968607-CF30-B14E-8DDB-DAB295493CFF}"/>
              </a:ext>
            </a:extLst>
          </p:cNvPr>
          <p:cNvPicPr>
            <a:picLocks noChangeAspect="1"/>
          </p:cNvPicPr>
          <p:nvPr userDrawn="1"/>
        </p:nvPicPr>
        <p:blipFill>
          <a:blip r:embed="rId2">
            <a:alphaModFix/>
          </a:blip>
          <a:stretch>
            <a:fillRect/>
          </a:stretch>
        </p:blipFill>
        <p:spPr>
          <a:xfrm>
            <a:off x="8648700" y="2743200"/>
            <a:ext cx="3543300" cy="4114800"/>
          </a:xfrm>
          <a:prstGeom prst="rect">
            <a:avLst/>
          </a:prstGeom>
        </p:spPr>
      </p:pic>
      <p:sp>
        <p:nvSpPr>
          <p:cNvPr id="11" name="Textplatzhalter 4">
            <a:extLst>
              <a:ext uri="{FF2B5EF4-FFF2-40B4-BE49-F238E27FC236}">
                <a16:creationId xmlns:a16="http://schemas.microsoft.com/office/drawing/2014/main" id="{9AD86DE8-5751-A440-B2C4-58BF4A19C043}"/>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01.11.2020</a:t>
            </a:r>
            <a:endParaRPr lang="de-DE" dirty="0">
              <a:effectLst/>
              <a:latin typeface="Arial" panose="020B0604020202020204" pitchFamily="34" charset="0"/>
            </a:endParaRPr>
          </a:p>
        </p:txBody>
      </p:sp>
      <p:sp>
        <p:nvSpPr>
          <p:cNvPr id="8" name="Textplatzhalter 4">
            <a:extLst>
              <a:ext uri="{FF2B5EF4-FFF2-40B4-BE49-F238E27FC236}">
                <a16:creationId xmlns:a16="http://schemas.microsoft.com/office/drawing/2014/main" id="{8FD44F83-A00E-0042-991C-25703825541C}"/>
              </a:ext>
            </a:extLst>
          </p:cNvPr>
          <p:cNvSpPr>
            <a:spLocks noGrp="1"/>
          </p:cNvSpPr>
          <p:nvPr>
            <p:ph type="body" sz="quarter" idx="12" hasCustomPrompt="1"/>
          </p:nvPr>
        </p:nvSpPr>
        <p:spPr>
          <a:xfrm>
            <a:off x="446088" y="2160000"/>
            <a:ext cx="4510087" cy="1440000"/>
          </a:xfrm>
          <a:prstGeom prst="rect">
            <a:avLst/>
          </a:prstGeom>
        </p:spPr>
        <p:txBody>
          <a:bodyPr lIns="0" tIns="0" rIns="0" bIns="0"/>
          <a:lstStyle>
            <a:lvl1pPr marL="0" indent="0">
              <a:lnSpc>
                <a:spcPts val="3360"/>
              </a:lnSpc>
              <a:spcBef>
                <a:spcPts val="0"/>
              </a:spcBef>
              <a:buFontTx/>
              <a:buNone/>
              <a:defRPr sz="2800" b="1" i="0" baseline="0">
                <a:solidFill>
                  <a:schemeClr val="bg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Präsentationstitel</a:t>
            </a:r>
            <a:br>
              <a:rPr lang="de-DE" b="1" dirty="0">
                <a:effectLst/>
                <a:latin typeface="Arial" panose="020B0604020202020204" pitchFamily="34" charset="0"/>
              </a:rPr>
            </a:br>
            <a:r>
              <a:rPr lang="de-DE" b="1" dirty="0">
                <a:effectLst/>
                <a:latin typeface="Arial" panose="020B0604020202020204" pitchFamily="34" charset="0"/>
              </a:rPr>
              <a:t>Zeile 2 des Titels</a:t>
            </a:r>
            <a:endParaRPr lang="de-DE" dirty="0">
              <a:effectLst/>
              <a:latin typeface="Arial" panose="020B0604020202020204" pitchFamily="34" charset="0"/>
            </a:endParaRPr>
          </a:p>
        </p:txBody>
      </p:sp>
      <p:sp>
        <p:nvSpPr>
          <p:cNvPr id="13" name="Textplatzhalter 12">
            <a:extLst>
              <a:ext uri="{FF2B5EF4-FFF2-40B4-BE49-F238E27FC236}">
                <a16:creationId xmlns:a16="http://schemas.microsoft.com/office/drawing/2014/main" id="{B58FDCD6-6E84-7E41-A4E8-F8C848B32627}"/>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ÜBERSCHRIFT / TITEL / EINRICHTUNG XY</a:t>
            </a:r>
          </a:p>
        </p:txBody>
      </p:sp>
      <p:sp>
        <p:nvSpPr>
          <p:cNvPr id="17" name="Bildplatzhalter 6">
            <a:extLst>
              <a:ext uri="{FF2B5EF4-FFF2-40B4-BE49-F238E27FC236}">
                <a16:creationId xmlns:a16="http://schemas.microsoft.com/office/drawing/2014/main" id="{CB3A64BB-66BD-574D-8D10-B6B91D0A2D65}"/>
              </a:ext>
            </a:extLst>
          </p:cNvPr>
          <p:cNvSpPr>
            <a:spLocks noGrp="1"/>
          </p:cNvSpPr>
          <p:nvPr>
            <p:ph type="pic" sz="quarter" idx="13"/>
          </p:nvPr>
        </p:nvSpPr>
        <p:spPr>
          <a:xfrm>
            <a:off x="10469881" y="613578"/>
            <a:ext cx="886967" cy="455148"/>
          </a:xfrm>
          <a:prstGeom prst="rect">
            <a:avLst/>
          </a:prstGeom>
        </p:spPr>
        <p:txBody>
          <a:bodyPr anchor="ctr" anchorCtr="0"/>
          <a:lstStyle>
            <a:lvl1pPr algn="ctr">
              <a:buFontTx/>
              <a:buNone/>
              <a:defRPr sz="800" baseline="0"/>
            </a:lvl1pPr>
          </a:lstStyle>
          <a:p>
            <a:endParaRPr lang="de-DE" dirty="0"/>
          </a:p>
        </p:txBody>
      </p:sp>
    </p:spTree>
    <p:extLst>
      <p:ext uri="{BB962C8B-B14F-4D97-AF65-F5344CB8AC3E}">
        <p14:creationId xmlns:p14="http://schemas.microsoft.com/office/powerpoint/2010/main" val="208614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äsentations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2C29D292-4E88-B546-8B64-89CF1C8E3D5B}"/>
              </a:ext>
            </a:extLst>
          </p:cNvPr>
          <p:cNvSpPr/>
          <p:nvPr userDrawn="1"/>
        </p:nvSpPr>
        <p:spPr>
          <a:xfrm>
            <a:off x="5376454" y="1484313"/>
            <a:ext cx="6815545" cy="5373687"/>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pic>
        <p:nvPicPr>
          <p:cNvPr id="4" name="Grafik 3">
            <a:extLst>
              <a:ext uri="{FF2B5EF4-FFF2-40B4-BE49-F238E27FC236}">
                <a16:creationId xmlns:a16="http://schemas.microsoft.com/office/drawing/2014/main" id="{06968607-CF30-B14E-8DDB-DAB295493CFF}"/>
              </a:ext>
            </a:extLst>
          </p:cNvPr>
          <p:cNvPicPr>
            <a:picLocks noChangeAspect="1"/>
          </p:cNvPicPr>
          <p:nvPr userDrawn="1"/>
        </p:nvPicPr>
        <p:blipFill>
          <a:blip r:embed="rId2">
            <a:alphaModFix/>
          </a:blip>
          <a:stretch>
            <a:fillRect/>
          </a:stretch>
        </p:blipFill>
        <p:spPr>
          <a:xfrm>
            <a:off x="8648700" y="2743200"/>
            <a:ext cx="3543300" cy="4114800"/>
          </a:xfrm>
          <a:prstGeom prst="rect">
            <a:avLst/>
          </a:prstGeom>
        </p:spPr>
      </p:pic>
      <p:sp>
        <p:nvSpPr>
          <p:cNvPr id="11" name="Textplatzhalter 4">
            <a:extLst>
              <a:ext uri="{FF2B5EF4-FFF2-40B4-BE49-F238E27FC236}">
                <a16:creationId xmlns:a16="http://schemas.microsoft.com/office/drawing/2014/main" id="{9AD86DE8-5751-A440-B2C4-58BF4A19C043}"/>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01.11.2020</a:t>
            </a:r>
            <a:endParaRPr lang="de-DE" dirty="0">
              <a:effectLst/>
              <a:latin typeface="Arial" panose="020B0604020202020204" pitchFamily="34" charset="0"/>
            </a:endParaRPr>
          </a:p>
        </p:txBody>
      </p:sp>
      <p:sp>
        <p:nvSpPr>
          <p:cNvPr id="8" name="Textplatzhalter 4">
            <a:extLst>
              <a:ext uri="{FF2B5EF4-FFF2-40B4-BE49-F238E27FC236}">
                <a16:creationId xmlns:a16="http://schemas.microsoft.com/office/drawing/2014/main" id="{8FD44F83-A00E-0042-991C-25703825541C}"/>
              </a:ext>
            </a:extLst>
          </p:cNvPr>
          <p:cNvSpPr>
            <a:spLocks noGrp="1"/>
          </p:cNvSpPr>
          <p:nvPr>
            <p:ph type="body" sz="quarter" idx="12" hasCustomPrompt="1"/>
          </p:nvPr>
        </p:nvSpPr>
        <p:spPr>
          <a:xfrm>
            <a:off x="446088" y="2160000"/>
            <a:ext cx="4510087" cy="1440000"/>
          </a:xfrm>
          <a:prstGeom prst="rect">
            <a:avLst/>
          </a:prstGeom>
        </p:spPr>
        <p:txBody>
          <a:bodyPr lIns="0" tIns="0" rIns="0" bIns="0"/>
          <a:lstStyle>
            <a:lvl1pPr marL="0" indent="0">
              <a:lnSpc>
                <a:spcPts val="3360"/>
              </a:lnSpc>
              <a:spcBef>
                <a:spcPts val="0"/>
              </a:spcBef>
              <a:buFontTx/>
              <a:buNone/>
              <a:defRPr sz="2800" b="1" i="0" baseline="0">
                <a:solidFill>
                  <a:schemeClr val="bg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Präsentationstitel</a:t>
            </a:r>
            <a:br>
              <a:rPr lang="de-DE" b="1" dirty="0">
                <a:effectLst/>
                <a:latin typeface="Arial" panose="020B0604020202020204" pitchFamily="34" charset="0"/>
              </a:rPr>
            </a:br>
            <a:r>
              <a:rPr lang="de-DE" b="1" dirty="0">
                <a:effectLst/>
                <a:latin typeface="Arial" panose="020B0604020202020204" pitchFamily="34" charset="0"/>
              </a:rPr>
              <a:t>Zeile 2 des Titels</a:t>
            </a:r>
            <a:endParaRPr lang="de-DE" dirty="0">
              <a:effectLst/>
              <a:latin typeface="Arial" panose="020B0604020202020204" pitchFamily="34" charset="0"/>
            </a:endParaRPr>
          </a:p>
        </p:txBody>
      </p:sp>
      <p:sp>
        <p:nvSpPr>
          <p:cNvPr id="13" name="Textplatzhalter 12">
            <a:extLst>
              <a:ext uri="{FF2B5EF4-FFF2-40B4-BE49-F238E27FC236}">
                <a16:creationId xmlns:a16="http://schemas.microsoft.com/office/drawing/2014/main" id="{45B08AD0-8199-4442-8676-028CF952148C}"/>
              </a:ext>
            </a:extLst>
          </p:cNvPr>
          <p:cNvSpPr>
            <a:spLocks noGrp="1"/>
          </p:cNvSpPr>
          <p:nvPr>
            <p:ph type="body" sz="quarter" idx="13"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ÜBERSCHRIFT / TITEL / EINRICHTUNG XY</a:t>
            </a:r>
          </a:p>
        </p:txBody>
      </p:sp>
    </p:spTree>
    <p:extLst>
      <p:ext uri="{BB962C8B-B14F-4D97-AF65-F5344CB8AC3E}">
        <p14:creationId xmlns:p14="http://schemas.microsoft.com/office/powerpoint/2010/main" val="302347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8" name="Textplatzhalter 6">
            <a:extLst>
              <a:ext uri="{FF2B5EF4-FFF2-40B4-BE49-F238E27FC236}">
                <a16:creationId xmlns:a16="http://schemas.microsoft.com/office/drawing/2014/main" id="{61DF7720-7E46-0340-BCE7-71A2014BEE01}"/>
              </a:ext>
            </a:extLst>
          </p:cNvPr>
          <p:cNvSpPr>
            <a:spLocks noGrp="1"/>
          </p:cNvSpPr>
          <p:nvPr>
            <p:ph type="body" sz="quarter" idx="13" hasCustomPrompt="1"/>
          </p:nvPr>
        </p:nvSpPr>
        <p:spPr>
          <a:xfrm>
            <a:off x="446400" y="2160000"/>
            <a:ext cx="7200000" cy="1440000"/>
          </a:xfrm>
          <a:prstGeom prst="rect">
            <a:avLst/>
          </a:prstGeom>
        </p:spPr>
        <p:txBody>
          <a:bodyPr lIns="0" tIns="0" rIns="0" bIns="0"/>
          <a:lstStyle>
            <a:lvl1pPr marL="0" indent="0">
              <a:lnSpc>
                <a:spcPts val="3360"/>
              </a:lnSpc>
              <a:spcBef>
                <a:spcPts val="0"/>
              </a:spcBef>
              <a:buFontTx/>
              <a:buNone/>
              <a:defRPr sz="2800" b="1" i="0" baseline="0">
                <a:latin typeface="Arial" panose="020B0604020202020204" pitchFamily="34" charset="0"/>
              </a:defRPr>
            </a:lvl1pPr>
            <a:lvl2pPr>
              <a:buFontTx/>
              <a:buNone/>
              <a:defRPr sz="2800" b="1" i="0" baseline="0">
                <a:latin typeface="Arial" panose="020B0604020202020204" pitchFamily="34" charset="0"/>
              </a:defRPr>
            </a:lvl2pPr>
            <a:lvl3pPr>
              <a:buFontTx/>
              <a:buNone/>
              <a:defRPr sz="2800" b="1" i="0" baseline="0">
                <a:latin typeface="Arial" panose="020B0604020202020204" pitchFamily="34" charset="0"/>
              </a:defRPr>
            </a:lvl3pPr>
            <a:lvl4pPr>
              <a:buFontTx/>
              <a:buNone/>
              <a:defRPr sz="2800" b="1" i="0" baseline="0">
                <a:latin typeface="Arial" panose="020B0604020202020204" pitchFamily="34" charset="0"/>
              </a:defRPr>
            </a:lvl4pPr>
            <a:lvl5pPr>
              <a:buFontTx/>
              <a:buNone/>
              <a:defRPr sz="2800" b="1" i="0" baseline="0">
                <a:latin typeface="Arial" panose="020B0604020202020204" pitchFamily="34" charset="0"/>
              </a:defRPr>
            </a:lvl5pPr>
          </a:lstStyle>
          <a:p>
            <a:pPr lvl="0"/>
            <a:r>
              <a:rPr lang="de-DE" dirty="0"/>
              <a:t>1. Erstes Kapitel</a:t>
            </a:r>
          </a:p>
        </p:txBody>
      </p:sp>
    </p:spTree>
    <p:extLst>
      <p:ext uri="{BB962C8B-B14F-4D97-AF65-F5344CB8AC3E}">
        <p14:creationId xmlns:p14="http://schemas.microsoft.com/office/powerpoint/2010/main" val="217875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3414469F-1423-5242-845C-EBB7925DA54E}"/>
              </a:ext>
            </a:extLst>
          </p:cNvPr>
          <p:cNvSpPr>
            <a:spLocks noGrp="1"/>
          </p:cNvSpPr>
          <p:nvPr>
            <p:ph type="body" sz="quarter" idx="10" hasCustomPrompt="1"/>
          </p:nvPr>
        </p:nvSpPr>
        <p:spPr>
          <a:xfrm>
            <a:off x="446400" y="2643101"/>
            <a:ext cx="10080000" cy="1020898"/>
          </a:xfrm>
          <a:prstGeom prst="rect">
            <a:avLst/>
          </a:prstGeom>
        </p:spPr>
        <p:txBody>
          <a:bodyPr lIns="0" tIns="0" rIns="0" bIns="0"/>
          <a:lstStyle>
            <a:lvl1pPr marL="0" indent="0">
              <a:lnSpc>
                <a:spcPts val="2280"/>
              </a:lnSpc>
              <a:spcBef>
                <a:spcPts val="0"/>
              </a:spcBef>
              <a:buFontTx/>
              <a:buNone/>
              <a:defRPr lang="de-DE" sz="1900" baseline="0" smtClean="0">
                <a:solidFill>
                  <a:schemeClr val="tx2"/>
                </a:solidFill>
                <a:effectLst/>
              </a:defRPr>
            </a:lvl1pPr>
          </a:lstStyle>
          <a:p>
            <a:r>
              <a:rPr lang="de-DE" dirty="0">
                <a:solidFill>
                  <a:srgbClr val="2F2F2F"/>
                </a:solidFill>
                <a:effectLst/>
                <a:latin typeface="Arial" panose="020B0604020202020204" pitchFamily="34" charset="0"/>
              </a:rPr>
              <a:t>Ne </a:t>
            </a:r>
            <a:r>
              <a:rPr lang="de-DE" dirty="0" err="1">
                <a:solidFill>
                  <a:srgbClr val="2F2F2F"/>
                </a:solidFill>
                <a:effectLst/>
                <a:latin typeface="Arial" panose="020B0604020202020204" pitchFamily="34" charset="0"/>
              </a:rPr>
              <a:t>quatur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Quam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incipietur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accaepe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lenduciae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Itae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voluptatem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facepelita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dolupta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pore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pos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venti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blanien</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tionsec</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tempellabor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magnam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soloreria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quevoluptaturi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dolores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earis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dolute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vendae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nobis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ipsam</a:t>
            </a:r>
            <a:r>
              <a:rPr lang="de-DE" dirty="0">
                <a:solidFill>
                  <a:srgbClr val="2F2F2F"/>
                </a:solidFill>
                <a:effectLst/>
                <a:latin typeface="Arial" panose="020B0604020202020204" pitchFamily="34" charset="0"/>
              </a:rPr>
              <a:t> lab </a:t>
            </a:r>
            <a:r>
              <a:rPr lang="de-DE" dirty="0" err="1">
                <a:solidFill>
                  <a:srgbClr val="2F2F2F"/>
                </a:solidFill>
                <a:effectLst/>
                <a:latin typeface="Arial" panose="020B0604020202020204" pitchFamily="34" charset="0"/>
              </a:rPr>
              <a:t>ium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acculliqui</a:t>
            </a:r>
            <a:r>
              <a:rPr lang="de-DE" dirty="0">
                <a:solidFill>
                  <a:srgbClr val="2F2F2F"/>
                </a:solidFill>
                <a:effectLst/>
                <a:latin typeface="Arial" panose="020B0604020202020204" pitchFamily="34" charset="0"/>
              </a:rPr>
              <a:t> di </a:t>
            </a:r>
            <a:r>
              <a:rPr lang="de-DE" dirty="0" err="1">
                <a:solidFill>
                  <a:srgbClr val="2F2F2F"/>
                </a:solidFill>
                <a:effectLst/>
                <a:latin typeface="Arial" panose="020B0604020202020204" pitchFamily="34" charset="0"/>
              </a:rPr>
              <a:t>tecte</a:t>
            </a:r>
            <a:r>
              <a:rPr lang="de-DE" dirty="0">
                <a:solidFill>
                  <a:srgbClr val="2F2F2F"/>
                </a:solidFill>
                <a:effectLst/>
                <a:latin typeface="Arial" panose="020B0604020202020204" pitchFamily="34" charset="0"/>
              </a:rPr>
              <a:t> es </a:t>
            </a:r>
            <a:r>
              <a:rPr lang="de-DE" dirty="0" err="1">
                <a:solidFill>
                  <a:srgbClr val="2F2F2F"/>
                </a:solidFill>
                <a:effectLst/>
                <a:latin typeface="Arial" panose="020B0604020202020204" pitchFamily="34" charset="0"/>
              </a:rPr>
              <a:t>quam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ressi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ulparis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apeliqui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ipiet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modio</a:t>
            </a:r>
            <a:r>
              <a:rPr lang="de-DE" dirty="0">
                <a:solidFill>
                  <a:srgbClr val="2F2F2F"/>
                </a:solidFill>
                <a:effectLst/>
                <a:latin typeface="Arial" panose="020B0604020202020204" pitchFamily="34" charset="0"/>
              </a:rPr>
              <a:t>. </a:t>
            </a:r>
          </a:p>
        </p:txBody>
      </p:sp>
      <p:sp>
        <p:nvSpPr>
          <p:cNvPr id="6" name="Textplatzhalter 4">
            <a:extLst>
              <a:ext uri="{FF2B5EF4-FFF2-40B4-BE49-F238E27FC236}">
                <a16:creationId xmlns:a16="http://schemas.microsoft.com/office/drawing/2014/main" id="{4281397D-9AF9-B945-A645-73E7EF26E590}"/>
              </a:ext>
            </a:extLst>
          </p:cNvPr>
          <p:cNvSpPr>
            <a:spLocks noGrp="1"/>
          </p:cNvSpPr>
          <p:nvPr>
            <p:ph type="body" sz="quarter" idx="11" hasCustomPrompt="1"/>
          </p:nvPr>
        </p:nvSpPr>
        <p:spPr>
          <a:xfrm>
            <a:off x="442912" y="3696389"/>
            <a:ext cx="10080000" cy="3128161"/>
          </a:xfrm>
          <a:prstGeom prst="rect">
            <a:avLst/>
          </a:prstGeom>
        </p:spPr>
        <p:txBody>
          <a:bodyPr lIns="0" tIns="0" rIns="0" bIns="0"/>
          <a:lstStyle>
            <a:lvl1pPr marL="324000" marR="0" indent="-324000" algn="l" defTabSz="815557" rtl="0" eaLnBrk="1" fontAlgn="auto" latinLnBrk="0" hangingPunct="1">
              <a:lnSpc>
                <a:spcPts val="2280"/>
              </a:lnSpc>
              <a:spcBef>
                <a:spcPts val="0"/>
              </a:spcBef>
              <a:spcAft>
                <a:spcPts val="1100"/>
              </a:spcAft>
              <a:buClrTx/>
              <a:buSzPct val="125000"/>
              <a:buFontTx/>
              <a:buBlip>
                <a:blip r:embed="rId2"/>
              </a:buBlip>
              <a:tabLst/>
              <a:defRPr lang="de-DE" sz="1900" baseline="0" smtClean="0">
                <a:solidFill>
                  <a:schemeClr val="tx2"/>
                </a:solidFill>
                <a:effectLst/>
              </a:defRPr>
            </a:lvl1pPr>
          </a:lstStyle>
          <a:p>
            <a:r>
              <a:rPr lang="de-DE" dirty="0" err="1">
                <a:solidFill>
                  <a:srgbClr val="2F2F2F"/>
                </a:solidFill>
                <a:effectLst/>
                <a:latin typeface="Arial" panose="020B0604020202020204" pitchFamily="34" charset="0"/>
              </a:rPr>
              <a:t>Itaquas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sitiam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vent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fuga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Pelit</a:t>
            </a:r>
            <a:r>
              <a:rPr lang="de-DE" dirty="0">
                <a:solidFill>
                  <a:srgbClr val="2F2F2F"/>
                </a:solidFill>
                <a:effectLst/>
                <a:latin typeface="Arial" panose="020B0604020202020204" pitchFamily="34" charset="0"/>
              </a:rPr>
              <a:t> laut </a:t>
            </a:r>
            <a:r>
              <a:rPr lang="de-DE" dirty="0" err="1">
                <a:solidFill>
                  <a:srgbClr val="2F2F2F"/>
                </a:solidFill>
                <a:effectLst/>
                <a:latin typeface="Arial" panose="020B0604020202020204" pitchFamily="34" charset="0"/>
              </a:rPr>
              <a:t>pliciis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rem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reptatio</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beatem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illestius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consecabo</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Offici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con</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re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pedi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omnis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essi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sinci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totae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perit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quamet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aut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liscium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landia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quiasit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iuntur</a:t>
            </a:r>
            <a:r>
              <a:rPr lang="de-DE" dirty="0">
                <a:solidFill>
                  <a:srgbClr val="2F2F2F"/>
                </a:solidFill>
                <a:effectLst/>
                <a:latin typeface="Arial" panose="020B0604020202020204" pitchFamily="34" charset="0"/>
              </a:rPr>
              <a:t>.</a:t>
            </a:r>
          </a:p>
          <a:p>
            <a:r>
              <a:rPr lang="de-DE" dirty="0" err="1">
                <a:solidFill>
                  <a:srgbClr val="2F2F2F"/>
                </a:solidFill>
                <a:effectLst/>
                <a:latin typeface="Arial" panose="020B0604020202020204" pitchFamily="34" charset="0"/>
              </a:rPr>
              <a:t>Quunda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doloreste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volore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volores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maximus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eatur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sapicipici</a:t>
            </a:r>
            <a:r>
              <a:rPr lang="de-DE" dirty="0">
                <a:solidFill>
                  <a:srgbClr val="2F2F2F"/>
                </a:solidFill>
                <a:effectLst/>
                <a:latin typeface="Arial" panose="020B0604020202020204" pitchFamily="34" charset="0"/>
              </a:rPr>
              <a:t> ab </a:t>
            </a:r>
            <a:r>
              <a:rPr lang="de-DE" dirty="0" err="1">
                <a:solidFill>
                  <a:srgbClr val="2F2F2F"/>
                </a:solidFill>
                <a:effectLst/>
                <a:latin typeface="Arial" panose="020B0604020202020204" pitchFamily="34" charset="0"/>
              </a:rPr>
              <a:t>ium</a:t>
            </a:r>
            <a:r>
              <a:rPr lang="de-DE" dirty="0">
                <a:solidFill>
                  <a:srgbClr val="2F2F2F"/>
                </a:solidFill>
                <a:effectLst/>
                <a:latin typeface="Arial" panose="020B0604020202020204" pitchFamily="34" charset="0"/>
              </a:rPr>
              <a:t> non </a:t>
            </a:r>
            <a:r>
              <a:rPr lang="de-DE" dirty="0" err="1">
                <a:solidFill>
                  <a:srgbClr val="2F2F2F"/>
                </a:solidFill>
                <a:effectLst/>
                <a:latin typeface="Arial" panose="020B0604020202020204" pitchFamily="34" charset="0"/>
              </a:rPr>
              <a:t>nullori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mos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autem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doluptassi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saniscitate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consequi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audae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simporem</a:t>
            </a:r>
            <a:r>
              <a:rPr lang="de-DE" dirty="0">
                <a:solidFill>
                  <a:srgbClr val="2F2F2F"/>
                </a:solidFill>
                <a:effectLst/>
                <a:latin typeface="Arial" panose="020B0604020202020204" pitchFamily="34" charset="0"/>
              </a:rPr>
              <a:t> si </a:t>
            </a:r>
            <a:r>
              <a:rPr lang="de-DE" dirty="0" err="1">
                <a:solidFill>
                  <a:srgbClr val="2F2F2F"/>
                </a:solidFill>
                <a:effectLst/>
                <a:latin typeface="Arial" panose="020B0604020202020204" pitchFamily="34" charset="0"/>
              </a:rPr>
              <a:t>venim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fugia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voloreptae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res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eturiam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aut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quiae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coribus</a:t>
            </a:r>
            <a:r>
              <a:rPr lang="de-DE" dirty="0">
                <a:solidFill>
                  <a:srgbClr val="2F2F2F"/>
                </a:solidFill>
                <a:effectLst/>
                <a:latin typeface="Arial" panose="020B0604020202020204" pitchFamily="34" charset="0"/>
              </a:rPr>
              <a:t>.</a:t>
            </a:r>
          </a:p>
          <a:p>
            <a:pPr marL="324000" marR="0" lvl="0" indent="-324000" algn="l" defTabSz="815557" rtl="0" eaLnBrk="1" fontAlgn="auto" latinLnBrk="0" hangingPunct="1">
              <a:lnSpc>
                <a:spcPts val="2280"/>
              </a:lnSpc>
              <a:spcBef>
                <a:spcPts val="0"/>
              </a:spcBef>
              <a:spcAft>
                <a:spcPts val="1100"/>
              </a:spcAft>
              <a:buClrTx/>
              <a:buSzPct val="125000"/>
              <a:buFontTx/>
              <a:buBlip>
                <a:blip r:embed="rId2"/>
              </a:buBlip>
              <a:tabLst/>
              <a:defRPr/>
            </a:pPr>
            <a:r>
              <a:rPr lang="de-DE" dirty="0" err="1">
                <a:solidFill>
                  <a:srgbClr val="2F2F2F"/>
                </a:solidFill>
                <a:effectLst/>
                <a:latin typeface="Arial" panose="020B0604020202020204" pitchFamily="34" charset="0"/>
              </a:rPr>
              <a:t>Ucia</a:t>
            </a:r>
            <a:r>
              <a:rPr lang="de-DE" dirty="0">
                <a:solidFill>
                  <a:srgbClr val="2F2F2F"/>
                </a:solidFill>
                <a:effectLst/>
                <a:latin typeface="Arial" panose="020B0604020202020204" pitchFamily="34" charset="0"/>
              </a:rPr>
              <a:t> sam </a:t>
            </a:r>
            <a:r>
              <a:rPr lang="de-DE" dirty="0" err="1">
                <a:solidFill>
                  <a:srgbClr val="2F2F2F"/>
                </a:solidFill>
                <a:effectLst/>
                <a:latin typeface="Arial" panose="020B0604020202020204" pitchFamily="34" charset="0"/>
              </a:rPr>
              <a:t>quid</a:t>
            </a:r>
            <a:r>
              <a:rPr lang="de-DE" dirty="0">
                <a:solidFill>
                  <a:srgbClr val="2F2F2F"/>
                </a:solidFill>
                <a:effectLst/>
                <a:latin typeface="Arial" panose="020B0604020202020204" pitchFamily="34" charset="0"/>
              </a:rPr>
              <a:t> quo </a:t>
            </a:r>
            <a:r>
              <a:rPr lang="de-DE" dirty="0" err="1">
                <a:solidFill>
                  <a:srgbClr val="2F2F2F"/>
                </a:solidFill>
                <a:effectLst/>
                <a:latin typeface="Arial" panose="020B0604020202020204" pitchFamily="34" charset="0"/>
              </a:rPr>
              <a:t>doles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sequias</a:t>
            </a:r>
            <a:r>
              <a:rPr lang="de-DE" dirty="0">
                <a:solidFill>
                  <a:srgbClr val="2F2F2F"/>
                </a:solidFill>
                <a:effectLst/>
                <a:latin typeface="Arial" panose="020B0604020202020204" pitchFamily="34" charset="0"/>
              </a:rPr>
              <a:t> rat </a:t>
            </a:r>
            <a:r>
              <a:rPr lang="de-DE" dirty="0" err="1">
                <a:solidFill>
                  <a:srgbClr val="2F2F2F"/>
                </a:solidFill>
                <a:effectLst/>
                <a:latin typeface="Arial" panose="020B0604020202020204" pitchFamily="34" charset="0"/>
              </a:rPr>
              <a:t>facersp</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edissuntotas</a:t>
            </a:r>
            <a:r>
              <a:rPr lang="de-DE" dirty="0">
                <a:solidFill>
                  <a:srgbClr val="2F2F2F"/>
                </a:solidFill>
                <a:effectLst/>
                <a:latin typeface="Arial" panose="020B0604020202020204" pitchFamily="34" charset="0"/>
              </a:rPr>
              <a:t> et, </a:t>
            </a:r>
            <a:r>
              <a:rPr lang="de-DE" dirty="0" err="1">
                <a:solidFill>
                  <a:srgbClr val="2F2F2F"/>
                </a:solidFill>
                <a:effectLst/>
                <a:latin typeface="Arial" panose="020B0604020202020204" pitchFamily="34" charset="0"/>
              </a:rPr>
              <a:t>nis</a:t>
            </a:r>
            <a:r>
              <a:rPr lang="de-DE" dirty="0">
                <a:solidFill>
                  <a:srgbClr val="2F2F2F"/>
                </a:solidFill>
                <a:effectLst/>
                <a:latin typeface="Arial" panose="020B0604020202020204" pitchFamily="34" charset="0"/>
              </a:rPr>
              <a:t> di </a:t>
            </a:r>
            <a:r>
              <a:rPr lang="de-DE" dirty="0" err="1">
                <a:solidFill>
                  <a:srgbClr val="2F2F2F"/>
                </a:solidFill>
                <a:effectLst/>
                <a:latin typeface="Arial" panose="020B0604020202020204" pitchFamily="34" charset="0"/>
              </a:rPr>
              <a:t>berum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verore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sequas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represcium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faccabo</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Adistis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dolor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atur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aliquatem</a:t>
            </a:r>
            <a:r>
              <a:rPr lang="de-DE" dirty="0">
                <a:solidFill>
                  <a:srgbClr val="2F2F2F"/>
                </a:solidFill>
                <a:effectLst/>
                <a:latin typeface="Arial" panose="020B0604020202020204" pitchFamily="34" charset="0"/>
              </a:rPr>
              <a:t> quo </a:t>
            </a:r>
            <a:r>
              <a:rPr lang="de-DE" dirty="0" err="1">
                <a:solidFill>
                  <a:srgbClr val="2F2F2F"/>
                </a:solidFill>
                <a:effectLst/>
                <a:latin typeface="Arial" panose="020B0604020202020204" pitchFamily="34" charset="0"/>
              </a:rPr>
              <a:t>modis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accaecum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nossunt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ipsam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ratiam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voluptur</a:t>
            </a:r>
            <a:r>
              <a:rPr lang="de-DE" dirty="0">
                <a:solidFill>
                  <a:srgbClr val="2F2F2F"/>
                </a:solidFill>
                <a:effectLst/>
                <a:latin typeface="Arial" panose="020B0604020202020204" pitchFamily="34" charset="0"/>
              </a:rPr>
              <a:t>?</a:t>
            </a:r>
          </a:p>
          <a:p>
            <a:endParaRPr lang="de-DE" dirty="0">
              <a:solidFill>
                <a:srgbClr val="2F2F2F"/>
              </a:solidFill>
              <a:effectLst/>
              <a:latin typeface="Arial" panose="020B0604020202020204" pitchFamily="34" charset="0"/>
            </a:endParaRPr>
          </a:p>
          <a:p>
            <a:endParaRPr lang="de-DE" dirty="0">
              <a:solidFill>
                <a:srgbClr val="2F2F2F"/>
              </a:solidFill>
              <a:effectLst/>
              <a:latin typeface="Arial" panose="020B0604020202020204" pitchFamily="34" charset="0"/>
            </a:endParaRPr>
          </a:p>
        </p:txBody>
      </p:sp>
      <p:sp>
        <p:nvSpPr>
          <p:cNvPr id="13" name="Textplatzhalter 8">
            <a:extLst>
              <a:ext uri="{FF2B5EF4-FFF2-40B4-BE49-F238E27FC236}">
                <a16:creationId xmlns:a16="http://schemas.microsoft.com/office/drawing/2014/main" id="{EDE70BBD-4034-D644-9FBA-6F7E5CAEF26B}"/>
              </a:ext>
            </a:extLst>
          </p:cNvPr>
          <p:cNvSpPr>
            <a:spLocks noGrp="1"/>
          </p:cNvSpPr>
          <p:nvPr>
            <p:ph type="body" sz="quarter" idx="12" hasCustomPrompt="1"/>
          </p:nvPr>
        </p:nvSpPr>
        <p:spPr>
          <a:xfrm>
            <a:off x="442800" y="1583611"/>
            <a:ext cx="11306175" cy="1147287"/>
          </a:xfrm>
          <a:prstGeom prst="rect">
            <a:avLst/>
          </a:prstGeom>
        </p:spPr>
        <p:txBody>
          <a:bodyPr lIns="0" tIns="0" rIns="0" bIns="0"/>
          <a:lstStyle>
            <a:lvl1pPr marL="0" indent="0">
              <a:lnSpc>
                <a:spcPts val="2640"/>
              </a:lnSpc>
              <a:spcBef>
                <a:spcPts val="0"/>
              </a:spcBef>
              <a:buFontTx/>
              <a:buNone/>
              <a:defRPr sz="2200" b="1" i="0" baseline="0">
                <a:latin typeface="Arial" panose="020B0604020202020204" pitchFamily="34" charset="0"/>
              </a:defRPr>
            </a:lvl1pPr>
            <a:lvl2pPr>
              <a:buFontTx/>
              <a:buNone/>
              <a:defRPr/>
            </a:lvl2pPr>
            <a:lvl3pPr>
              <a:buFontTx/>
              <a:buNone/>
              <a:defRPr/>
            </a:lvl3pPr>
            <a:lvl4pPr>
              <a:buFontTx/>
              <a:buNone/>
              <a:defRPr/>
            </a:lvl4pPr>
            <a:lvl5pPr>
              <a:buFontTx/>
              <a:buNone/>
              <a:defRPr/>
            </a:lvl5pPr>
          </a:lstStyle>
          <a:p>
            <a:pPr lvl="0"/>
            <a:r>
              <a:rPr lang="de-DE" dirty="0"/>
              <a:t>Seitentitel mit einer Zeile oder</a:t>
            </a:r>
            <a:br>
              <a:rPr lang="de-DE" dirty="0"/>
            </a:br>
            <a:r>
              <a:rPr lang="de-DE" dirty="0"/>
              <a:t>maximal zwei Zeilen</a:t>
            </a:r>
          </a:p>
        </p:txBody>
      </p:sp>
      <p:pic>
        <p:nvPicPr>
          <p:cNvPr id="7" name="Grafik 6">
            <a:extLst>
              <a:ext uri="{FF2B5EF4-FFF2-40B4-BE49-F238E27FC236}">
                <a16:creationId xmlns:a16="http://schemas.microsoft.com/office/drawing/2014/main" id="{C5D1C673-6314-4841-90D5-AAC10EAD2D4F}"/>
              </a:ext>
            </a:extLst>
          </p:cNvPr>
          <p:cNvPicPr>
            <a:picLocks noChangeAspect="1"/>
          </p:cNvPicPr>
          <p:nvPr userDrawn="1"/>
        </p:nvPicPr>
        <p:blipFill>
          <a:blip r:embed="rId3"/>
          <a:stretch>
            <a:fillRect/>
          </a:stretch>
        </p:blipFill>
        <p:spPr>
          <a:xfrm>
            <a:off x="444500" y="442800"/>
            <a:ext cx="11303000" cy="825500"/>
          </a:xfrm>
          <a:prstGeom prst="rect">
            <a:avLst/>
          </a:prstGeom>
        </p:spPr>
      </p:pic>
      <p:sp>
        <p:nvSpPr>
          <p:cNvPr id="8" name="Foliennummernplatzhalter 5">
            <a:extLst>
              <a:ext uri="{FF2B5EF4-FFF2-40B4-BE49-F238E27FC236}">
                <a16:creationId xmlns:a16="http://schemas.microsoft.com/office/drawing/2014/main" id="{93F0F57E-04CD-F046-BAEA-76A854FED603}"/>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t>‹Nr.›</a:t>
            </a:fld>
            <a:endParaRPr lang="de-DE" dirty="0"/>
          </a:p>
        </p:txBody>
      </p:sp>
      <p:sp>
        <p:nvSpPr>
          <p:cNvPr id="9" name="Textplatzhalter 12">
            <a:extLst>
              <a:ext uri="{FF2B5EF4-FFF2-40B4-BE49-F238E27FC236}">
                <a16:creationId xmlns:a16="http://schemas.microsoft.com/office/drawing/2014/main" id="{0F4B92DF-A741-5141-AB25-DF572DAC78CD}"/>
              </a:ext>
            </a:extLst>
          </p:cNvPr>
          <p:cNvSpPr>
            <a:spLocks noGrp="1"/>
          </p:cNvSpPr>
          <p:nvPr>
            <p:ph type="body" sz="quarter" idx="14" hasCustomPrompt="1"/>
          </p:nvPr>
        </p:nvSpPr>
        <p:spPr>
          <a:xfrm>
            <a:off x="2292387" y="441325"/>
            <a:ext cx="7724551"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nSpc>
                <a:spcPct val="88000"/>
              </a:lnSpc>
              <a:spcBef>
                <a:spcPts val="0"/>
              </a:spcBef>
              <a:buFontTx/>
              <a:buNone/>
            </a:pPr>
            <a:r>
              <a:rPr lang="de-DE" sz="680" b="1" i="0" baseline="0" dirty="0">
                <a:latin typeface="Arial" panose="020B0604020202020204" pitchFamily="34" charset="0"/>
              </a:rPr>
              <a:t>ÜBERSCHRIFT / TITEL / EINRICHTUNG XY</a:t>
            </a:r>
          </a:p>
        </p:txBody>
      </p:sp>
    </p:spTree>
    <p:extLst>
      <p:ext uri="{BB962C8B-B14F-4D97-AF65-F5344CB8AC3E}">
        <p14:creationId xmlns:p14="http://schemas.microsoft.com/office/powerpoint/2010/main" val="2698513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rbübersicht">
    <p:spTree>
      <p:nvGrpSpPr>
        <p:cNvPr id="1" name=""/>
        <p:cNvGrpSpPr/>
        <p:nvPr/>
      </p:nvGrpSpPr>
      <p:grpSpPr>
        <a:xfrm>
          <a:off x="0" y="0"/>
          <a:ext cx="0" cy="0"/>
          <a:chOff x="0" y="0"/>
          <a:chExt cx="0" cy="0"/>
        </a:xfrm>
      </p:grpSpPr>
      <p:sp>
        <p:nvSpPr>
          <p:cNvPr id="13" name="Textplatzhalter 8">
            <a:extLst>
              <a:ext uri="{FF2B5EF4-FFF2-40B4-BE49-F238E27FC236}">
                <a16:creationId xmlns:a16="http://schemas.microsoft.com/office/drawing/2014/main" id="{EDE70BBD-4034-D644-9FBA-6F7E5CAEF26B}"/>
              </a:ext>
            </a:extLst>
          </p:cNvPr>
          <p:cNvSpPr>
            <a:spLocks noGrp="1"/>
          </p:cNvSpPr>
          <p:nvPr>
            <p:ph type="body" sz="quarter" idx="12" hasCustomPrompt="1"/>
          </p:nvPr>
        </p:nvSpPr>
        <p:spPr>
          <a:xfrm>
            <a:off x="442800" y="441325"/>
            <a:ext cx="11306175" cy="1042988"/>
          </a:xfrm>
          <a:prstGeom prst="rect">
            <a:avLst/>
          </a:prstGeom>
        </p:spPr>
        <p:txBody>
          <a:bodyPr lIns="0" tIns="0" rIns="0" bIns="0"/>
          <a:lstStyle>
            <a:lvl1pPr marL="0" indent="0">
              <a:lnSpc>
                <a:spcPts val="2640"/>
              </a:lnSpc>
              <a:spcBef>
                <a:spcPts val="0"/>
              </a:spcBef>
              <a:buFontTx/>
              <a:buNone/>
              <a:defRPr sz="2200" b="1" i="0" baseline="0">
                <a:latin typeface="Arial" panose="020B0604020202020204" pitchFamily="34" charset="0"/>
              </a:defRPr>
            </a:lvl1pPr>
            <a:lvl2pPr>
              <a:buFontTx/>
              <a:buNone/>
              <a:defRPr/>
            </a:lvl2pPr>
            <a:lvl3pPr>
              <a:buFontTx/>
              <a:buNone/>
              <a:defRPr/>
            </a:lvl3pPr>
            <a:lvl4pPr>
              <a:buFontTx/>
              <a:buNone/>
              <a:defRPr/>
            </a:lvl4pPr>
            <a:lvl5pPr>
              <a:buFontTx/>
              <a:buNone/>
              <a:defRPr/>
            </a:lvl5pPr>
          </a:lstStyle>
          <a:p>
            <a:pPr lvl="0"/>
            <a:r>
              <a:rPr lang="de-DE" dirty="0"/>
              <a:t>Farbübersicht</a:t>
            </a:r>
          </a:p>
        </p:txBody>
      </p:sp>
      <p:sp>
        <p:nvSpPr>
          <p:cNvPr id="52" name="Rechteck 51">
            <a:extLst>
              <a:ext uri="{FF2B5EF4-FFF2-40B4-BE49-F238E27FC236}">
                <a16:creationId xmlns:a16="http://schemas.microsoft.com/office/drawing/2014/main" id="{FF3871DC-3AE6-0046-9798-2B74B19887B1}"/>
              </a:ext>
            </a:extLst>
          </p:cNvPr>
          <p:cNvSpPr/>
          <p:nvPr userDrawn="1"/>
        </p:nvSpPr>
        <p:spPr>
          <a:xfrm>
            <a:off x="442800" y="1484313"/>
            <a:ext cx="832193" cy="685829"/>
          </a:xfrm>
          <a:prstGeom prst="rect">
            <a:avLst/>
          </a:prstGeom>
          <a:solidFill>
            <a:schemeClr val="tx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0</a:t>
            </a:r>
          </a:p>
          <a:p>
            <a:r>
              <a:rPr lang="de-DE" sz="915" b="1" baseline="0" dirty="0">
                <a:solidFill>
                  <a:schemeClr val="bg1"/>
                </a:solidFill>
                <a:effectLst/>
                <a:latin typeface="LMU CompatilFact" panose="02000500060000020003" pitchFamily="2" charset="0"/>
              </a:rPr>
              <a:t>G 136</a:t>
            </a:r>
          </a:p>
          <a:p>
            <a:r>
              <a:rPr lang="de-DE" sz="915" b="1" baseline="0" dirty="0">
                <a:solidFill>
                  <a:schemeClr val="bg1"/>
                </a:solidFill>
                <a:effectLst/>
                <a:latin typeface="LMU CompatilFact" panose="02000500060000020003" pitchFamily="2" charset="0"/>
              </a:rPr>
              <a:t>B 58</a:t>
            </a:r>
            <a:endParaRPr lang="de-DE" sz="915" baseline="0" dirty="0">
              <a:solidFill>
                <a:schemeClr val="bg1"/>
              </a:solidFill>
              <a:effectLst/>
              <a:latin typeface="LMU CompatilFact" panose="02000500060000020003" pitchFamily="2" charset="0"/>
            </a:endParaRPr>
          </a:p>
        </p:txBody>
      </p:sp>
      <p:sp>
        <p:nvSpPr>
          <p:cNvPr id="53" name="Rechteck 52">
            <a:extLst>
              <a:ext uri="{FF2B5EF4-FFF2-40B4-BE49-F238E27FC236}">
                <a16:creationId xmlns:a16="http://schemas.microsoft.com/office/drawing/2014/main" id="{323A9624-D6DE-C345-9C75-F17A8B2EFEFC}"/>
              </a:ext>
            </a:extLst>
          </p:cNvPr>
          <p:cNvSpPr/>
          <p:nvPr userDrawn="1"/>
        </p:nvSpPr>
        <p:spPr>
          <a:xfrm>
            <a:off x="2820756" y="1484313"/>
            <a:ext cx="832193" cy="685829"/>
          </a:xfrm>
          <a:prstGeom prst="rect">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tx2"/>
                </a:solidFill>
                <a:effectLst/>
                <a:latin typeface="LMU CompatilFact" panose="02000500060000020003" pitchFamily="2" charset="0"/>
              </a:rPr>
              <a:t>R 255</a:t>
            </a:r>
          </a:p>
          <a:p>
            <a:r>
              <a:rPr lang="de-DE" sz="915" b="1" baseline="0" dirty="0">
                <a:solidFill>
                  <a:schemeClr val="tx2"/>
                </a:solidFill>
                <a:effectLst/>
                <a:latin typeface="LMU CompatilFact" panose="02000500060000020003" pitchFamily="2" charset="0"/>
              </a:rPr>
              <a:t>G 255</a:t>
            </a:r>
          </a:p>
          <a:p>
            <a:r>
              <a:rPr lang="de-DE" sz="915" b="1" baseline="0" dirty="0">
                <a:solidFill>
                  <a:schemeClr val="tx2"/>
                </a:solidFill>
                <a:effectLst/>
                <a:latin typeface="LMU CompatilFact" panose="02000500060000020003" pitchFamily="2" charset="0"/>
              </a:rPr>
              <a:t>B 255</a:t>
            </a:r>
            <a:endParaRPr lang="de-DE" sz="915" baseline="0" dirty="0">
              <a:solidFill>
                <a:schemeClr val="tx2"/>
              </a:solidFill>
              <a:effectLst/>
              <a:latin typeface="LMU CompatilFact" panose="02000500060000020003" pitchFamily="2" charset="0"/>
            </a:endParaRPr>
          </a:p>
        </p:txBody>
      </p:sp>
      <p:sp>
        <p:nvSpPr>
          <p:cNvPr id="54" name="Rechteck 53">
            <a:extLst>
              <a:ext uri="{FF2B5EF4-FFF2-40B4-BE49-F238E27FC236}">
                <a16:creationId xmlns:a16="http://schemas.microsoft.com/office/drawing/2014/main" id="{7699AD87-10CD-5C43-A6B2-3E71A6C1E6A5}"/>
              </a:ext>
            </a:extLst>
          </p:cNvPr>
          <p:cNvSpPr/>
          <p:nvPr userDrawn="1"/>
        </p:nvSpPr>
        <p:spPr>
          <a:xfrm>
            <a:off x="1631778" y="1484313"/>
            <a:ext cx="832193" cy="685829"/>
          </a:xfrm>
          <a:prstGeom prst="rect">
            <a:avLst/>
          </a:prstGeom>
          <a:solidFill>
            <a:schemeClr val="tx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35</a:t>
            </a:r>
          </a:p>
          <a:p>
            <a:r>
              <a:rPr lang="de-DE" sz="915" b="1" baseline="0" dirty="0">
                <a:solidFill>
                  <a:schemeClr val="bg1"/>
                </a:solidFill>
                <a:effectLst/>
                <a:latin typeface="LMU CompatilFact" panose="02000500060000020003" pitchFamily="2" charset="0"/>
              </a:rPr>
              <a:t>G 35</a:t>
            </a:r>
          </a:p>
          <a:p>
            <a:r>
              <a:rPr lang="de-DE" sz="915" b="1" baseline="0" dirty="0">
                <a:solidFill>
                  <a:schemeClr val="bg1"/>
                </a:solidFill>
                <a:effectLst/>
                <a:latin typeface="LMU CompatilFact" panose="02000500060000020003" pitchFamily="2" charset="0"/>
              </a:rPr>
              <a:t>B 35</a:t>
            </a:r>
            <a:endParaRPr lang="de-DE" sz="915" baseline="0" dirty="0">
              <a:solidFill>
                <a:schemeClr val="bg1"/>
              </a:solidFill>
              <a:effectLst/>
              <a:latin typeface="LMU CompatilFact" panose="02000500060000020003" pitchFamily="2" charset="0"/>
            </a:endParaRPr>
          </a:p>
        </p:txBody>
      </p:sp>
      <p:sp>
        <p:nvSpPr>
          <p:cNvPr id="55" name="Rechteck 54">
            <a:extLst>
              <a:ext uri="{FF2B5EF4-FFF2-40B4-BE49-F238E27FC236}">
                <a16:creationId xmlns:a16="http://schemas.microsoft.com/office/drawing/2014/main" id="{7E6E40C0-B5CF-3040-971F-4D8BB55D0746}"/>
              </a:ext>
            </a:extLst>
          </p:cNvPr>
          <p:cNvSpPr/>
          <p:nvPr userDrawn="1"/>
        </p:nvSpPr>
        <p:spPr>
          <a:xfrm>
            <a:off x="442802" y="2240393"/>
            <a:ext cx="832193"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LMU Grün </a:t>
            </a:r>
            <a:br>
              <a:rPr lang="de-DE" sz="800" b="1" baseline="0" dirty="0">
                <a:solidFill>
                  <a:schemeClr val="tx2"/>
                </a:solidFill>
                <a:effectLst/>
                <a:latin typeface="Arial" panose="020B0604020202020204" pitchFamily="34" charset="0"/>
              </a:rPr>
            </a:br>
            <a:endParaRPr lang="de-DE" sz="800" baseline="0" dirty="0">
              <a:solidFill>
                <a:schemeClr val="tx2"/>
              </a:solidFill>
              <a:effectLst/>
              <a:latin typeface="Arial" panose="020B0604020202020204" pitchFamily="34" charset="0"/>
            </a:endParaRPr>
          </a:p>
        </p:txBody>
      </p:sp>
      <p:sp>
        <p:nvSpPr>
          <p:cNvPr id="56" name="Rechteck 55">
            <a:extLst>
              <a:ext uri="{FF2B5EF4-FFF2-40B4-BE49-F238E27FC236}">
                <a16:creationId xmlns:a16="http://schemas.microsoft.com/office/drawing/2014/main" id="{5A2A488E-BCE0-BB4B-959A-3AC0A2CF9AFD}"/>
              </a:ext>
            </a:extLst>
          </p:cNvPr>
          <p:cNvSpPr/>
          <p:nvPr userDrawn="1"/>
        </p:nvSpPr>
        <p:spPr>
          <a:xfrm>
            <a:off x="442800" y="3144823"/>
            <a:ext cx="607189" cy="500399"/>
          </a:xfrm>
          <a:prstGeom prst="rect">
            <a:avLst/>
          </a:prstGeom>
          <a:solidFill>
            <a:schemeClr val="bg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98</a:t>
            </a:r>
          </a:p>
          <a:p>
            <a:r>
              <a:rPr lang="de-DE" sz="915" b="1" baseline="0" dirty="0">
                <a:solidFill>
                  <a:schemeClr val="bg1"/>
                </a:solidFill>
                <a:effectLst/>
                <a:latin typeface="LMU CompatilFact" panose="02000500060000020003" pitchFamily="2" charset="0"/>
              </a:rPr>
              <a:t>G 100</a:t>
            </a:r>
          </a:p>
          <a:p>
            <a:r>
              <a:rPr lang="de-DE" sz="915" b="1" baseline="0" dirty="0">
                <a:solidFill>
                  <a:schemeClr val="bg1"/>
                </a:solidFill>
                <a:effectLst/>
                <a:latin typeface="LMU CompatilFact" panose="02000500060000020003" pitchFamily="2" charset="0"/>
              </a:rPr>
              <a:t>B 104</a:t>
            </a:r>
            <a:endParaRPr lang="de-DE" sz="915" baseline="0" dirty="0">
              <a:solidFill>
                <a:schemeClr val="bg1"/>
              </a:solidFill>
              <a:effectLst/>
              <a:latin typeface="LMU CompatilFact" panose="02000500060000020003" pitchFamily="2" charset="0"/>
            </a:endParaRPr>
          </a:p>
        </p:txBody>
      </p:sp>
      <p:sp>
        <p:nvSpPr>
          <p:cNvPr id="57" name="Rechteck 56">
            <a:extLst>
              <a:ext uri="{FF2B5EF4-FFF2-40B4-BE49-F238E27FC236}">
                <a16:creationId xmlns:a16="http://schemas.microsoft.com/office/drawing/2014/main" id="{BAF76B9D-1CB6-774E-B88E-0CACB598FEF6}"/>
              </a:ext>
            </a:extLst>
          </p:cNvPr>
          <p:cNvSpPr/>
          <p:nvPr userDrawn="1"/>
        </p:nvSpPr>
        <p:spPr>
          <a:xfrm>
            <a:off x="2177818" y="3144823"/>
            <a:ext cx="607189" cy="500399"/>
          </a:xfrm>
          <a:prstGeom prst="rec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230</a:t>
            </a:r>
          </a:p>
          <a:p>
            <a:r>
              <a:rPr lang="de-DE" sz="915" b="1" baseline="0" dirty="0">
                <a:solidFill>
                  <a:schemeClr val="bg1"/>
                </a:solidFill>
                <a:effectLst/>
                <a:latin typeface="LMU CompatilFact" panose="02000500060000020003" pitchFamily="2" charset="0"/>
              </a:rPr>
              <a:t>G 230</a:t>
            </a:r>
          </a:p>
          <a:p>
            <a:r>
              <a:rPr lang="de-DE" sz="915" b="1" baseline="0" dirty="0">
                <a:solidFill>
                  <a:schemeClr val="bg1"/>
                </a:solidFill>
                <a:effectLst/>
                <a:latin typeface="LMU CompatilFact" panose="02000500060000020003" pitchFamily="2" charset="0"/>
              </a:rPr>
              <a:t>B 231</a:t>
            </a:r>
            <a:endParaRPr lang="de-DE" sz="915" baseline="0" dirty="0">
              <a:solidFill>
                <a:schemeClr val="bg1"/>
              </a:solidFill>
              <a:effectLst/>
              <a:latin typeface="LMU CompatilFact" panose="02000500060000020003" pitchFamily="2" charset="0"/>
            </a:endParaRPr>
          </a:p>
        </p:txBody>
      </p:sp>
      <p:sp>
        <p:nvSpPr>
          <p:cNvPr id="58" name="Rechteck 57">
            <a:extLst>
              <a:ext uri="{FF2B5EF4-FFF2-40B4-BE49-F238E27FC236}">
                <a16:creationId xmlns:a16="http://schemas.microsoft.com/office/drawing/2014/main" id="{D45CC143-00CB-E043-9C6B-880F634668A7}"/>
              </a:ext>
            </a:extLst>
          </p:cNvPr>
          <p:cNvSpPr/>
          <p:nvPr userDrawn="1"/>
        </p:nvSpPr>
        <p:spPr>
          <a:xfrm>
            <a:off x="1310310" y="3144823"/>
            <a:ext cx="607189" cy="500399"/>
          </a:xfrm>
          <a:prstGeom prst="rect">
            <a:avLst/>
          </a:prstGeom>
          <a:solidFill>
            <a:schemeClr val="accent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192</a:t>
            </a:r>
          </a:p>
          <a:p>
            <a:r>
              <a:rPr lang="de-DE" sz="915" b="1" baseline="0" dirty="0">
                <a:solidFill>
                  <a:schemeClr val="bg1"/>
                </a:solidFill>
                <a:effectLst/>
                <a:latin typeface="LMU CompatilFact" panose="02000500060000020003" pitchFamily="2" charset="0"/>
              </a:rPr>
              <a:t>G 193</a:t>
            </a:r>
          </a:p>
          <a:p>
            <a:r>
              <a:rPr lang="de-DE" sz="915" b="1" baseline="0" dirty="0">
                <a:solidFill>
                  <a:schemeClr val="bg1"/>
                </a:solidFill>
                <a:effectLst/>
                <a:latin typeface="LMU CompatilFact" panose="02000500060000020003" pitchFamily="2" charset="0"/>
              </a:rPr>
              <a:t>B 195</a:t>
            </a:r>
            <a:endParaRPr lang="de-DE" sz="915" baseline="0" dirty="0">
              <a:solidFill>
                <a:schemeClr val="bg1"/>
              </a:solidFill>
              <a:effectLst/>
              <a:latin typeface="LMU CompatilFact" panose="02000500060000020003" pitchFamily="2" charset="0"/>
            </a:endParaRPr>
          </a:p>
        </p:txBody>
      </p:sp>
      <p:sp>
        <p:nvSpPr>
          <p:cNvPr id="59" name="Rechteck 58">
            <a:extLst>
              <a:ext uri="{FF2B5EF4-FFF2-40B4-BE49-F238E27FC236}">
                <a16:creationId xmlns:a16="http://schemas.microsoft.com/office/drawing/2014/main" id="{C2788AA0-4D28-CA47-A881-1819C9B7F2B2}"/>
              </a:ext>
            </a:extLst>
          </p:cNvPr>
          <p:cNvSpPr/>
          <p:nvPr userDrawn="1"/>
        </p:nvSpPr>
        <p:spPr>
          <a:xfrm>
            <a:off x="3045759" y="3144823"/>
            <a:ext cx="607189" cy="500399"/>
          </a:xfrm>
          <a:prstGeom prst="rect">
            <a:avLst/>
          </a:prstGeom>
          <a:solidFill>
            <a:schemeClr val="accent3"/>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tx2"/>
                </a:solidFill>
                <a:effectLst/>
                <a:latin typeface="LMU CompatilFact" panose="02000500060000020003" pitchFamily="2" charset="0"/>
              </a:rPr>
              <a:t>R 245</a:t>
            </a:r>
          </a:p>
          <a:p>
            <a:r>
              <a:rPr lang="de-DE" sz="915" b="1" baseline="0" dirty="0">
                <a:solidFill>
                  <a:schemeClr val="tx2"/>
                </a:solidFill>
                <a:effectLst/>
                <a:latin typeface="LMU CompatilFact" panose="02000500060000020003" pitchFamily="2" charset="0"/>
              </a:rPr>
              <a:t>G 245</a:t>
            </a:r>
          </a:p>
          <a:p>
            <a:r>
              <a:rPr lang="de-DE" sz="915" b="1" baseline="0" dirty="0">
                <a:solidFill>
                  <a:schemeClr val="tx2"/>
                </a:solidFill>
                <a:effectLst/>
                <a:latin typeface="LMU CompatilFact" panose="02000500060000020003" pitchFamily="2" charset="0"/>
              </a:rPr>
              <a:t>B 245</a:t>
            </a:r>
            <a:endParaRPr lang="de-DE" sz="915" baseline="0" dirty="0">
              <a:solidFill>
                <a:schemeClr val="tx2"/>
              </a:solidFill>
              <a:effectLst/>
              <a:latin typeface="LMU CompatilFact" panose="02000500060000020003" pitchFamily="2" charset="0"/>
            </a:endParaRPr>
          </a:p>
        </p:txBody>
      </p:sp>
      <p:sp>
        <p:nvSpPr>
          <p:cNvPr id="60" name="Rechteck 59">
            <a:extLst>
              <a:ext uri="{FF2B5EF4-FFF2-40B4-BE49-F238E27FC236}">
                <a16:creationId xmlns:a16="http://schemas.microsoft.com/office/drawing/2014/main" id="{20A40CC5-176B-9442-82E4-408CAB2349BC}"/>
              </a:ext>
            </a:extLst>
          </p:cNvPr>
          <p:cNvSpPr/>
          <p:nvPr userDrawn="1"/>
        </p:nvSpPr>
        <p:spPr>
          <a:xfrm>
            <a:off x="442802"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Dunkelgrau</a:t>
            </a:r>
            <a:endParaRPr lang="de-DE" sz="800" baseline="0" dirty="0">
              <a:solidFill>
                <a:schemeClr val="tx2"/>
              </a:solidFill>
              <a:effectLst/>
              <a:latin typeface="Arial" panose="020B0604020202020204" pitchFamily="34" charset="0"/>
            </a:endParaRPr>
          </a:p>
        </p:txBody>
      </p:sp>
      <p:sp>
        <p:nvSpPr>
          <p:cNvPr id="61" name="Rechteck 60">
            <a:extLst>
              <a:ext uri="{FF2B5EF4-FFF2-40B4-BE49-F238E27FC236}">
                <a16:creationId xmlns:a16="http://schemas.microsoft.com/office/drawing/2014/main" id="{FA56A28D-A369-AD4B-AF9B-25C454F18A4E}"/>
              </a:ext>
            </a:extLst>
          </p:cNvPr>
          <p:cNvSpPr/>
          <p:nvPr userDrawn="1"/>
        </p:nvSpPr>
        <p:spPr>
          <a:xfrm>
            <a:off x="1310310"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Mittelgrau</a:t>
            </a:r>
            <a:endParaRPr lang="de-DE" sz="800" baseline="0" dirty="0">
              <a:solidFill>
                <a:schemeClr val="tx2"/>
              </a:solidFill>
              <a:effectLst/>
              <a:latin typeface="Arial" panose="020B0604020202020204" pitchFamily="34" charset="0"/>
            </a:endParaRPr>
          </a:p>
        </p:txBody>
      </p:sp>
      <p:sp>
        <p:nvSpPr>
          <p:cNvPr id="62" name="Rechteck 61">
            <a:extLst>
              <a:ext uri="{FF2B5EF4-FFF2-40B4-BE49-F238E27FC236}">
                <a16:creationId xmlns:a16="http://schemas.microsoft.com/office/drawing/2014/main" id="{7EF2EF5B-E92A-5D4A-8161-D33FFACE7341}"/>
              </a:ext>
            </a:extLst>
          </p:cNvPr>
          <p:cNvSpPr/>
          <p:nvPr userDrawn="1"/>
        </p:nvSpPr>
        <p:spPr>
          <a:xfrm>
            <a:off x="2187234"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Hellgrau</a:t>
            </a:r>
            <a:endParaRPr lang="de-DE" sz="800" baseline="0" dirty="0">
              <a:solidFill>
                <a:schemeClr val="tx2"/>
              </a:solidFill>
              <a:effectLst/>
              <a:latin typeface="Arial" panose="020B0604020202020204" pitchFamily="34" charset="0"/>
            </a:endParaRPr>
          </a:p>
        </p:txBody>
      </p:sp>
      <p:sp>
        <p:nvSpPr>
          <p:cNvPr id="63" name="Rechteck 62">
            <a:extLst>
              <a:ext uri="{FF2B5EF4-FFF2-40B4-BE49-F238E27FC236}">
                <a16:creationId xmlns:a16="http://schemas.microsoft.com/office/drawing/2014/main" id="{14B21CFC-1C2A-AD4E-82DE-A68CEF4308BE}"/>
              </a:ext>
            </a:extLst>
          </p:cNvPr>
          <p:cNvSpPr/>
          <p:nvPr userDrawn="1"/>
        </p:nvSpPr>
        <p:spPr>
          <a:xfrm>
            <a:off x="3048909"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Lichtgrau</a:t>
            </a:r>
            <a:endParaRPr lang="de-DE" sz="800" baseline="0" dirty="0">
              <a:solidFill>
                <a:schemeClr val="tx2"/>
              </a:solidFill>
              <a:effectLst/>
              <a:latin typeface="Arial" panose="020B0604020202020204" pitchFamily="34" charset="0"/>
            </a:endParaRPr>
          </a:p>
        </p:txBody>
      </p:sp>
      <p:sp>
        <p:nvSpPr>
          <p:cNvPr id="64" name="Rechteck 63">
            <a:extLst>
              <a:ext uri="{FF2B5EF4-FFF2-40B4-BE49-F238E27FC236}">
                <a16:creationId xmlns:a16="http://schemas.microsoft.com/office/drawing/2014/main" id="{C73389B4-7374-AB43-B9CD-0CA5B6ED4B02}"/>
              </a:ext>
            </a:extLst>
          </p:cNvPr>
          <p:cNvSpPr/>
          <p:nvPr userDrawn="1"/>
        </p:nvSpPr>
        <p:spPr>
          <a:xfrm>
            <a:off x="1617118" y="2240392"/>
            <a:ext cx="832193"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Schwarz</a:t>
            </a:r>
            <a:endParaRPr lang="de-DE" sz="800" baseline="0" dirty="0">
              <a:solidFill>
                <a:schemeClr val="tx2"/>
              </a:solidFill>
              <a:effectLst/>
              <a:latin typeface="Arial" panose="020B0604020202020204" pitchFamily="34" charset="0"/>
            </a:endParaRPr>
          </a:p>
        </p:txBody>
      </p:sp>
      <p:sp>
        <p:nvSpPr>
          <p:cNvPr id="65" name="Rechteck 64">
            <a:extLst>
              <a:ext uri="{FF2B5EF4-FFF2-40B4-BE49-F238E27FC236}">
                <a16:creationId xmlns:a16="http://schemas.microsoft.com/office/drawing/2014/main" id="{A8E62580-B452-9141-99B8-14D406341FD8}"/>
              </a:ext>
            </a:extLst>
          </p:cNvPr>
          <p:cNvSpPr/>
          <p:nvPr userDrawn="1"/>
        </p:nvSpPr>
        <p:spPr>
          <a:xfrm>
            <a:off x="2821937" y="2240392"/>
            <a:ext cx="832193" cy="123111"/>
          </a:xfrm>
          <a:prstGeom prst="rect">
            <a:avLst/>
          </a:prstGeom>
        </p:spPr>
        <p:txBody>
          <a:bodyPr wrap="square" lIns="0" tIns="0" rIns="0" bIns="0">
            <a:spAutoFit/>
          </a:bodyPr>
          <a:lstStyle/>
          <a:p>
            <a:r>
              <a:rPr lang="de-DE" sz="800" b="1" baseline="0" dirty="0" err="1">
                <a:solidFill>
                  <a:schemeClr val="tx2"/>
                </a:solidFill>
                <a:effectLst/>
                <a:latin typeface="Arial" panose="020B0604020202020204" pitchFamily="34" charset="0"/>
              </a:rPr>
              <a:t>Weiss</a:t>
            </a:r>
            <a:endParaRPr lang="de-DE" sz="800" baseline="0" dirty="0">
              <a:solidFill>
                <a:schemeClr val="tx2"/>
              </a:solidFill>
              <a:effectLst/>
              <a:latin typeface="Arial" panose="020B0604020202020204" pitchFamily="34" charset="0"/>
            </a:endParaRPr>
          </a:p>
        </p:txBody>
      </p:sp>
      <p:sp>
        <p:nvSpPr>
          <p:cNvPr id="66" name="Rechteck 65">
            <a:extLst>
              <a:ext uri="{FF2B5EF4-FFF2-40B4-BE49-F238E27FC236}">
                <a16:creationId xmlns:a16="http://schemas.microsoft.com/office/drawing/2014/main" id="{5C5DB8B7-067A-624F-90A9-5FE69A8819FA}"/>
              </a:ext>
            </a:extLst>
          </p:cNvPr>
          <p:cNvSpPr/>
          <p:nvPr userDrawn="1"/>
        </p:nvSpPr>
        <p:spPr>
          <a:xfrm>
            <a:off x="4619182" y="1485446"/>
            <a:ext cx="607189" cy="500399"/>
          </a:xfrm>
          <a:prstGeom prst="rect">
            <a:avLst/>
          </a:prstGeom>
          <a:solidFill>
            <a:schemeClr val="accent4"/>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15</a:t>
            </a:r>
          </a:p>
          <a:p>
            <a:r>
              <a:rPr lang="de-DE" sz="915" b="1" baseline="0" dirty="0">
                <a:solidFill>
                  <a:schemeClr val="bg1"/>
                </a:solidFill>
                <a:effectLst/>
                <a:latin typeface="LMU CompatilFact" panose="02000500060000020003" pitchFamily="2" charset="0"/>
              </a:rPr>
              <a:t>G 25</a:t>
            </a:r>
          </a:p>
          <a:p>
            <a:r>
              <a:rPr lang="de-DE" sz="915" b="1" baseline="0" dirty="0">
                <a:solidFill>
                  <a:schemeClr val="bg1"/>
                </a:solidFill>
                <a:effectLst/>
                <a:latin typeface="LMU CompatilFact" panose="02000500060000020003" pitchFamily="2" charset="0"/>
              </a:rPr>
              <a:t>B 135</a:t>
            </a:r>
            <a:endParaRPr lang="de-DE" sz="915" baseline="0" dirty="0">
              <a:solidFill>
                <a:schemeClr val="bg1"/>
              </a:solidFill>
              <a:effectLst/>
              <a:latin typeface="LMU CompatilFact" panose="02000500060000020003" pitchFamily="2" charset="0"/>
            </a:endParaRPr>
          </a:p>
        </p:txBody>
      </p:sp>
      <p:sp>
        <p:nvSpPr>
          <p:cNvPr id="67" name="Rechteck 66">
            <a:extLst>
              <a:ext uri="{FF2B5EF4-FFF2-40B4-BE49-F238E27FC236}">
                <a16:creationId xmlns:a16="http://schemas.microsoft.com/office/drawing/2014/main" id="{1A10FA4C-181C-BD41-AD4E-730F52457796}"/>
              </a:ext>
            </a:extLst>
          </p:cNvPr>
          <p:cNvSpPr/>
          <p:nvPr userDrawn="1"/>
        </p:nvSpPr>
        <p:spPr>
          <a:xfrm>
            <a:off x="6354200" y="1485446"/>
            <a:ext cx="607189" cy="500399"/>
          </a:xfrm>
          <a:prstGeom prst="rect">
            <a:avLst/>
          </a:prstGeom>
          <a:solidFill>
            <a:schemeClr val="accent6"/>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140</a:t>
            </a:r>
          </a:p>
          <a:p>
            <a:r>
              <a:rPr lang="de-DE" sz="915" b="1" baseline="0" dirty="0">
                <a:solidFill>
                  <a:schemeClr val="bg1"/>
                </a:solidFill>
                <a:effectLst/>
                <a:latin typeface="LMU CompatilFact" panose="02000500060000020003" pitchFamily="2" charset="0"/>
              </a:rPr>
              <a:t>G 64</a:t>
            </a:r>
          </a:p>
          <a:p>
            <a:r>
              <a:rPr lang="de-DE" sz="915" b="1" baseline="0" dirty="0">
                <a:solidFill>
                  <a:schemeClr val="bg1"/>
                </a:solidFill>
                <a:effectLst/>
                <a:latin typeface="LMU CompatilFact" panose="02000500060000020003" pitchFamily="2" charset="0"/>
              </a:rPr>
              <a:t>B 145</a:t>
            </a:r>
            <a:endParaRPr lang="de-DE" sz="915" baseline="0" dirty="0">
              <a:solidFill>
                <a:schemeClr val="bg1"/>
              </a:solidFill>
              <a:effectLst/>
              <a:latin typeface="LMU CompatilFact" panose="02000500060000020003" pitchFamily="2" charset="0"/>
            </a:endParaRPr>
          </a:p>
        </p:txBody>
      </p:sp>
      <p:sp>
        <p:nvSpPr>
          <p:cNvPr id="68" name="Rechteck 67">
            <a:extLst>
              <a:ext uri="{FF2B5EF4-FFF2-40B4-BE49-F238E27FC236}">
                <a16:creationId xmlns:a16="http://schemas.microsoft.com/office/drawing/2014/main" id="{A2466A38-6ECC-DF4F-869F-B98502E2D6A6}"/>
              </a:ext>
            </a:extLst>
          </p:cNvPr>
          <p:cNvSpPr/>
          <p:nvPr userDrawn="1"/>
        </p:nvSpPr>
        <p:spPr>
          <a:xfrm>
            <a:off x="5486692" y="1485446"/>
            <a:ext cx="607189" cy="500399"/>
          </a:xfrm>
          <a:prstGeom prst="rect">
            <a:avLst/>
          </a:prstGeom>
          <a:solidFill>
            <a:schemeClr val="accent5"/>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0</a:t>
            </a:r>
          </a:p>
          <a:p>
            <a:r>
              <a:rPr lang="de-DE" sz="915" b="1" baseline="0" dirty="0">
                <a:solidFill>
                  <a:schemeClr val="bg1"/>
                </a:solidFill>
                <a:effectLst/>
                <a:latin typeface="LMU CompatilFact" panose="02000500060000020003" pitchFamily="2" charset="0"/>
              </a:rPr>
              <a:t>G 159</a:t>
            </a:r>
          </a:p>
          <a:p>
            <a:r>
              <a:rPr lang="de-DE" sz="915" b="1" baseline="0" dirty="0">
                <a:solidFill>
                  <a:schemeClr val="bg1"/>
                </a:solidFill>
                <a:effectLst/>
                <a:latin typeface="LMU CompatilFact" panose="02000500060000020003" pitchFamily="2" charset="0"/>
              </a:rPr>
              <a:t>B 227</a:t>
            </a:r>
            <a:endParaRPr lang="de-DE" sz="915" baseline="0" dirty="0">
              <a:solidFill>
                <a:schemeClr val="bg1"/>
              </a:solidFill>
              <a:effectLst/>
              <a:latin typeface="LMU CompatilFact" panose="02000500060000020003" pitchFamily="2" charset="0"/>
            </a:endParaRPr>
          </a:p>
        </p:txBody>
      </p:sp>
      <p:sp>
        <p:nvSpPr>
          <p:cNvPr id="69" name="Rechteck 68">
            <a:extLst>
              <a:ext uri="{FF2B5EF4-FFF2-40B4-BE49-F238E27FC236}">
                <a16:creationId xmlns:a16="http://schemas.microsoft.com/office/drawing/2014/main" id="{59F62C27-0EB2-5442-90B6-6A8F0C17931E}"/>
              </a:ext>
            </a:extLst>
          </p:cNvPr>
          <p:cNvSpPr/>
          <p:nvPr userDrawn="1"/>
        </p:nvSpPr>
        <p:spPr>
          <a:xfrm>
            <a:off x="7222141" y="1485446"/>
            <a:ext cx="607189" cy="500399"/>
          </a:xfrm>
          <a:prstGeom prst="rect">
            <a:avLst/>
          </a:prstGeom>
          <a:solidFill>
            <a:srgbClr val="DC0D15"/>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215</a:t>
            </a:r>
          </a:p>
          <a:p>
            <a:r>
              <a:rPr lang="de-DE" sz="915" b="1" baseline="0" dirty="0">
                <a:solidFill>
                  <a:schemeClr val="bg1"/>
                </a:solidFill>
                <a:effectLst/>
                <a:latin typeface="LMU CompatilFact" panose="02000500060000020003" pitchFamily="2" charset="0"/>
              </a:rPr>
              <a:t>G 25</a:t>
            </a:r>
          </a:p>
          <a:p>
            <a:r>
              <a:rPr lang="de-DE" sz="915" b="1" baseline="0" dirty="0">
                <a:solidFill>
                  <a:schemeClr val="bg1"/>
                </a:solidFill>
                <a:effectLst/>
                <a:latin typeface="LMU CompatilFact" panose="02000500060000020003" pitchFamily="2" charset="0"/>
              </a:rPr>
              <a:t>B 25</a:t>
            </a:r>
            <a:endParaRPr lang="de-DE" sz="915" baseline="0" dirty="0">
              <a:solidFill>
                <a:schemeClr val="bg1"/>
              </a:solidFill>
              <a:effectLst/>
              <a:latin typeface="LMU CompatilFact" panose="02000500060000020003" pitchFamily="2" charset="0"/>
            </a:endParaRPr>
          </a:p>
        </p:txBody>
      </p:sp>
      <p:sp>
        <p:nvSpPr>
          <p:cNvPr id="70" name="Rechteck 69">
            <a:extLst>
              <a:ext uri="{FF2B5EF4-FFF2-40B4-BE49-F238E27FC236}">
                <a16:creationId xmlns:a16="http://schemas.microsoft.com/office/drawing/2014/main" id="{5B9B3239-0231-A24D-B42D-624E409B3D20}"/>
              </a:ext>
            </a:extLst>
          </p:cNvPr>
          <p:cNvSpPr/>
          <p:nvPr userDrawn="1"/>
        </p:nvSpPr>
        <p:spPr>
          <a:xfrm>
            <a:off x="4619184" y="2091158"/>
            <a:ext cx="607188"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Blau</a:t>
            </a:r>
            <a:endParaRPr lang="de-DE" sz="800" baseline="0" dirty="0">
              <a:solidFill>
                <a:schemeClr val="tx2"/>
              </a:solidFill>
              <a:effectLst/>
              <a:latin typeface="Arial" panose="020B0604020202020204" pitchFamily="34" charset="0"/>
            </a:endParaRPr>
          </a:p>
        </p:txBody>
      </p:sp>
      <p:sp>
        <p:nvSpPr>
          <p:cNvPr id="71" name="Rechteck 70">
            <a:extLst>
              <a:ext uri="{FF2B5EF4-FFF2-40B4-BE49-F238E27FC236}">
                <a16:creationId xmlns:a16="http://schemas.microsoft.com/office/drawing/2014/main" id="{D90492F4-04D9-0D48-A32F-3E322C29483A}"/>
              </a:ext>
            </a:extLst>
          </p:cNvPr>
          <p:cNvSpPr/>
          <p:nvPr userDrawn="1"/>
        </p:nvSpPr>
        <p:spPr>
          <a:xfrm>
            <a:off x="5486691" y="2091158"/>
            <a:ext cx="705915"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Cyan</a:t>
            </a:r>
            <a:endParaRPr lang="de-DE" sz="800" baseline="0" dirty="0">
              <a:solidFill>
                <a:schemeClr val="tx2"/>
              </a:solidFill>
              <a:effectLst/>
              <a:latin typeface="Arial" panose="020B0604020202020204" pitchFamily="34" charset="0"/>
            </a:endParaRPr>
          </a:p>
        </p:txBody>
      </p:sp>
      <p:sp>
        <p:nvSpPr>
          <p:cNvPr id="72" name="Rechteck 71">
            <a:extLst>
              <a:ext uri="{FF2B5EF4-FFF2-40B4-BE49-F238E27FC236}">
                <a16:creationId xmlns:a16="http://schemas.microsoft.com/office/drawing/2014/main" id="{0C3949AB-62CF-6643-83F3-F76B12005678}"/>
              </a:ext>
            </a:extLst>
          </p:cNvPr>
          <p:cNvSpPr/>
          <p:nvPr userDrawn="1"/>
        </p:nvSpPr>
        <p:spPr>
          <a:xfrm>
            <a:off x="6363616" y="2091157"/>
            <a:ext cx="705914"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Violett</a:t>
            </a:r>
            <a:endParaRPr lang="de-DE" sz="800" baseline="0" dirty="0">
              <a:solidFill>
                <a:schemeClr val="tx2"/>
              </a:solidFill>
              <a:effectLst/>
              <a:latin typeface="Arial" panose="020B0604020202020204" pitchFamily="34" charset="0"/>
            </a:endParaRPr>
          </a:p>
        </p:txBody>
      </p:sp>
      <p:sp>
        <p:nvSpPr>
          <p:cNvPr id="73" name="Rechteck 72">
            <a:extLst>
              <a:ext uri="{FF2B5EF4-FFF2-40B4-BE49-F238E27FC236}">
                <a16:creationId xmlns:a16="http://schemas.microsoft.com/office/drawing/2014/main" id="{3CD1B9CD-D09C-5D4A-B064-6355897E2041}"/>
              </a:ext>
            </a:extLst>
          </p:cNvPr>
          <p:cNvSpPr/>
          <p:nvPr userDrawn="1"/>
        </p:nvSpPr>
        <p:spPr>
          <a:xfrm>
            <a:off x="7225291" y="2091158"/>
            <a:ext cx="607188"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Rot</a:t>
            </a:r>
            <a:endParaRPr lang="de-DE" sz="800" baseline="0" dirty="0">
              <a:solidFill>
                <a:schemeClr val="tx2"/>
              </a:solidFill>
              <a:effectLst/>
              <a:latin typeface="Arial" panose="020B0604020202020204" pitchFamily="34" charset="0"/>
            </a:endParaRPr>
          </a:p>
        </p:txBody>
      </p:sp>
      <p:sp>
        <p:nvSpPr>
          <p:cNvPr id="74" name="Rechteck 73">
            <a:extLst>
              <a:ext uri="{FF2B5EF4-FFF2-40B4-BE49-F238E27FC236}">
                <a16:creationId xmlns:a16="http://schemas.microsoft.com/office/drawing/2014/main" id="{E0B457DF-BD61-044B-ACA4-342889CA02A1}"/>
              </a:ext>
            </a:extLst>
          </p:cNvPr>
          <p:cNvSpPr/>
          <p:nvPr userDrawn="1"/>
        </p:nvSpPr>
        <p:spPr>
          <a:xfrm>
            <a:off x="4619182" y="2490933"/>
            <a:ext cx="607189" cy="500399"/>
          </a:xfrm>
          <a:prstGeom prst="rect">
            <a:avLst/>
          </a:prstGeom>
          <a:solidFill>
            <a:srgbClr val="F18700"/>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241</a:t>
            </a:r>
          </a:p>
          <a:p>
            <a:r>
              <a:rPr lang="de-DE" sz="915" b="1" baseline="0" dirty="0">
                <a:solidFill>
                  <a:schemeClr val="bg1"/>
                </a:solidFill>
                <a:effectLst/>
                <a:latin typeface="LMU CompatilFact" panose="02000500060000020003" pitchFamily="2" charset="0"/>
              </a:rPr>
              <a:t>G 135</a:t>
            </a:r>
          </a:p>
          <a:p>
            <a:r>
              <a:rPr lang="de-DE" sz="915" b="1" baseline="0" dirty="0">
                <a:solidFill>
                  <a:schemeClr val="bg1"/>
                </a:solidFill>
                <a:effectLst/>
                <a:latin typeface="LMU CompatilFact" panose="02000500060000020003" pitchFamily="2" charset="0"/>
              </a:rPr>
              <a:t>B 0</a:t>
            </a:r>
            <a:endParaRPr lang="de-DE" sz="915" baseline="0" dirty="0">
              <a:solidFill>
                <a:schemeClr val="bg1"/>
              </a:solidFill>
              <a:effectLst/>
              <a:latin typeface="LMU CompatilFact" panose="02000500060000020003" pitchFamily="2" charset="0"/>
            </a:endParaRPr>
          </a:p>
        </p:txBody>
      </p:sp>
      <p:sp>
        <p:nvSpPr>
          <p:cNvPr id="75" name="Rechteck 74">
            <a:extLst>
              <a:ext uri="{FF2B5EF4-FFF2-40B4-BE49-F238E27FC236}">
                <a16:creationId xmlns:a16="http://schemas.microsoft.com/office/drawing/2014/main" id="{4931D8B5-D9AB-D547-B4C3-602A0499C239}"/>
              </a:ext>
            </a:extLst>
          </p:cNvPr>
          <p:cNvSpPr/>
          <p:nvPr userDrawn="1"/>
        </p:nvSpPr>
        <p:spPr>
          <a:xfrm>
            <a:off x="4619184" y="3096644"/>
            <a:ext cx="867508"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Orange</a:t>
            </a:r>
          </a:p>
        </p:txBody>
      </p:sp>
      <p:sp>
        <p:nvSpPr>
          <p:cNvPr id="28" name="Foliennummernplatzhalter 5">
            <a:extLst>
              <a:ext uri="{FF2B5EF4-FFF2-40B4-BE49-F238E27FC236}">
                <a16:creationId xmlns:a16="http://schemas.microsoft.com/office/drawing/2014/main" id="{01693ADF-65B3-4640-B7F1-43B81F7B84F3}"/>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t>‹Nr.›</a:t>
            </a:fld>
            <a:endParaRPr lang="de-DE" dirty="0"/>
          </a:p>
        </p:txBody>
      </p:sp>
    </p:spTree>
    <p:extLst>
      <p:ext uri="{BB962C8B-B14F-4D97-AF65-F5344CB8AC3E}">
        <p14:creationId xmlns:p14="http://schemas.microsoft.com/office/powerpoint/2010/main" val="277468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ücktitel">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63CEC714-79BB-CB4B-8FB7-5903011CD8B2}"/>
              </a:ext>
            </a:extLst>
          </p:cNvPr>
          <p:cNvSpPr>
            <a:spLocks noGrp="1"/>
          </p:cNvSpPr>
          <p:nvPr>
            <p:ph type="body" sz="quarter" idx="11" hasCustomPrompt="1"/>
          </p:nvPr>
        </p:nvSpPr>
        <p:spPr>
          <a:xfrm>
            <a:off x="446400" y="5184000"/>
            <a:ext cx="5649600"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Absendername </a:t>
            </a:r>
            <a:br>
              <a:rPr lang="de-DE" b="1" dirty="0">
                <a:effectLst/>
                <a:latin typeface="Arial" panose="020B0604020202020204" pitchFamily="34" charset="0"/>
              </a:rPr>
            </a:br>
            <a:r>
              <a:rPr lang="de-DE" b="1" dirty="0">
                <a:effectLst/>
                <a:latin typeface="Arial" panose="020B0604020202020204" pitchFamily="34" charset="0"/>
              </a:rPr>
              <a:t>Musterstraße 00 · 80000 München · Tel. +49 89 0000 0000 </a:t>
            </a:r>
            <a:br>
              <a:rPr lang="de-DE" b="1" dirty="0">
                <a:effectLst/>
                <a:latin typeface="Arial" panose="020B0604020202020204" pitchFamily="34" charset="0"/>
              </a:rPr>
            </a:br>
            <a:r>
              <a:rPr lang="de-DE" b="1" dirty="0" err="1">
                <a:effectLst/>
                <a:latin typeface="Arial" panose="020B0604020202020204" pitchFamily="34" charset="0"/>
              </a:rPr>
              <a:t>info@musterdomain.de</a:t>
            </a:r>
            <a:r>
              <a:rPr lang="de-DE" b="1" dirty="0">
                <a:effectLst/>
                <a:latin typeface="Arial" panose="020B0604020202020204" pitchFamily="34" charset="0"/>
              </a:rPr>
              <a:t> · </a:t>
            </a:r>
            <a:r>
              <a:rPr lang="de-DE" b="1" dirty="0" err="1">
                <a:effectLst/>
                <a:latin typeface="Arial" panose="020B0604020202020204" pitchFamily="34" charset="0"/>
              </a:rPr>
              <a:t>www.musterdomain.de</a:t>
            </a:r>
            <a:endParaRPr lang="de-DE" dirty="0">
              <a:effectLst/>
              <a:latin typeface="Arial" panose="020B0604020202020204" pitchFamily="34" charset="0"/>
            </a:endParaRPr>
          </a:p>
        </p:txBody>
      </p:sp>
      <p:pic>
        <p:nvPicPr>
          <p:cNvPr id="5" name="Grafik 4">
            <a:extLst>
              <a:ext uri="{FF2B5EF4-FFF2-40B4-BE49-F238E27FC236}">
                <a16:creationId xmlns:a16="http://schemas.microsoft.com/office/drawing/2014/main" id="{DCD72F1F-1A49-6848-A8CB-5DD9EC0B6D6C}"/>
              </a:ext>
            </a:extLst>
          </p:cNvPr>
          <p:cNvPicPr>
            <a:picLocks noChangeAspect="1"/>
          </p:cNvPicPr>
          <p:nvPr userDrawn="1"/>
        </p:nvPicPr>
        <p:blipFill>
          <a:blip r:embed="rId2">
            <a:alphaModFix amt="25000"/>
          </a:blip>
          <a:stretch>
            <a:fillRect/>
          </a:stretch>
        </p:blipFill>
        <p:spPr>
          <a:xfrm>
            <a:off x="8648700" y="2743200"/>
            <a:ext cx="3543300" cy="4114800"/>
          </a:xfrm>
          <a:prstGeom prst="rect">
            <a:avLst/>
          </a:prstGeom>
        </p:spPr>
      </p:pic>
    </p:spTree>
    <p:extLst>
      <p:ext uri="{BB962C8B-B14F-4D97-AF65-F5344CB8AC3E}">
        <p14:creationId xmlns:p14="http://schemas.microsoft.com/office/powerpoint/2010/main" val="10997834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FD8EF26-FA82-6D40-93F2-70EAE952FA46}"/>
              </a:ext>
            </a:extLst>
          </p:cNvPr>
          <p:cNvSpPr/>
          <p:nvPr userDrawn="1"/>
        </p:nvSpPr>
        <p:spPr>
          <a:xfrm>
            <a:off x="1" y="1483200"/>
            <a:ext cx="5376454" cy="537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Grafik 13">
            <a:extLst>
              <a:ext uri="{FF2B5EF4-FFF2-40B4-BE49-F238E27FC236}">
                <a16:creationId xmlns:a16="http://schemas.microsoft.com/office/drawing/2014/main" id="{DA465598-6EE5-EE49-A177-6E3551F9A56A}"/>
              </a:ext>
            </a:extLst>
          </p:cNvPr>
          <p:cNvPicPr>
            <a:picLocks noChangeAspect="1"/>
          </p:cNvPicPr>
          <p:nvPr userDrawn="1"/>
        </p:nvPicPr>
        <p:blipFill>
          <a:blip r:embed="rId6"/>
          <a:stretch>
            <a:fillRect/>
          </a:stretch>
        </p:blipFill>
        <p:spPr>
          <a:xfrm>
            <a:off x="446400" y="442800"/>
            <a:ext cx="11303000" cy="825500"/>
          </a:xfrm>
          <a:prstGeom prst="rect">
            <a:avLst/>
          </a:prstGeom>
        </p:spPr>
      </p:pic>
    </p:spTree>
    <p:extLst>
      <p:ext uri="{BB962C8B-B14F-4D97-AF65-F5344CB8AC3E}">
        <p14:creationId xmlns:p14="http://schemas.microsoft.com/office/powerpoint/2010/main" val="27306029"/>
      </p:ext>
    </p:extLst>
  </p:cSld>
  <p:clrMap bg1="lt1" tx1="dk1" bg2="lt2" tx2="dk2" accent1="accent1" accent2="accent2" accent3="accent3" accent4="accent4" accent5="accent5" accent6="accent6" hlink="hlink" folHlink="folHlink"/>
  <p:sldLayoutIdLst>
    <p:sldLayoutId id="2147483668" r:id="rId1"/>
    <p:sldLayoutId id="2147483661" r:id="rId2"/>
    <p:sldLayoutId id="2147483669" r:id="rId3"/>
    <p:sldLayoutId id="2147483655" r:id="rId4"/>
  </p:sldLayoutIdLst>
  <p:hf sldNum="0" hdr="0" ftr="0" dt="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userDrawn="1">
          <p15:clr>
            <a:srgbClr val="F26B43"/>
          </p15:clr>
        </p15:guide>
        <p15:guide id="5" orient="horz" pos="4042" userDrawn="1">
          <p15:clr>
            <a:srgbClr val="F26B43"/>
          </p15:clr>
        </p15:guide>
        <p15:guide id="9" pos="7401" userDrawn="1">
          <p15:clr>
            <a:srgbClr val="F26B43"/>
          </p15:clr>
        </p15:guide>
        <p15:guide id="13" pos="279" userDrawn="1">
          <p15:clr>
            <a:srgbClr val="F26B43"/>
          </p15:clr>
        </p15:guide>
        <p15:guide id="14" orient="horz" pos="278" userDrawn="1">
          <p15:clr>
            <a:srgbClr val="F26B43"/>
          </p15:clr>
        </p15:guide>
        <p15:guide id="15" orient="horz"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FD8EF26-FA82-6D40-93F2-70EAE952FA46}"/>
              </a:ext>
            </a:extLst>
          </p:cNvPr>
          <p:cNvSpPr/>
          <p:nvPr userDrawn="1"/>
        </p:nvSpPr>
        <p:spPr>
          <a:xfrm>
            <a:off x="1" y="1483200"/>
            <a:ext cx="5376454" cy="537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94EC720E-3048-2B4D-B927-E08F3BECF120}"/>
              </a:ext>
            </a:extLst>
          </p:cNvPr>
          <p:cNvPicPr>
            <a:picLocks noChangeAspect="1"/>
          </p:cNvPicPr>
          <p:nvPr userDrawn="1"/>
        </p:nvPicPr>
        <p:blipFill>
          <a:blip r:embed="rId3"/>
          <a:stretch>
            <a:fillRect/>
          </a:stretch>
        </p:blipFill>
        <p:spPr>
          <a:xfrm>
            <a:off x="444500" y="442800"/>
            <a:ext cx="11303000" cy="825500"/>
          </a:xfrm>
          <a:prstGeom prst="rect">
            <a:avLst/>
          </a:prstGeom>
        </p:spPr>
      </p:pic>
      <p:sp>
        <p:nvSpPr>
          <p:cNvPr id="4" name="Textplatzhalter 12">
            <a:extLst>
              <a:ext uri="{FF2B5EF4-FFF2-40B4-BE49-F238E27FC236}">
                <a16:creationId xmlns:a16="http://schemas.microsoft.com/office/drawing/2014/main" id="{CA00277A-1612-8E45-8277-BB464F2F23D1}"/>
              </a:ext>
            </a:extLst>
          </p:cNvPr>
          <p:cNvSpPr txBox="1">
            <a:spLocks/>
          </p:cNvSpPr>
          <p:nvPr userDrawn="1"/>
        </p:nvSpPr>
        <p:spPr>
          <a:xfrm>
            <a:off x="2292387" y="441325"/>
            <a:ext cx="7724551" cy="825500"/>
          </a:xfrm>
          <a:prstGeom prst="rect">
            <a:avLst/>
          </a:prstGeom>
        </p:spPr>
        <p:txBody>
          <a:bodyPr lIns="54000" tIns="356400" rIns="54000" bIns="43200" anchor="b" anchorCtr="0"/>
          <a:lstStyle>
            <a:lvl1pPr marL="0" indent="0" algn="l" defTabSz="815557" rtl="0" eaLnBrk="1" latinLnBrk="0" hangingPunct="1">
              <a:lnSpc>
                <a:spcPct val="88000"/>
              </a:lnSpc>
              <a:spcBef>
                <a:spcPts val="0"/>
              </a:spcBef>
              <a:buFontTx/>
              <a:buNone/>
              <a:defRPr sz="680" b="1" i="0" kern="1200" cap="all" spc="80" baseline="0">
                <a:solidFill>
                  <a:schemeClr val="tx1"/>
                </a:solidFill>
                <a:latin typeface="+mn-lt"/>
                <a:ea typeface="+mn-ea"/>
                <a:cs typeface="+mn-cs"/>
              </a:defRPr>
            </a:lvl1pPr>
            <a:lvl2pPr marL="611668" indent="0" algn="l" defTabSz="815557" rtl="0" eaLnBrk="1" latinLnBrk="0" hangingPunct="1">
              <a:lnSpc>
                <a:spcPts val="880"/>
              </a:lnSpc>
              <a:spcBef>
                <a:spcPts val="446"/>
              </a:spcBef>
              <a:buFontTx/>
              <a:buNone/>
              <a:defRPr sz="680" b="1" i="0" kern="1200" cap="all" spc="80" baseline="0">
                <a:solidFill>
                  <a:schemeClr val="tx1"/>
                </a:solidFill>
                <a:latin typeface="+mn-lt"/>
                <a:ea typeface="+mn-ea"/>
                <a:cs typeface="+mn-cs"/>
              </a:defRPr>
            </a:lvl2pPr>
            <a:lvl3pPr marL="1019447" indent="0" algn="l" defTabSz="815557" rtl="0" eaLnBrk="1" latinLnBrk="0" hangingPunct="1">
              <a:lnSpc>
                <a:spcPts val="880"/>
              </a:lnSpc>
              <a:spcBef>
                <a:spcPts val="446"/>
              </a:spcBef>
              <a:buFontTx/>
              <a:buNone/>
              <a:defRPr sz="680" b="1" i="0" kern="1200" cap="all" spc="80" baseline="0">
                <a:solidFill>
                  <a:schemeClr val="tx1"/>
                </a:solidFill>
                <a:latin typeface="+mn-lt"/>
                <a:ea typeface="+mn-ea"/>
                <a:cs typeface="+mn-cs"/>
              </a:defRPr>
            </a:lvl3pPr>
            <a:lvl4pPr marL="1427225" indent="0" algn="l" defTabSz="815557" rtl="0" eaLnBrk="1" latinLnBrk="0" hangingPunct="1">
              <a:lnSpc>
                <a:spcPts val="880"/>
              </a:lnSpc>
              <a:spcBef>
                <a:spcPts val="446"/>
              </a:spcBef>
              <a:buFontTx/>
              <a:buNone/>
              <a:defRPr sz="680" b="1" i="0" kern="1200" cap="all" spc="80" baseline="0">
                <a:solidFill>
                  <a:schemeClr val="tx1"/>
                </a:solidFill>
                <a:latin typeface="+mn-lt"/>
                <a:ea typeface="+mn-ea"/>
                <a:cs typeface="+mn-cs"/>
              </a:defRPr>
            </a:lvl4pPr>
            <a:lvl5pPr marL="1835003" indent="0" algn="l" defTabSz="815557" rtl="0" eaLnBrk="1" latinLnBrk="0" hangingPunct="1">
              <a:lnSpc>
                <a:spcPts val="880"/>
              </a:lnSpc>
              <a:spcBef>
                <a:spcPts val="446"/>
              </a:spcBef>
              <a:buFontTx/>
              <a:buNone/>
              <a:defRPr sz="680" b="1" i="0" kern="1200" cap="all" spc="80" baseline="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a:latin typeface="Arial" panose="020B0604020202020204" pitchFamily="34" charset="0"/>
              </a:rPr>
              <a:t>ÜBERSCHRIFT / TITEL / EINRICHTUNG XY</a:t>
            </a:r>
            <a:endParaRPr lang="de-DE" dirty="0">
              <a:latin typeface="Arial" panose="020B0604020202020204" pitchFamily="34" charset="0"/>
            </a:endParaRPr>
          </a:p>
        </p:txBody>
      </p:sp>
    </p:spTree>
    <p:extLst>
      <p:ext uri="{BB962C8B-B14F-4D97-AF65-F5344CB8AC3E}">
        <p14:creationId xmlns:p14="http://schemas.microsoft.com/office/powerpoint/2010/main" val="690856611"/>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799E554-D74C-2D46-A4A0-20AFFC9B0320}"/>
              </a:ext>
            </a:extLst>
          </p:cNvPr>
          <p:cNvPicPr>
            <a:picLocks noChangeAspect="1"/>
          </p:cNvPicPr>
          <p:nvPr userDrawn="1"/>
        </p:nvPicPr>
        <p:blipFill>
          <a:blip r:embed="rId3">
            <a:alphaModFix amt="15000"/>
          </a:blip>
          <a:stretch>
            <a:fillRect/>
          </a:stretch>
        </p:blipFill>
        <p:spPr>
          <a:xfrm>
            <a:off x="8648700" y="2743200"/>
            <a:ext cx="3543300" cy="4114800"/>
          </a:xfrm>
          <a:prstGeom prst="rect">
            <a:avLst/>
          </a:prstGeom>
        </p:spPr>
      </p:pic>
      <p:pic>
        <p:nvPicPr>
          <p:cNvPr id="5" name="Grafik 4">
            <a:extLst>
              <a:ext uri="{FF2B5EF4-FFF2-40B4-BE49-F238E27FC236}">
                <a16:creationId xmlns:a16="http://schemas.microsoft.com/office/drawing/2014/main" id="{5A7DF8FA-2683-4642-B02D-78840267E6F7}"/>
              </a:ext>
            </a:extLst>
          </p:cNvPr>
          <p:cNvPicPr>
            <a:picLocks noChangeAspect="1"/>
          </p:cNvPicPr>
          <p:nvPr userDrawn="1"/>
        </p:nvPicPr>
        <p:blipFill>
          <a:blip r:embed="rId4"/>
          <a:stretch>
            <a:fillRect/>
          </a:stretch>
        </p:blipFill>
        <p:spPr>
          <a:xfrm>
            <a:off x="446399" y="441325"/>
            <a:ext cx="1744349" cy="825500"/>
          </a:xfrm>
          <a:prstGeom prst="rect">
            <a:avLst/>
          </a:prstGeom>
        </p:spPr>
      </p:pic>
    </p:spTree>
    <p:extLst>
      <p:ext uri="{BB962C8B-B14F-4D97-AF65-F5344CB8AC3E}">
        <p14:creationId xmlns:p14="http://schemas.microsoft.com/office/powerpoint/2010/main" val="2101947696"/>
      </p:ext>
    </p:extLst>
  </p:cSld>
  <p:clrMap bg1="lt1" tx1="dk1" bg2="lt2" tx2="dk2" accent1="accent1" accent2="accent2" accent3="accent3" accent4="accent4" accent5="accent5" accent6="accent6" hlink="hlink" folHlink="folHlink"/>
  <p:sldLayoutIdLst>
    <p:sldLayoutId id="2147483664" r:id="rId1"/>
  </p:sldLayoutIdLst>
  <p:hf sldNum="0" hdr="0" ftr="0" dt="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6E27958E-5E01-8D4A-9B09-88661DB5E3B7}"/>
              </a:ext>
            </a:extLst>
          </p:cNvPr>
          <p:cNvSpPr>
            <a:spLocks noGrp="1"/>
          </p:cNvSpPr>
          <p:nvPr>
            <p:ph type="sldNum" sz="quarter" idx="4"/>
          </p:nvPr>
        </p:nvSpPr>
        <p:spPr>
          <a:xfrm>
            <a:off x="1120614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t>‹Nr.›</a:t>
            </a:fld>
            <a:endParaRPr lang="de-DE" dirty="0"/>
          </a:p>
        </p:txBody>
      </p:sp>
    </p:spTree>
    <p:extLst>
      <p:ext uri="{BB962C8B-B14F-4D97-AF65-F5344CB8AC3E}">
        <p14:creationId xmlns:p14="http://schemas.microsoft.com/office/powerpoint/2010/main" val="2739184308"/>
      </p:ext>
    </p:extLst>
  </p:cSld>
  <p:clrMap bg1="lt1" tx1="dk1" bg2="lt2" tx2="dk2" accent1="accent1" accent2="accent2" accent3="accent3" accent4="accent4" accent5="accent5" accent6="accent6" hlink="hlink" folHlink="folHlink"/>
  <p:sldLayoutIdLst>
    <p:sldLayoutId id="2147483666" r:id="rId1"/>
    <p:sldLayoutId id="2147483667" r:id="rId2"/>
  </p:sldLayoutIdLst>
  <p:hf sldNum="0" hdr="0" ftr="0" dt="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DED63A8-5311-184A-B74C-C37B428BFE1A}"/>
              </a:ext>
            </a:extLst>
          </p:cNvPr>
          <p:cNvPicPr>
            <a:picLocks noChangeAspect="1"/>
          </p:cNvPicPr>
          <p:nvPr userDrawn="1"/>
        </p:nvPicPr>
        <p:blipFill>
          <a:blip r:embed="rId3"/>
          <a:stretch>
            <a:fillRect/>
          </a:stretch>
        </p:blipFill>
        <p:spPr>
          <a:xfrm>
            <a:off x="446400" y="442801"/>
            <a:ext cx="1745167" cy="825376"/>
          </a:xfrm>
          <a:prstGeom prst="rect">
            <a:avLst/>
          </a:prstGeom>
        </p:spPr>
      </p:pic>
    </p:spTree>
    <p:extLst>
      <p:ext uri="{BB962C8B-B14F-4D97-AF65-F5344CB8AC3E}">
        <p14:creationId xmlns:p14="http://schemas.microsoft.com/office/powerpoint/2010/main" val="3087104571"/>
      </p:ext>
    </p:extLst>
  </p:cSld>
  <p:clrMap bg1="lt1" tx1="dk1" bg2="lt2" tx2="dk2" accent1="accent1" accent2="accent2" accent3="accent3" accent4="accent4" accent5="accent5" accent6="accent6" hlink="hlink" folHlink="folHlink"/>
  <p:sldLayoutIdLst>
    <p:sldLayoutId id="2147483648" r:id="rId1"/>
  </p:sldLayoutIdLst>
  <p:hf sldNum="0" hdr="0" ftr="0" dt="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A4E1DCB-587B-9946-9FF3-4B1EDB28FDF7}"/>
              </a:ext>
            </a:extLst>
          </p:cNvPr>
          <p:cNvSpPr>
            <a:spLocks noGrp="1"/>
          </p:cNvSpPr>
          <p:nvPr>
            <p:ph type="body" sz="quarter" idx="11"/>
          </p:nvPr>
        </p:nvSpPr>
        <p:spPr/>
        <p:txBody>
          <a:bodyPr/>
          <a:lstStyle/>
          <a:p>
            <a:r>
              <a:rPr lang="de-DE" u="sng" dirty="0"/>
              <a:t>C. </a:t>
            </a:r>
            <a:r>
              <a:rPr lang="de-DE" u="sng" dirty="0" err="1"/>
              <a:t>Scheiblich</a:t>
            </a:r>
            <a:r>
              <a:rPr lang="de-DE" dirty="0"/>
              <a:t>, N. Reitberger, N. van Well</a:t>
            </a:r>
            <a:endParaRPr lang="de-DE" u="sng" dirty="0"/>
          </a:p>
          <a:p>
            <a:r>
              <a:rPr lang="de-DE" dirty="0"/>
              <a:t>DGK 2022 16.03.2022</a:t>
            </a:r>
          </a:p>
        </p:txBody>
      </p:sp>
      <p:sp>
        <p:nvSpPr>
          <p:cNvPr id="3" name="Textplatzhalter 2">
            <a:extLst>
              <a:ext uri="{FF2B5EF4-FFF2-40B4-BE49-F238E27FC236}">
                <a16:creationId xmlns:a16="http://schemas.microsoft.com/office/drawing/2014/main" id="{4D6A8734-5B11-6443-A825-B6099076A608}"/>
              </a:ext>
            </a:extLst>
          </p:cNvPr>
          <p:cNvSpPr>
            <a:spLocks noGrp="1"/>
          </p:cNvSpPr>
          <p:nvPr>
            <p:ph type="body" sz="quarter" idx="12"/>
          </p:nvPr>
        </p:nvSpPr>
        <p:spPr>
          <a:xfrm>
            <a:off x="446088" y="2319488"/>
            <a:ext cx="4763865" cy="1731516"/>
          </a:xfrm>
        </p:spPr>
        <p:txBody>
          <a:bodyPr/>
          <a:lstStyle/>
          <a:p>
            <a:r>
              <a:rPr lang="de-DE" dirty="0"/>
              <a:t>Synthesis </a:t>
            </a:r>
            <a:r>
              <a:rPr lang="de-DE" dirty="0" err="1"/>
              <a:t>of</a:t>
            </a:r>
            <a:r>
              <a:rPr lang="de-DE" dirty="0"/>
              <a:t> </a:t>
            </a:r>
            <a:r>
              <a:rPr lang="de-DE" dirty="0" err="1"/>
              <a:t>polycrystalline</a:t>
            </a:r>
            <a:r>
              <a:rPr lang="de-DE" dirty="0"/>
              <a:t> </a:t>
            </a:r>
            <a:r>
              <a:rPr lang="de-DE" dirty="0" err="1"/>
              <a:t>Rb-substituted</a:t>
            </a:r>
            <a:r>
              <a:rPr lang="de-DE" dirty="0"/>
              <a:t> alumoklyuchevskite      (Rb</a:t>
            </a:r>
            <a:r>
              <a:rPr lang="de-DE" baseline="-25000" dirty="0"/>
              <a:t>3-x</a:t>
            </a:r>
            <a:r>
              <a:rPr lang="de-DE" dirty="0"/>
              <a:t>K</a:t>
            </a:r>
            <a:r>
              <a:rPr lang="de-DE" baseline="-25000" dirty="0"/>
              <a:t>x</a:t>
            </a:r>
            <a:r>
              <a:rPr lang="de-DE" dirty="0"/>
              <a:t>Cu</a:t>
            </a:r>
            <a:r>
              <a:rPr lang="de-DE" baseline="-25000" dirty="0"/>
              <a:t>3</a:t>
            </a:r>
            <a:r>
              <a:rPr lang="de-DE" dirty="0"/>
              <a:t>Al O</a:t>
            </a:r>
            <a:r>
              <a:rPr lang="de-DE" baseline="-25000" dirty="0"/>
              <a:t>2</a:t>
            </a:r>
            <a:r>
              <a:rPr lang="de-DE" dirty="0"/>
              <a:t> (SO</a:t>
            </a:r>
            <a:r>
              <a:rPr lang="de-DE" baseline="-25000" dirty="0"/>
              <a:t>4</a:t>
            </a:r>
            <a:r>
              <a:rPr lang="de-DE" dirty="0"/>
              <a:t>)</a:t>
            </a:r>
            <a:r>
              <a:rPr lang="de-DE" baseline="-25000" dirty="0"/>
              <a:t>4</a:t>
            </a:r>
            <a:r>
              <a:rPr lang="de-DE" dirty="0"/>
              <a:t>)</a:t>
            </a:r>
          </a:p>
          <a:p>
            <a:endParaRPr lang="de-DE" dirty="0"/>
          </a:p>
        </p:txBody>
      </p:sp>
      <p:sp>
        <p:nvSpPr>
          <p:cNvPr id="4" name="Textplatzhalter 3">
            <a:extLst>
              <a:ext uri="{FF2B5EF4-FFF2-40B4-BE49-F238E27FC236}">
                <a16:creationId xmlns:a16="http://schemas.microsoft.com/office/drawing/2014/main" id="{A743B3BE-E019-9248-9CFD-AA37921A91B2}"/>
              </a:ext>
            </a:extLst>
          </p:cNvPr>
          <p:cNvSpPr>
            <a:spLocks noGrp="1"/>
          </p:cNvSpPr>
          <p:nvPr>
            <p:ph type="body" sz="quarter" idx="13"/>
          </p:nvPr>
        </p:nvSpPr>
        <p:spPr>
          <a:xfrm>
            <a:off x="2292387" y="542500"/>
            <a:ext cx="7724551" cy="825500"/>
          </a:xfrm>
        </p:spPr>
        <p:txBody>
          <a:bodyPr/>
          <a:lstStyle/>
          <a:p>
            <a:pPr algn="ctr">
              <a:spcAft>
                <a:spcPts val="600"/>
              </a:spcAft>
            </a:pPr>
            <a:endParaRPr lang="de-DE" sz="800" dirty="0"/>
          </a:p>
          <a:p>
            <a:pPr algn="ctr">
              <a:spcAft>
                <a:spcPts val="600"/>
              </a:spcAft>
            </a:pPr>
            <a:endParaRPr lang="de-DE" sz="800" dirty="0"/>
          </a:p>
          <a:p>
            <a:pPr algn="ctr">
              <a:spcAft>
                <a:spcPts val="600"/>
              </a:spcAft>
            </a:pPr>
            <a:endParaRPr lang="de-DE" sz="800" dirty="0"/>
          </a:p>
          <a:p>
            <a:pPr algn="ctr">
              <a:spcAft>
                <a:spcPts val="600"/>
              </a:spcAft>
            </a:pPr>
            <a:endParaRPr lang="de-DE" sz="900" dirty="0"/>
          </a:p>
          <a:p>
            <a:pPr algn="ctr">
              <a:lnSpc>
                <a:spcPct val="100000"/>
              </a:lnSpc>
              <a:spcAft>
                <a:spcPts val="600"/>
              </a:spcAft>
            </a:pPr>
            <a:r>
              <a:rPr lang="de-DE" sz="900" dirty="0"/>
              <a:t>Department für Geo- und Umweltwissenschaften</a:t>
            </a:r>
          </a:p>
          <a:p>
            <a:pPr algn="ctr">
              <a:lnSpc>
                <a:spcPct val="100000"/>
              </a:lnSpc>
              <a:spcAft>
                <a:spcPts val="800"/>
              </a:spcAft>
            </a:pPr>
            <a:r>
              <a:rPr lang="de-DE" sz="1000" b="1" dirty="0"/>
              <a:t>SEKTION KRISTALLOGRAPHIE</a:t>
            </a:r>
          </a:p>
          <a:p>
            <a:pPr algn="ctr">
              <a:lnSpc>
                <a:spcPct val="100000"/>
              </a:lnSpc>
            </a:pPr>
            <a:r>
              <a:rPr lang="de-DE" sz="900" dirty="0" err="1"/>
              <a:t>Theresienstraße</a:t>
            </a:r>
            <a:r>
              <a:rPr lang="de-DE" sz="900" dirty="0"/>
              <a:t> 41</a:t>
            </a:r>
          </a:p>
          <a:p>
            <a:pPr algn="ctr">
              <a:lnSpc>
                <a:spcPct val="100000"/>
              </a:lnSpc>
            </a:pPr>
            <a:r>
              <a:rPr lang="de-DE" sz="900" dirty="0"/>
              <a:t>80333 München</a:t>
            </a:r>
          </a:p>
          <a:p>
            <a:endParaRPr lang="de-DE" dirty="0">
              <a:latin typeface="Arial" panose="020B0604020202020204" pitchFamily="34" charset="0"/>
            </a:endParaRPr>
          </a:p>
        </p:txBody>
      </p:sp>
      <p:pic>
        <p:nvPicPr>
          <p:cNvPr id="7" name="Bildplatzhalter 6">
            <a:extLst>
              <a:ext uri="{FF2B5EF4-FFF2-40B4-BE49-F238E27FC236}">
                <a16:creationId xmlns:a16="http://schemas.microsoft.com/office/drawing/2014/main" id="{CE9315C3-637A-3E4A-9B6B-DF539177AA59}"/>
              </a:ext>
            </a:extLst>
          </p:cNvPr>
          <p:cNvPicPr>
            <a:picLocks noGrp="1" noChangeAspect="1"/>
          </p:cNvPicPr>
          <p:nvPr>
            <p:ph type="pic" sz="quarter" idx="10"/>
          </p:nvPr>
        </p:nvPicPr>
        <p:blipFill>
          <a:blip r:embed="rId2"/>
          <a:srcRect l="7764" r="7764"/>
          <a:stretch>
            <a:fillRect/>
          </a:stretch>
        </p:blipFill>
        <p:spPr/>
      </p:pic>
    </p:spTree>
    <p:extLst>
      <p:ext uri="{BB962C8B-B14F-4D97-AF65-F5344CB8AC3E}">
        <p14:creationId xmlns:p14="http://schemas.microsoft.com/office/powerpoint/2010/main" val="279784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322FF953-7033-4670-9BF8-D309A4B18F35}"/>
              </a:ext>
            </a:extLst>
          </p:cNvPr>
          <p:cNvPicPr>
            <a:picLocks noChangeAspect="1"/>
          </p:cNvPicPr>
          <p:nvPr/>
        </p:nvPicPr>
        <p:blipFill>
          <a:blip r:embed="rId2"/>
          <a:stretch>
            <a:fillRect/>
          </a:stretch>
        </p:blipFill>
        <p:spPr>
          <a:xfrm>
            <a:off x="7015527" y="4339431"/>
            <a:ext cx="3826726" cy="1712711"/>
          </a:xfrm>
          <a:prstGeom prst="rect">
            <a:avLst/>
          </a:prstGeom>
        </p:spPr>
      </p:pic>
      <p:pic>
        <p:nvPicPr>
          <p:cNvPr id="4" name="Grafik 3">
            <a:extLst>
              <a:ext uri="{FF2B5EF4-FFF2-40B4-BE49-F238E27FC236}">
                <a16:creationId xmlns:a16="http://schemas.microsoft.com/office/drawing/2014/main" id="{E2E19B60-BF69-4168-AF7D-0053DFCFEC59}"/>
              </a:ext>
            </a:extLst>
          </p:cNvPr>
          <p:cNvPicPr>
            <a:picLocks noChangeAspect="1"/>
          </p:cNvPicPr>
          <p:nvPr/>
        </p:nvPicPr>
        <p:blipFill>
          <a:blip r:embed="rId3"/>
          <a:stretch>
            <a:fillRect/>
          </a:stretch>
        </p:blipFill>
        <p:spPr>
          <a:xfrm rot="16200000">
            <a:off x="370724" y="1368272"/>
            <a:ext cx="2813685" cy="2732336"/>
          </a:xfrm>
          <a:prstGeom prst="rect">
            <a:avLst/>
          </a:prstGeom>
        </p:spPr>
      </p:pic>
      <p:pic>
        <p:nvPicPr>
          <p:cNvPr id="8" name="Grafik 7">
            <a:extLst>
              <a:ext uri="{FF2B5EF4-FFF2-40B4-BE49-F238E27FC236}">
                <a16:creationId xmlns:a16="http://schemas.microsoft.com/office/drawing/2014/main" id="{E26159A5-41A2-4AFE-A41B-3FB31A938FF6}"/>
              </a:ext>
            </a:extLst>
          </p:cNvPr>
          <p:cNvPicPr>
            <a:picLocks noChangeAspect="1"/>
          </p:cNvPicPr>
          <p:nvPr/>
        </p:nvPicPr>
        <p:blipFill>
          <a:blip r:embed="rId4"/>
          <a:stretch>
            <a:fillRect/>
          </a:stretch>
        </p:blipFill>
        <p:spPr>
          <a:xfrm>
            <a:off x="3263112" y="1398608"/>
            <a:ext cx="871091" cy="900620"/>
          </a:xfrm>
          <a:prstGeom prst="rect">
            <a:avLst/>
          </a:prstGeom>
        </p:spPr>
      </p:pic>
      <p:pic>
        <p:nvPicPr>
          <p:cNvPr id="9" name="Grafik 8">
            <a:extLst>
              <a:ext uri="{FF2B5EF4-FFF2-40B4-BE49-F238E27FC236}">
                <a16:creationId xmlns:a16="http://schemas.microsoft.com/office/drawing/2014/main" id="{EED4BAF0-3697-4018-8E9B-9A5D9B050005}"/>
              </a:ext>
            </a:extLst>
          </p:cNvPr>
          <p:cNvPicPr>
            <a:picLocks noChangeAspect="1"/>
          </p:cNvPicPr>
          <p:nvPr/>
        </p:nvPicPr>
        <p:blipFill>
          <a:blip r:embed="rId5"/>
          <a:stretch>
            <a:fillRect/>
          </a:stretch>
        </p:blipFill>
        <p:spPr>
          <a:xfrm>
            <a:off x="3281944" y="5195787"/>
            <a:ext cx="959677" cy="900620"/>
          </a:xfrm>
          <a:prstGeom prst="rect">
            <a:avLst/>
          </a:prstGeom>
        </p:spPr>
      </p:pic>
      <p:pic>
        <p:nvPicPr>
          <p:cNvPr id="10" name="Grafik 9">
            <a:extLst>
              <a:ext uri="{FF2B5EF4-FFF2-40B4-BE49-F238E27FC236}">
                <a16:creationId xmlns:a16="http://schemas.microsoft.com/office/drawing/2014/main" id="{0D7568FA-3C46-475B-8A07-B297E205C133}"/>
              </a:ext>
            </a:extLst>
          </p:cNvPr>
          <p:cNvPicPr>
            <a:picLocks noChangeAspect="1"/>
          </p:cNvPicPr>
          <p:nvPr/>
        </p:nvPicPr>
        <p:blipFill>
          <a:blip r:embed="rId6"/>
          <a:stretch>
            <a:fillRect/>
          </a:stretch>
        </p:blipFill>
        <p:spPr>
          <a:xfrm>
            <a:off x="3542024" y="2662239"/>
            <a:ext cx="1018093" cy="2378027"/>
          </a:xfrm>
          <a:prstGeom prst="rect">
            <a:avLst/>
          </a:prstGeom>
        </p:spPr>
      </p:pic>
      <p:sp>
        <p:nvSpPr>
          <p:cNvPr id="11" name="Textplatzhalter 3">
            <a:extLst>
              <a:ext uri="{FF2B5EF4-FFF2-40B4-BE49-F238E27FC236}">
                <a16:creationId xmlns:a16="http://schemas.microsoft.com/office/drawing/2014/main" id="{56ED4047-486F-40C5-AE3B-CD9639F6C116}"/>
              </a:ext>
            </a:extLst>
          </p:cNvPr>
          <p:cNvSpPr txBox="1">
            <a:spLocks/>
          </p:cNvSpPr>
          <p:nvPr/>
        </p:nvSpPr>
        <p:spPr>
          <a:xfrm>
            <a:off x="5745860" y="1266825"/>
            <a:ext cx="6034742" cy="413642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de-DE" sz="1200" dirty="0"/>
              <a:t>Alumoklyuchevskite (K</a:t>
            </a:r>
            <a:r>
              <a:rPr lang="de-DE" sz="1200" baseline="-25000" dirty="0"/>
              <a:t>3</a:t>
            </a:r>
            <a:r>
              <a:rPr lang="de-DE" sz="1200" dirty="0"/>
              <a:t>Cu</a:t>
            </a:r>
            <a:r>
              <a:rPr lang="de-DE" sz="1200" baseline="-25000" dirty="0"/>
              <a:t>3</a:t>
            </a:r>
            <a:r>
              <a:rPr lang="de-DE" sz="1200" dirty="0"/>
              <a:t>AlO</a:t>
            </a:r>
            <a:r>
              <a:rPr lang="de-DE" sz="1200" baseline="-25000" dirty="0"/>
              <a:t>2</a:t>
            </a:r>
            <a:r>
              <a:rPr lang="de-DE" sz="1200" dirty="0"/>
              <a:t>(SO</a:t>
            </a:r>
            <a:r>
              <a:rPr lang="de-DE" sz="1200" baseline="-25000" dirty="0"/>
              <a:t>4</a:t>
            </a:r>
            <a:r>
              <a:rPr lang="de-DE" sz="1200" dirty="0"/>
              <a:t>)</a:t>
            </a:r>
            <a:r>
              <a:rPr lang="de-DE" sz="1200" baseline="-25000" dirty="0"/>
              <a:t>4</a:t>
            </a:r>
            <a:r>
              <a:rPr lang="de-DE" sz="1200" dirty="0"/>
              <a:t>) </a:t>
            </a:r>
            <a:r>
              <a:rPr lang="de-DE" sz="1200" dirty="0" err="1"/>
              <a:t>shows</a:t>
            </a:r>
            <a:r>
              <a:rPr lang="de-DE" sz="1200" dirty="0"/>
              <a:t> an </a:t>
            </a:r>
            <a:r>
              <a:rPr lang="de-DE" sz="1200" dirty="0" err="1"/>
              <a:t>interesting</a:t>
            </a:r>
            <a:r>
              <a:rPr lang="de-DE" sz="1200" dirty="0"/>
              <a:t> 1-dimensional  (1D) </a:t>
            </a:r>
            <a:r>
              <a:rPr lang="de-DE" sz="1200" dirty="0" err="1"/>
              <a:t>magnetic</a:t>
            </a:r>
            <a:r>
              <a:rPr lang="de-DE" sz="1200" dirty="0"/>
              <a:t> </a:t>
            </a:r>
            <a:r>
              <a:rPr lang="de-DE" sz="1200" dirty="0" err="1"/>
              <a:t>behaviour</a:t>
            </a:r>
            <a:r>
              <a:rPr lang="de-DE" sz="1200" dirty="0"/>
              <a:t> and </a:t>
            </a:r>
            <a:r>
              <a:rPr lang="de-DE" sz="1200" dirty="0" err="1"/>
              <a:t>is</a:t>
            </a:r>
            <a:r>
              <a:rPr lang="de-DE" sz="1200" dirty="0"/>
              <a:t> a possible </a:t>
            </a:r>
            <a:r>
              <a:rPr lang="de-DE" sz="1200" dirty="0" err="1"/>
              <a:t>candidate</a:t>
            </a:r>
            <a:r>
              <a:rPr lang="de-DE" sz="1200" dirty="0"/>
              <a:t> </a:t>
            </a:r>
            <a:r>
              <a:rPr lang="de-DE" sz="1200" dirty="0" err="1"/>
              <a:t>to</a:t>
            </a:r>
            <a:r>
              <a:rPr lang="de-DE" sz="1200" dirty="0"/>
              <a:t> </a:t>
            </a:r>
            <a:r>
              <a:rPr lang="de-DE" sz="1200" dirty="0" err="1"/>
              <a:t>study</a:t>
            </a:r>
            <a:r>
              <a:rPr lang="de-DE" sz="1200" dirty="0"/>
              <a:t> </a:t>
            </a:r>
            <a:r>
              <a:rPr lang="de-DE" sz="1200" dirty="0" err="1"/>
              <a:t>spin</a:t>
            </a:r>
            <a:r>
              <a:rPr lang="de-DE" sz="1200" dirty="0"/>
              <a:t> liquid. </a:t>
            </a:r>
            <a:r>
              <a:rPr lang="de-DE" sz="1200" dirty="0" err="1"/>
              <a:t>Magnetic</a:t>
            </a:r>
            <a:r>
              <a:rPr lang="de-DE" sz="1200" dirty="0"/>
              <a:t> </a:t>
            </a:r>
            <a:r>
              <a:rPr lang="de-DE" sz="1200" dirty="0" err="1"/>
              <a:t>behaviour</a:t>
            </a:r>
            <a:r>
              <a:rPr lang="de-DE" sz="1200" dirty="0"/>
              <a:t> </a:t>
            </a:r>
            <a:r>
              <a:rPr lang="de-DE" sz="1200" dirty="0" err="1"/>
              <a:t>arises</a:t>
            </a:r>
            <a:r>
              <a:rPr lang="de-DE" sz="1200" dirty="0"/>
              <a:t> </a:t>
            </a:r>
            <a:r>
              <a:rPr lang="de-DE" sz="1200" dirty="0" err="1"/>
              <a:t>from</a:t>
            </a:r>
            <a:r>
              <a:rPr lang="de-DE" sz="1200" dirty="0"/>
              <a:t> </a:t>
            </a:r>
            <a:r>
              <a:rPr lang="de-DE" sz="1200" dirty="0" err="1"/>
              <a:t>copper</a:t>
            </a:r>
            <a:r>
              <a:rPr lang="de-DE" sz="1200" dirty="0"/>
              <a:t> </a:t>
            </a:r>
            <a:r>
              <a:rPr lang="de-DE" sz="1200" dirty="0" err="1"/>
              <a:t>atoms</a:t>
            </a:r>
            <a:r>
              <a:rPr lang="de-DE" sz="1200" dirty="0"/>
              <a:t>, </a:t>
            </a:r>
            <a:r>
              <a:rPr lang="de-DE" sz="1200" dirty="0" err="1"/>
              <a:t>which</a:t>
            </a:r>
            <a:r>
              <a:rPr lang="de-DE" sz="1200" dirty="0"/>
              <a:t> form ½ </a:t>
            </a:r>
            <a:r>
              <a:rPr lang="de-DE" sz="1200" dirty="0" err="1"/>
              <a:t>antiferromagnetic</a:t>
            </a:r>
            <a:r>
              <a:rPr lang="de-DE" sz="1200" dirty="0"/>
              <a:t> (AFM) </a:t>
            </a:r>
            <a:r>
              <a:rPr lang="de-DE" sz="1200" dirty="0" err="1"/>
              <a:t>chains</a:t>
            </a:r>
            <a:r>
              <a:rPr lang="de-DE" sz="1200" dirty="0"/>
              <a:t> in </a:t>
            </a:r>
            <a:r>
              <a:rPr lang="de-DE" sz="1200" i="1" dirty="0"/>
              <a:t>a</a:t>
            </a:r>
            <a:r>
              <a:rPr lang="de-DE" sz="1200" dirty="0"/>
              <a:t>-</a:t>
            </a:r>
            <a:r>
              <a:rPr lang="de-DE" sz="1200" dirty="0" err="1"/>
              <a:t>direction</a:t>
            </a:r>
            <a:r>
              <a:rPr lang="de-DE" sz="1200" dirty="0"/>
              <a:t>. The </a:t>
            </a:r>
            <a:r>
              <a:rPr lang="de-DE" sz="1200" dirty="0" err="1"/>
              <a:t>chains</a:t>
            </a:r>
            <a:r>
              <a:rPr lang="de-DE" sz="1200" dirty="0"/>
              <a:t> </a:t>
            </a:r>
            <a:r>
              <a:rPr lang="de-DE" sz="1200" dirty="0" err="1"/>
              <a:t>consists</a:t>
            </a:r>
            <a:r>
              <a:rPr lang="de-DE" sz="1200" dirty="0"/>
              <a:t> </a:t>
            </a:r>
            <a:r>
              <a:rPr lang="de-DE" sz="1200" dirty="0" err="1"/>
              <a:t>of</a:t>
            </a:r>
            <a:r>
              <a:rPr lang="de-DE" sz="1200" dirty="0"/>
              <a:t> </a:t>
            </a:r>
            <a:r>
              <a:rPr lang="de-DE" sz="1200" dirty="0" err="1"/>
              <a:t>magnetic</a:t>
            </a:r>
            <a:r>
              <a:rPr lang="de-DE" sz="1200" dirty="0"/>
              <a:t> </a:t>
            </a:r>
            <a:r>
              <a:rPr lang="de-DE" sz="1200" dirty="0" err="1"/>
              <a:t>monomers</a:t>
            </a:r>
            <a:r>
              <a:rPr lang="de-DE" sz="1200" dirty="0"/>
              <a:t> and </a:t>
            </a:r>
            <a:r>
              <a:rPr lang="de-DE" sz="1200" dirty="0" err="1"/>
              <a:t>magnetic</a:t>
            </a:r>
            <a:r>
              <a:rPr lang="de-DE" sz="1200" dirty="0"/>
              <a:t> </a:t>
            </a:r>
            <a:r>
              <a:rPr lang="de-DE" sz="1200" dirty="0" err="1"/>
              <a:t>dimers</a:t>
            </a:r>
            <a:r>
              <a:rPr lang="de-DE" sz="1200" dirty="0"/>
              <a:t> [1]. </a:t>
            </a:r>
            <a:r>
              <a:rPr lang="de-DE" sz="1200" dirty="0" err="1"/>
              <a:t>For</a:t>
            </a:r>
            <a:r>
              <a:rPr lang="de-DE" sz="1200" dirty="0"/>
              <a:t> </a:t>
            </a:r>
            <a:r>
              <a:rPr lang="de-DE" sz="1200" dirty="0" err="1"/>
              <a:t>natural</a:t>
            </a:r>
            <a:r>
              <a:rPr lang="de-DE" sz="1200" dirty="0"/>
              <a:t> </a:t>
            </a:r>
            <a:r>
              <a:rPr lang="de-DE" sz="1200" dirty="0" err="1"/>
              <a:t>minerals</a:t>
            </a:r>
            <a:r>
              <a:rPr lang="de-DE" sz="1200" dirty="0"/>
              <a:t>, </a:t>
            </a:r>
            <a:r>
              <a:rPr lang="de-DE" sz="1200" dirty="0" err="1"/>
              <a:t>the</a:t>
            </a:r>
            <a:r>
              <a:rPr lang="de-DE" sz="1200" dirty="0"/>
              <a:t> </a:t>
            </a:r>
            <a:r>
              <a:rPr lang="de-DE" sz="1200" dirty="0" err="1"/>
              <a:t>copper</a:t>
            </a:r>
            <a:r>
              <a:rPr lang="de-DE" sz="1200" dirty="0"/>
              <a:t> </a:t>
            </a:r>
            <a:r>
              <a:rPr lang="de-DE" sz="1200" dirty="0" err="1"/>
              <a:t>atoms</a:t>
            </a:r>
            <a:r>
              <a:rPr lang="de-DE" sz="1200" dirty="0"/>
              <a:t> </a:t>
            </a:r>
            <a:r>
              <a:rPr lang="de-DE" sz="1200" dirty="0" err="1"/>
              <a:t>occupy</a:t>
            </a:r>
            <a:r>
              <a:rPr lang="de-DE" sz="1200" dirty="0"/>
              <a:t> 3 </a:t>
            </a:r>
            <a:r>
              <a:rPr lang="de-DE" sz="1200" dirty="0" err="1"/>
              <a:t>corners</a:t>
            </a:r>
            <a:r>
              <a:rPr lang="de-DE" sz="1200" dirty="0"/>
              <a:t> </a:t>
            </a:r>
            <a:r>
              <a:rPr lang="de-DE" sz="1200" dirty="0" err="1"/>
              <a:t>of</a:t>
            </a:r>
            <a:r>
              <a:rPr lang="de-DE" sz="1200" dirty="0"/>
              <a:t> a </a:t>
            </a:r>
            <a:r>
              <a:rPr lang="de-DE" sz="1200" dirty="0" err="1"/>
              <a:t>oxocentered</a:t>
            </a:r>
            <a:r>
              <a:rPr lang="de-DE" sz="1200" dirty="0"/>
              <a:t> </a:t>
            </a:r>
            <a:r>
              <a:rPr lang="de-DE" sz="1200" dirty="0" err="1"/>
              <a:t>tetrahedron</a:t>
            </a:r>
            <a:r>
              <a:rPr lang="de-DE" sz="1200" dirty="0"/>
              <a:t>, </a:t>
            </a:r>
            <a:r>
              <a:rPr lang="de-DE" sz="1200" dirty="0" err="1"/>
              <a:t>the</a:t>
            </a:r>
            <a:r>
              <a:rPr lang="de-DE" sz="1200" dirty="0"/>
              <a:t> </a:t>
            </a:r>
            <a:r>
              <a:rPr lang="de-DE" sz="1200" dirty="0" err="1"/>
              <a:t>fourth</a:t>
            </a:r>
            <a:r>
              <a:rPr lang="de-DE" sz="1200" dirty="0"/>
              <a:t> </a:t>
            </a:r>
            <a:r>
              <a:rPr lang="de-DE" sz="1200" dirty="0" err="1"/>
              <a:t>corner</a:t>
            </a:r>
            <a:r>
              <a:rPr lang="de-DE" sz="1200" dirty="0"/>
              <a:t> </a:t>
            </a:r>
            <a:r>
              <a:rPr lang="de-DE" sz="1200" dirty="0" err="1"/>
              <a:t>is</a:t>
            </a:r>
            <a:r>
              <a:rPr lang="de-DE" sz="1200" dirty="0"/>
              <a:t> </a:t>
            </a:r>
            <a:r>
              <a:rPr lang="de-DE" sz="1200" dirty="0" err="1"/>
              <a:t>occupied</a:t>
            </a:r>
            <a:r>
              <a:rPr lang="de-DE" sz="1200" dirty="0"/>
              <a:t> </a:t>
            </a:r>
            <a:r>
              <a:rPr lang="de-DE" sz="1200" dirty="0" err="1"/>
              <a:t>by</a:t>
            </a:r>
            <a:r>
              <a:rPr lang="de-DE" sz="1200" dirty="0"/>
              <a:t> Al and/</a:t>
            </a:r>
            <a:r>
              <a:rPr lang="de-DE" sz="1200" dirty="0" err="1"/>
              <a:t>or</a:t>
            </a:r>
            <a:r>
              <a:rPr lang="de-DE" sz="1200" dirty="0"/>
              <a:t> </a:t>
            </a:r>
            <a:r>
              <a:rPr lang="de-DE" sz="1200" dirty="0" err="1"/>
              <a:t>Fe</a:t>
            </a:r>
            <a:r>
              <a:rPr lang="de-DE" sz="1200" dirty="0"/>
              <a:t>. In </a:t>
            </a:r>
            <a:r>
              <a:rPr lang="de-DE" sz="1200" dirty="0" err="1"/>
              <a:t>literature</a:t>
            </a:r>
            <a:r>
              <a:rPr lang="de-DE" sz="1200" dirty="0"/>
              <a:t>, </a:t>
            </a:r>
            <a:r>
              <a:rPr lang="de-DE" sz="1200" dirty="0" err="1"/>
              <a:t>two</a:t>
            </a:r>
            <a:r>
              <a:rPr lang="de-DE" sz="1200" dirty="0"/>
              <a:t> </a:t>
            </a:r>
            <a:r>
              <a:rPr lang="de-DE" sz="1200" dirty="0" err="1"/>
              <a:t>structure</a:t>
            </a:r>
            <a:r>
              <a:rPr lang="de-DE" sz="1200" dirty="0"/>
              <a:t> </a:t>
            </a:r>
            <a:r>
              <a:rPr lang="de-DE" sz="1200" dirty="0" err="1"/>
              <a:t>models</a:t>
            </a:r>
            <a:r>
              <a:rPr lang="de-DE" sz="1200" dirty="0"/>
              <a:t> </a:t>
            </a:r>
            <a:r>
              <a:rPr lang="de-DE" sz="1200" dirty="0" err="1"/>
              <a:t>with</a:t>
            </a:r>
            <a:r>
              <a:rPr lang="de-DE" sz="1200" dirty="0"/>
              <a:t> different </a:t>
            </a:r>
            <a:r>
              <a:rPr lang="de-DE" sz="1200" dirty="0" err="1"/>
              <a:t>space</a:t>
            </a:r>
            <a:r>
              <a:rPr lang="de-DE" sz="1200" dirty="0"/>
              <a:t> </a:t>
            </a:r>
            <a:r>
              <a:rPr lang="de-DE" sz="1200" dirty="0" err="1"/>
              <a:t>groups</a:t>
            </a:r>
            <a:r>
              <a:rPr lang="de-DE" sz="1200" dirty="0"/>
              <a:t> </a:t>
            </a:r>
            <a:r>
              <a:rPr lang="de-DE" sz="1200" dirty="0" err="1"/>
              <a:t>exist</a:t>
            </a:r>
            <a:r>
              <a:rPr lang="de-DE" sz="1200" dirty="0"/>
              <a:t> </a:t>
            </a:r>
            <a:r>
              <a:rPr lang="de-DE" sz="1200" dirty="0" err="1"/>
              <a:t>for</a:t>
            </a:r>
            <a:r>
              <a:rPr lang="de-DE" sz="1200" dirty="0"/>
              <a:t> alumoklyuchevskite [2]. The </a:t>
            </a:r>
            <a:r>
              <a:rPr lang="de-DE" sz="1200" dirty="0" err="1"/>
              <a:t>most</a:t>
            </a:r>
            <a:r>
              <a:rPr lang="de-DE" sz="1200" dirty="0"/>
              <a:t> </a:t>
            </a:r>
            <a:r>
              <a:rPr lang="de-DE" sz="1200" dirty="0" err="1"/>
              <a:t>recent</a:t>
            </a:r>
            <a:r>
              <a:rPr lang="de-DE" sz="1200" dirty="0"/>
              <a:t> </a:t>
            </a:r>
            <a:r>
              <a:rPr lang="de-DE" sz="1200" dirty="0" err="1"/>
              <a:t>model</a:t>
            </a:r>
            <a:r>
              <a:rPr lang="de-DE" sz="1200" dirty="0"/>
              <a:t> </a:t>
            </a:r>
            <a:r>
              <a:rPr lang="de-DE" sz="1200" i="1" dirty="0"/>
              <a:t>P</a:t>
            </a:r>
            <a:r>
              <a:rPr lang="de-DE" sz="1200" dirty="0"/>
              <a:t>-1 [2] </a:t>
            </a:r>
            <a:r>
              <a:rPr lang="de-DE" sz="1200" dirty="0" err="1"/>
              <a:t>is</a:t>
            </a:r>
            <a:r>
              <a:rPr lang="de-DE" sz="1200" dirty="0"/>
              <a:t> </a:t>
            </a:r>
            <a:r>
              <a:rPr lang="de-DE" sz="1200" dirty="0" err="1"/>
              <a:t>shown</a:t>
            </a:r>
            <a:r>
              <a:rPr lang="de-DE" sz="1200" dirty="0"/>
              <a:t> in Figure 1. The </a:t>
            </a:r>
            <a:r>
              <a:rPr lang="de-DE" sz="1200" dirty="0" err="1"/>
              <a:t>other</a:t>
            </a:r>
            <a:r>
              <a:rPr lang="de-DE" sz="1200" dirty="0"/>
              <a:t> </a:t>
            </a:r>
            <a:r>
              <a:rPr lang="de-DE" sz="1200" dirty="0" err="1"/>
              <a:t>model</a:t>
            </a:r>
            <a:r>
              <a:rPr lang="de-DE" sz="1200" dirty="0"/>
              <a:t> </a:t>
            </a:r>
            <a:r>
              <a:rPr lang="de-DE" sz="1200" dirty="0" err="1"/>
              <a:t>predicts</a:t>
            </a:r>
            <a:r>
              <a:rPr lang="de-DE" sz="1200" dirty="0"/>
              <a:t> a </a:t>
            </a:r>
            <a:r>
              <a:rPr lang="de-DE" sz="1200" dirty="0" err="1"/>
              <a:t>crystallization</a:t>
            </a:r>
            <a:r>
              <a:rPr lang="de-DE" sz="1200" dirty="0"/>
              <a:t> in </a:t>
            </a:r>
            <a:r>
              <a:rPr lang="de-DE" sz="1200" dirty="0" err="1"/>
              <a:t>space</a:t>
            </a:r>
            <a:r>
              <a:rPr lang="de-DE" sz="1200" dirty="0"/>
              <a:t> </a:t>
            </a:r>
            <a:r>
              <a:rPr lang="de-DE" sz="1200" dirty="0" err="1"/>
              <a:t>group</a:t>
            </a:r>
            <a:r>
              <a:rPr lang="de-DE" sz="1200" dirty="0"/>
              <a:t> </a:t>
            </a:r>
            <a:r>
              <a:rPr lang="de-DE" sz="1200" i="1" dirty="0"/>
              <a:t>I</a:t>
            </a:r>
            <a:r>
              <a:rPr lang="de-DE" sz="1200" dirty="0"/>
              <a:t>2 [3]. </a:t>
            </a:r>
            <a:r>
              <a:rPr lang="de-DE" sz="1200" dirty="0" err="1"/>
              <a:t>For</a:t>
            </a:r>
            <a:r>
              <a:rPr lang="de-DE" sz="1200" dirty="0"/>
              <a:t> </a:t>
            </a:r>
            <a:r>
              <a:rPr lang="de-DE" sz="1200" dirty="0" err="1"/>
              <a:t>synthetically</a:t>
            </a:r>
            <a:r>
              <a:rPr lang="de-DE" sz="1200" dirty="0"/>
              <a:t> </a:t>
            </a:r>
            <a:r>
              <a:rPr lang="de-DE" sz="1200" dirty="0" err="1"/>
              <a:t>grown</a:t>
            </a:r>
            <a:r>
              <a:rPr lang="de-DE" sz="1200" dirty="0"/>
              <a:t> alumoklyuchevskite, K </a:t>
            </a:r>
            <a:r>
              <a:rPr lang="de-DE" sz="1200" dirty="0" err="1"/>
              <a:t>can</a:t>
            </a:r>
            <a:r>
              <a:rPr lang="de-DE" sz="1200" dirty="0"/>
              <a:t> </a:t>
            </a:r>
            <a:r>
              <a:rPr lang="de-DE" sz="1200" dirty="0" err="1"/>
              <a:t>be</a:t>
            </a:r>
            <a:r>
              <a:rPr lang="de-DE" sz="1200" dirty="0"/>
              <a:t> </a:t>
            </a:r>
            <a:r>
              <a:rPr lang="de-DE" sz="1200" dirty="0" err="1"/>
              <a:t>substituted</a:t>
            </a:r>
            <a:r>
              <a:rPr lang="de-DE" sz="1200" dirty="0"/>
              <a:t> </a:t>
            </a:r>
            <a:r>
              <a:rPr lang="de-DE" sz="1200" dirty="0" err="1"/>
              <a:t>by</a:t>
            </a:r>
            <a:r>
              <a:rPr lang="de-DE" sz="1200" dirty="0"/>
              <a:t> </a:t>
            </a:r>
            <a:r>
              <a:rPr lang="de-DE" sz="1200" dirty="0" err="1"/>
              <a:t>Rb</a:t>
            </a:r>
            <a:r>
              <a:rPr lang="de-DE" sz="1200" dirty="0"/>
              <a:t> </a:t>
            </a:r>
            <a:r>
              <a:rPr lang="de-DE" sz="1200" dirty="0" err="1"/>
              <a:t>or</a:t>
            </a:r>
            <a:r>
              <a:rPr lang="de-DE" sz="1200" dirty="0"/>
              <a:t> </a:t>
            </a:r>
            <a:r>
              <a:rPr lang="de-DE" sz="1200" dirty="0" err="1"/>
              <a:t>Cs</a:t>
            </a:r>
            <a:r>
              <a:rPr lang="de-DE" sz="1200" dirty="0"/>
              <a:t> [4]. Such a </a:t>
            </a:r>
            <a:r>
              <a:rPr lang="de-DE" sz="1200" dirty="0" err="1"/>
              <a:t>doping</a:t>
            </a:r>
            <a:r>
              <a:rPr lang="de-DE" sz="1200" dirty="0"/>
              <a:t> </a:t>
            </a:r>
            <a:r>
              <a:rPr lang="de-DE" sz="1200" dirty="0" err="1"/>
              <a:t>of</a:t>
            </a:r>
            <a:r>
              <a:rPr lang="de-DE" sz="1200" dirty="0"/>
              <a:t> </a:t>
            </a:r>
            <a:r>
              <a:rPr lang="de-DE" sz="1200" dirty="0" err="1"/>
              <a:t>alumoklyuchevsite</a:t>
            </a:r>
            <a:r>
              <a:rPr lang="de-DE" sz="1200" dirty="0"/>
              <a:t> </a:t>
            </a:r>
            <a:r>
              <a:rPr lang="de-DE" sz="1200" dirty="0" err="1"/>
              <a:t>leads</a:t>
            </a:r>
            <a:r>
              <a:rPr lang="de-DE" sz="1200" dirty="0"/>
              <a:t> </a:t>
            </a:r>
            <a:r>
              <a:rPr lang="de-DE" sz="1200" dirty="0" err="1"/>
              <a:t>to</a:t>
            </a:r>
            <a:r>
              <a:rPr lang="de-DE" sz="1200" dirty="0"/>
              <a:t> different </a:t>
            </a:r>
            <a:r>
              <a:rPr lang="de-DE" sz="1200" dirty="0" err="1"/>
              <a:t>Cu-Cu</a:t>
            </a:r>
            <a:r>
              <a:rPr lang="de-DE" sz="1200" dirty="0"/>
              <a:t> </a:t>
            </a:r>
            <a:r>
              <a:rPr lang="de-DE" sz="1200" dirty="0" err="1"/>
              <a:t>angles</a:t>
            </a:r>
            <a:r>
              <a:rPr lang="de-DE" sz="1200" dirty="0"/>
              <a:t> and </a:t>
            </a:r>
            <a:r>
              <a:rPr lang="de-DE" sz="1200" dirty="0" err="1"/>
              <a:t>distances</a:t>
            </a:r>
            <a:r>
              <a:rPr lang="de-DE" sz="1200" dirty="0"/>
              <a:t> and, </a:t>
            </a:r>
            <a:r>
              <a:rPr lang="de-DE" sz="1200" dirty="0" err="1"/>
              <a:t>therefore</a:t>
            </a:r>
            <a:r>
              <a:rPr lang="de-DE" sz="1200" dirty="0"/>
              <a:t>, </a:t>
            </a:r>
            <a:r>
              <a:rPr lang="de-DE" sz="1200" dirty="0" err="1"/>
              <a:t>influences</a:t>
            </a:r>
            <a:r>
              <a:rPr lang="de-DE" sz="1200" dirty="0"/>
              <a:t> </a:t>
            </a:r>
            <a:r>
              <a:rPr lang="de-DE" sz="1200" dirty="0" err="1"/>
              <a:t>the</a:t>
            </a:r>
            <a:r>
              <a:rPr lang="de-DE" sz="1200" dirty="0"/>
              <a:t> </a:t>
            </a:r>
            <a:r>
              <a:rPr lang="de-DE" sz="1200" dirty="0" err="1"/>
              <a:t>magnetic</a:t>
            </a:r>
            <a:r>
              <a:rPr lang="de-DE" sz="1200" dirty="0"/>
              <a:t> </a:t>
            </a:r>
            <a:r>
              <a:rPr lang="de-DE" sz="1200" dirty="0" err="1"/>
              <a:t>exchange</a:t>
            </a:r>
            <a:r>
              <a:rPr lang="de-DE" sz="1200" dirty="0"/>
              <a:t> </a:t>
            </a:r>
            <a:r>
              <a:rPr lang="de-DE" sz="1200" dirty="0" err="1"/>
              <a:t>interaction</a:t>
            </a:r>
            <a:r>
              <a:rPr lang="de-DE" sz="1200" dirty="0"/>
              <a:t>.</a:t>
            </a:r>
          </a:p>
          <a:p>
            <a:endParaRPr lang="de-DE" sz="1200" dirty="0"/>
          </a:p>
        </p:txBody>
      </p:sp>
      <p:sp>
        <p:nvSpPr>
          <p:cNvPr id="13" name="Textplatzhalter 3">
            <a:extLst>
              <a:ext uri="{FF2B5EF4-FFF2-40B4-BE49-F238E27FC236}">
                <a16:creationId xmlns:a16="http://schemas.microsoft.com/office/drawing/2014/main" id="{371A7CA9-D10A-4742-9DF4-DB942DDBDEF3}"/>
              </a:ext>
            </a:extLst>
          </p:cNvPr>
          <p:cNvSpPr txBox="1">
            <a:spLocks/>
          </p:cNvSpPr>
          <p:nvPr/>
        </p:nvSpPr>
        <p:spPr>
          <a:xfrm>
            <a:off x="79869" y="6155114"/>
            <a:ext cx="5524881" cy="764944"/>
          </a:xfrm>
          <a:prstGeom prst="rect">
            <a:avLst/>
          </a:prstGeom>
        </p:spPr>
        <p:txBody>
          <a:bodyPr lIns="0" tIns="0" rIns="0" bIns="0"/>
          <a:lstStyle>
            <a:lvl1pPr marL="0" indent="0" algn="l" defTabSz="2851023" rtl="0" eaLnBrk="1" latinLnBrk="0" hangingPunct="1">
              <a:lnSpc>
                <a:spcPts val="7637"/>
              </a:lnSpc>
              <a:spcBef>
                <a:spcPts val="0"/>
              </a:spcBef>
              <a:buFont typeface="Arial" panose="020B0604020202020204" pitchFamily="34" charset="0"/>
              <a:buNone/>
              <a:defRPr sz="5600" b="0" i="0" kern="1200">
                <a:solidFill>
                  <a:schemeClr val="tx1"/>
                </a:solidFill>
                <a:latin typeface="LMU CompatilFact" panose="02000500060000020003" pitchFamily="2" charset="0"/>
                <a:ea typeface="+mn-ea"/>
                <a:cs typeface="+mn-cs"/>
              </a:defRPr>
            </a:lvl1pPr>
            <a:lvl2pPr marL="2138270" indent="-712754" algn="l" defTabSz="2851023" rtl="0" eaLnBrk="1" latinLnBrk="0" hangingPunct="1">
              <a:lnSpc>
                <a:spcPct val="90000"/>
              </a:lnSpc>
              <a:spcBef>
                <a:spcPts val="1558"/>
              </a:spcBef>
              <a:buFont typeface="Arial" panose="020B0604020202020204" pitchFamily="34" charset="0"/>
              <a:buChar char="•"/>
              <a:defRPr sz="7484" kern="1200">
                <a:solidFill>
                  <a:schemeClr val="tx1"/>
                </a:solidFill>
                <a:latin typeface="+mn-lt"/>
                <a:ea typeface="+mn-ea"/>
                <a:cs typeface="+mn-cs"/>
              </a:defRPr>
            </a:lvl2pPr>
            <a:lvl3pPr marL="3563785" indent="-712754" algn="l" defTabSz="2851023" rtl="0" eaLnBrk="1" latinLnBrk="0" hangingPunct="1">
              <a:lnSpc>
                <a:spcPct val="90000"/>
              </a:lnSpc>
              <a:spcBef>
                <a:spcPts val="1558"/>
              </a:spcBef>
              <a:buFont typeface="Arial" panose="020B0604020202020204" pitchFamily="34" charset="0"/>
              <a:buChar char="•"/>
              <a:defRPr sz="6235" kern="1200">
                <a:solidFill>
                  <a:schemeClr val="tx1"/>
                </a:solidFill>
                <a:latin typeface="+mn-lt"/>
                <a:ea typeface="+mn-ea"/>
                <a:cs typeface="+mn-cs"/>
              </a:defRPr>
            </a:lvl3pPr>
            <a:lvl4pPr marL="4989302"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4pPr>
            <a:lvl5pPr marL="641480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5pPr>
            <a:lvl6pPr marL="7840328"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6pPr>
            <a:lvl7pPr marL="926583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7pPr>
            <a:lvl8pPr marL="10691353"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8pPr>
            <a:lvl9pPr marL="1211686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9pPr>
          </a:lstStyle>
          <a:p>
            <a:pPr algn="just">
              <a:lnSpc>
                <a:spcPct val="100000"/>
              </a:lnSpc>
            </a:pPr>
            <a:r>
              <a:rPr lang="de-DE" sz="1100" i="1" dirty="0"/>
              <a:t>Figure 1: </a:t>
            </a:r>
            <a:r>
              <a:rPr lang="de-DE" sz="1100" i="1" dirty="0" err="1"/>
              <a:t>Structure</a:t>
            </a:r>
            <a:r>
              <a:rPr lang="de-DE" sz="1100" i="1" dirty="0"/>
              <a:t> </a:t>
            </a:r>
            <a:r>
              <a:rPr lang="de-DE" sz="1100" i="1" dirty="0" err="1"/>
              <a:t>model</a:t>
            </a:r>
            <a:r>
              <a:rPr lang="de-DE" sz="1100" i="1" dirty="0"/>
              <a:t> </a:t>
            </a:r>
            <a:r>
              <a:rPr lang="de-DE" sz="1100" i="1" dirty="0" err="1"/>
              <a:t>of</a:t>
            </a:r>
            <a:r>
              <a:rPr lang="de-DE" sz="1100" i="1" dirty="0"/>
              <a:t> alumoklyuchevskite (</a:t>
            </a:r>
            <a:r>
              <a:rPr lang="de-DE" sz="1100" i="1" dirty="0" err="1"/>
              <a:t>space</a:t>
            </a:r>
            <a:r>
              <a:rPr lang="de-DE" sz="1100" i="1" dirty="0"/>
              <a:t> </a:t>
            </a:r>
            <a:r>
              <a:rPr lang="de-DE" sz="1100" i="1" dirty="0" err="1"/>
              <a:t>group</a:t>
            </a:r>
            <a:r>
              <a:rPr lang="de-DE" sz="1100" i="1" dirty="0"/>
              <a:t> P-1, a = 4.952(3)</a:t>
            </a:r>
            <a:r>
              <a:rPr lang="de-DE" sz="1100" i="1" dirty="0">
                <a:latin typeface="Calibri" panose="020F0502020204030204" pitchFamily="34" charset="0"/>
              </a:rPr>
              <a:t>Å</a:t>
            </a:r>
            <a:r>
              <a:rPr lang="de-DE" sz="1100" i="1" dirty="0"/>
              <a:t>, b = 11.978(6)</a:t>
            </a:r>
            <a:r>
              <a:rPr lang="de-DE" sz="1100" i="1" dirty="0">
                <a:latin typeface="Calibri" panose="020F0502020204030204" pitchFamily="34" charset="0"/>
              </a:rPr>
              <a:t>Å</a:t>
            </a:r>
            <a:r>
              <a:rPr lang="de-DE" sz="1100" i="1" dirty="0"/>
              <a:t>, </a:t>
            </a:r>
            <a:br>
              <a:rPr lang="de-DE" sz="1100" i="1" dirty="0"/>
            </a:br>
            <a:r>
              <a:rPr lang="de-DE" sz="1100" i="1" dirty="0"/>
              <a:t>c = 14.626(12)</a:t>
            </a:r>
            <a:r>
              <a:rPr lang="de-DE" sz="1100" i="1" dirty="0">
                <a:latin typeface="Calibri" panose="020F0502020204030204" pitchFamily="34" charset="0"/>
              </a:rPr>
              <a:t>Å</a:t>
            </a:r>
            <a:r>
              <a:rPr lang="de-DE" sz="1100" i="1" dirty="0"/>
              <a:t>,  </a:t>
            </a:r>
            <a:r>
              <a:rPr lang="el-GR" sz="1100" i="1" dirty="0"/>
              <a:t>α</a:t>
            </a:r>
            <a:r>
              <a:rPr lang="de-DE" sz="1100" i="1" dirty="0"/>
              <a:t> =  87.119(9)°, </a:t>
            </a:r>
            <a:r>
              <a:rPr lang="el-GR" sz="1100" i="1" dirty="0">
                <a:latin typeface="Calibri" panose="020F0502020204030204" pitchFamily="34" charset="0"/>
              </a:rPr>
              <a:t>β</a:t>
            </a:r>
            <a:r>
              <a:rPr lang="de-DE" sz="1100" i="1" dirty="0">
                <a:latin typeface="Calibri" panose="020F0502020204030204" pitchFamily="34" charset="0"/>
              </a:rPr>
              <a:t> = </a:t>
            </a:r>
            <a:r>
              <a:rPr lang="de-DE" sz="1100" i="1" dirty="0"/>
              <a:t>80.25°, </a:t>
            </a:r>
            <a:r>
              <a:rPr lang="el-GR" sz="1100" i="1" dirty="0">
                <a:latin typeface="Calibri" panose="020F0502020204030204" pitchFamily="34" charset="0"/>
                <a:cs typeface="Calibri" panose="020F0502020204030204" pitchFamily="34" charset="0"/>
              </a:rPr>
              <a:t>γ</a:t>
            </a:r>
            <a:r>
              <a:rPr lang="de-DE" sz="1100" i="1" dirty="0">
                <a:latin typeface="Calibri" panose="020F0502020204030204" pitchFamily="34" charset="0"/>
                <a:cs typeface="Calibri" panose="020F0502020204030204" pitchFamily="34" charset="0"/>
              </a:rPr>
              <a:t> = </a:t>
            </a:r>
            <a:r>
              <a:rPr lang="de-DE" sz="1100" i="1" dirty="0"/>
              <a:t>78.07° [2]); a) </a:t>
            </a:r>
            <a:r>
              <a:rPr lang="de-DE" sz="1100" i="1" dirty="0" err="1"/>
              <a:t>view</a:t>
            </a:r>
            <a:r>
              <a:rPr lang="de-DE" sz="1100" i="1" dirty="0"/>
              <a:t> </a:t>
            </a:r>
            <a:r>
              <a:rPr lang="de-DE" sz="1100" i="1" dirty="0" err="1"/>
              <a:t>along</a:t>
            </a:r>
            <a:r>
              <a:rPr lang="de-DE" sz="1100" i="1" dirty="0"/>
              <a:t> a-</a:t>
            </a:r>
            <a:r>
              <a:rPr lang="de-DE" sz="1100" i="1" dirty="0" err="1"/>
              <a:t>axis</a:t>
            </a:r>
            <a:r>
              <a:rPr lang="de-DE" sz="1100" i="1" dirty="0"/>
              <a:t> and b) </a:t>
            </a:r>
            <a:r>
              <a:rPr lang="de-DE" sz="1100" i="1" dirty="0" err="1"/>
              <a:t>view</a:t>
            </a:r>
            <a:r>
              <a:rPr lang="de-DE" sz="1100" i="1" dirty="0"/>
              <a:t> in </a:t>
            </a:r>
            <a:r>
              <a:rPr lang="de-DE" sz="1100" i="1" dirty="0" err="1"/>
              <a:t>random</a:t>
            </a:r>
            <a:r>
              <a:rPr lang="de-DE" sz="1100" i="1" dirty="0"/>
              <a:t> </a:t>
            </a:r>
            <a:r>
              <a:rPr lang="de-DE" sz="1100" i="1" dirty="0" err="1"/>
              <a:t>orientation</a:t>
            </a:r>
            <a:endParaRPr lang="de-DE" sz="1100" i="1" dirty="0"/>
          </a:p>
          <a:p>
            <a:pPr>
              <a:lnSpc>
                <a:spcPct val="100000"/>
              </a:lnSpc>
            </a:pPr>
            <a:endParaRPr lang="de-DE" sz="2800" i="1" dirty="0"/>
          </a:p>
          <a:p>
            <a:pPr>
              <a:lnSpc>
                <a:spcPct val="100000"/>
              </a:lnSpc>
            </a:pPr>
            <a:r>
              <a:rPr lang="de-DE" sz="3200" i="1" dirty="0"/>
              <a:t> </a:t>
            </a:r>
          </a:p>
        </p:txBody>
      </p:sp>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71419" y="182792"/>
            <a:ext cx="9488215"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gn="ctr">
              <a:lnSpc>
                <a:spcPct val="88000"/>
              </a:lnSpc>
              <a:spcBef>
                <a:spcPts val="0"/>
              </a:spcBef>
              <a:buFontTx/>
              <a:buNone/>
            </a:pPr>
            <a:r>
              <a:rPr lang="de-DE" sz="1800" dirty="0">
                <a:latin typeface="Arial" panose="020B0604020202020204" pitchFamily="34" charset="0"/>
              </a:rPr>
              <a:t>Motivation</a:t>
            </a:r>
            <a:endParaRPr lang="de-DE" sz="680" b="1" i="0" baseline="0" dirty="0">
              <a:latin typeface="Arial" panose="020B0604020202020204" pitchFamily="34" charset="0"/>
            </a:endParaRPr>
          </a:p>
        </p:txBody>
      </p:sp>
      <p:pic>
        <p:nvPicPr>
          <p:cNvPr id="5" name="Grafik 4">
            <a:extLst>
              <a:ext uri="{FF2B5EF4-FFF2-40B4-BE49-F238E27FC236}">
                <a16:creationId xmlns:a16="http://schemas.microsoft.com/office/drawing/2014/main" id="{D8022152-A8A1-4C02-8996-CA046C0F499E}"/>
              </a:ext>
            </a:extLst>
          </p:cNvPr>
          <p:cNvPicPr>
            <a:picLocks noChangeAspect="1"/>
          </p:cNvPicPr>
          <p:nvPr/>
        </p:nvPicPr>
        <p:blipFill>
          <a:blip r:embed="rId7"/>
          <a:stretch>
            <a:fillRect/>
          </a:stretch>
        </p:blipFill>
        <p:spPr>
          <a:xfrm>
            <a:off x="99195" y="3972282"/>
            <a:ext cx="3163917" cy="2203442"/>
          </a:xfrm>
          <a:prstGeom prst="rect">
            <a:avLst/>
          </a:prstGeom>
        </p:spPr>
      </p:pic>
      <p:sp>
        <p:nvSpPr>
          <p:cNvPr id="14" name="Textplatzhalter 3">
            <a:extLst>
              <a:ext uri="{FF2B5EF4-FFF2-40B4-BE49-F238E27FC236}">
                <a16:creationId xmlns:a16="http://schemas.microsoft.com/office/drawing/2014/main" id="{04DA41DE-DE9D-4A30-A7CA-5788D8B2BCBB}"/>
              </a:ext>
            </a:extLst>
          </p:cNvPr>
          <p:cNvSpPr txBox="1">
            <a:spLocks/>
          </p:cNvSpPr>
          <p:nvPr/>
        </p:nvSpPr>
        <p:spPr>
          <a:xfrm>
            <a:off x="5862031" y="6270831"/>
            <a:ext cx="5524881" cy="764944"/>
          </a:xfrm>
          <a:prstGeom prst="rect">
            <a:avLst/>
          </a:prstGeom>
        </p:spPr>
        <p:txBody>
          <a:bodyPr lIns="0" tIns="0" rIns="0" bIns="0"/>
          <a:lstStyle>
            <a:lvl1pPr marL="0" indent="0" algn="l" defTabSz="2851023" rtl="0" eaLnBrk="1" latinLnBrk="0" hangingPunct="1">
              <a:lnSpc>
                <a:spcPts val="7637"/>
              </a:lnSpc>
              <a:spcBef>
                <a:spcPts val="0"/>
              </a:spcBef>
              <a:buFont typeface="Arial" panose="020B0604020202020204" pitchFamily="34" charset="0"/>
              <a:buNone/>
              <a:defRPr sz="5600" b="0" i="0" kern="1200">
                <a:solidFill>
                  <a:schemeClr val="tx1"/>
                </a:solidFill>
                <a:latin typeface="LMU CompatilFact" panose="02000500060000020003" pitchFamily="2" charset="0"/>
                <a:ea typeface="+mn-ea"/>
                <a:cs typeface="+mn-cs"/>
              </a:defRPr>
            </a:lvl1pPr>
            <a:lvl2pPr marL="2138270" indent="-712754" algn="l" defTabSz="2851023" rtl="0" eaLnBrk="1" latinLnBrk="0" hangingPunct="1">
              <a:lnSpc>
                <a:spcPct val="90000"/>
              </a:lnSpc>
              <a:spcBef>
                <a:spcPts val="1558"/>
              </a:spcBef>
              <a:buFont typeface="Arial" panose="020B0604020202020204" pitchFamily="34" charset="0"/>
              <a:buChar char="•"/>
              <a:defRPr sz="7484" kern="1200">
                <a:solidFill>
                  <a:schemeClr val="tx1"/>
                </a:solidFill>
                <a:latin typeface="+mn-lt"/>
                <a:ea typeface="+mn-ea"/>
                <a:cs typeface="+mn-cs"/>
              </a:defRPr>
            </a:lvl2pPr>
            <a:lvl3pPr marL="3563785" indent="-712754" algn="l" defTabSz="2851023" rtl="0" eaLnBrk="1" latinLnBrk="0" hangingPunct="1">
              <a:lnSpc>
                <a:spcPct val="90000"/>
              </a:lnSpc>
              <a:spcBef>
                <a:spcPts val="1558"/>
              </a:spcBef>
              <a:buFont typeface="Arial" panose="020B0604020202020204" pitchFamily="34" charset="0"/>
              <a:buChar char="•"/>
              <a:defRPr sz="6235" kern="1200">
                <a:solidFill>
                  <a:schemeClr val="tx1"/>
                </a:solidFill>
                <a:latin typeface="+mn-lt"/>
                <a:ea typeface="+mn-ea"/>
                <a:cs typeface="+mn-cs"/>
              </a:defRPr>
            </a:lvl3pPr>
            <a:lvl4pPr marL="4989302"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4pPr>
            <a:lvl5pPr marL="641480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5pPr>
            <a:lvl6pPr marL="7840328"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6pPr>
            <a:lvl7pPr marL="926583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7pPr>
            <a:lvl8pPr marL="10691353"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8pPr>
            <a:lvl9pPr marL="1211686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9pPr>
          </a:lstStyle>
          <a:p>
            <a:pPr algn="just">
              <a:lnSpc>
                <a:spcPct val="100000"/>
              </a:lnSpc>
            </a:pPr>
            <a:r>
              <a:rPr lang="de-DE" sz="1100" i="1" dirty="0"/>
              <a:t>Figure 2: Model </a:t>
            </a:r>
            <a:r>
              <a:rPr lang="de-DE" sz="1100" i="1" dirty="0" err="1"/>
              <a:t>of</a:t>
            </a:r>
            <a:r>
              <a:rPr lang="de-DE" sz="1100" i="1" dirty="0"/>
              <a:t> </a:t>
            </a:r>
            <a:r>
              <a:rPr lang="de-DE" sz="1100" i="1" dirty="0" err="1"/>
              <a:t>magnetic</a:t>
            </a:r>
            <a:r>
              <a:rPr lang="de-DE" sz="1100" i="1" dirty="0"/>
              <a:t> </a:t>
            </a:r>
            <a:r>
              <a:rPr lang="de-DE" sz="1100" i="1" dirty="0" err="1"/>
              <a:t>exchange</a:t>
            </a:r>
            <a:r>
              <a:rPr lang="de-DE" sz="1100" i="1" dirty="0"/>
              <a:t> </a:t>
            </a:r>
            <a:r>
              <a:rPr lang="de-DE" sz="1100" i="1" dirty="0" err="1"/>
              <a:t>interactions</a:t>
            </a:r>
            <a:r>
              <a:rPr lang="de-DE" sz="1100" i="1" dirty="0"/>
              <a:t> J1,J2,J3,J4,J5 and </a:t>
            </a:r>
            <a:r>
              <a:rPr lang="de-DE" sz="1100" i="1" dirty="0" err="1"/>
              <a:t>Jm</a:t>
            </a:r>
            <a:r>
              <a:rPr lang="de-DE" sz="1100" i="1" dirty="0"/>
              <a:t> </a:t>
            </a:r>
            <a:r>
              <a:rPr lang="de-DE" sz="1100" i="1" dirty="0" err="1"/>
              <a:t>located</a:t>
            </a:r>
            <a:r>
              <a:rPr lang="de-DE" sz="1100" i="1" dirty="0"/>
              <a:t> in </a:t>
            </a:r>
            <a:r>
              <a:rPr lang="de-DE" sz="1100" i="1" dirty="0" err="1"/>
              <a:t>the</a:t>
            </a:r>
            <a:r>
              <a:rPr lang="de-DE" sz="1100" i="1" dirty="0"/>
              <a:t> </a:t>
            </a:r>
            <a:r>
              <a:rPr lang="de-DE" sz="1100" i="1" dirty="0" err="1"/>
              <a:t>inequilateral</a:t>
            </a:r>
            <a:r>
              <a:rPr lang="de-DE" sz="1100" i="1" dirty="0"/>
              <a:t> </a:t>
            </a:r>
            <a:r>
              <a:rPr lang="de-DE" sz="1100" i="1" dirty="0" err="1"/>
              <a:t>diamond</a:t>
            </a:r>
            <a:r>
              <a:rPr lang="de-DE" sz="1100" i="1" dirty="0"/>
              <a:t> </a:t>
            </a:r>
            <a:r>
              <a:rPr lang="de-DE" sz="1100" i="1" dirty="0" err="1"/>
              <a:t>chain</a:t>
            </a:r>
            <a:r>
              <a:rPr lang="de-DE" sz="1100" i="1" dirty="0"/>
              <a:t> </a:t>
            </a:r>
            <a:r>
              <a:rPr lang="de-DE" sz="1100" i="1" dirty="0" err="1"/>
              <a:t>of</a:t>
            </a:r>
            <a:r>
              <a:rPr lang="de-DE" sz="1100" i="1" dirty="0"/>
              <a:t> alumoklyuchevskite</a:t>
            </a:r>
            <a:endParaRPr lang="de-DE" sz="2800" i="1" dirty="0"/>
          </a:p>
          <a:p>
            <a:pPr>
              <a:lnSpc>
                <a:spcPct val="100000"/>
              </a:lnSpc>
            </a:pPr>
            <a:r>
              <a:rPr lang="de-DE" sz="3200" i="1" dirty="0"/>
              <a:t> </a:t>
            </a:r>
          </a:p>
        </p:txBody>
      </p:sp>
      <p:cxnSp>
        <p:nvCxnSpPr>
          <p:cNvPr id="15" name="Gerader Verbinder 14">
            <a:extLst>
              <a:ext uri="{FF2B5EF4-FFF2-40B4-BE49-F238E27FC236}">
                <a16:creationId xmlns:a16="http://schemas.microsoft.com/office/drawing/2014/main" id="{4D66BCED-AB90-48DE-BA23-8E963E4C31E7}"/>
              </a:ext>
            </a:extLst>
          </p:cNvPr>
          <p:cNvCxnSpPr>
            <a:cxnSpLocks/>
          </p:cNvCxnSpPr>
          <p:nvPr/>
        </p:nvCxnSpPr>
        <p:spPr>
          <a:xfrm flipH="1">
            <a:off x="5745860" y="1318786"/>
            <a:ext cx="18160" cy="53564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B64B6BD-48A9-4F4F-B5CF-89FB3FEFA546}"/>
              </a:ext>
            </a:extLst>
          </p:cNvPr>
          <p:cNvCxnSpPr>
            <a:cxnSpLocks/>
          </p:cNvCxnSpPr>
          <p:nvPr/>
        </p:nvCxnSpPr>
        <p:spPr>
          <a:xfrm flipH="1">
            <a:off x="11921712" y="1312181"/>
            <a:ext cx="18160" cy="53564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12B85C30-9AF9-436A-9011-6634A99942F5}"/>
              </a:ext>
            </a:extLst>
          </p:cNvPr>
          <p:cNvCxnSpPr>
            <a:cxnSpLocks/>
          </p:cNvCxnSpPr>
          <p:nvPr/>
        </p:nvCxnSpPr>
        <p:spPr>
          <a:xfrm>
            <a:off x="5745860" y="6659792"/>
            <a:ext cx="6194012" cy="154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5F9EAC80-BFCF-42F4-A26C-9195F1CE5119}"/>
              </a:ext>
            </a:extLst>
          </p:cNvPr>
          <p:cNvCxnSpPr>
            <a:cxnSpLocks/>
          </p:cNvCxnSpPr>
          <p:nvPr/>
        </p:nvCxnSpPr>
        <p:spPr>
          <a:xfrm>
            <a:off x="5764020" y="1312181"/>
            <a:ext cx="6194012" cy="154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499F0FA-3208-4D8B-8CB5-A7EA320DC260}"/>
              </a:ext>
            </a:extLst>
          </p:cNvPr>
          <p:cNvCxnSpPr>
            <a:cxnSpLocks/>
          </p:cNvCxnSpPr>
          <p:nvPr/>
        </p:nvCxnSpPr>
        <p:spPr>
          <a:xfrm flipH="1">
            <a:off x="5648065" y="1304650"/>
            <a:ext cx="18160" cy="5379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985A4D6D-2A8E-4017-9B05-1DCFFE508B6F}"/>
              </a:ext>
            </a:extLst>
          </p:cNvPr>
          <p:cNvCxnSpPr>
            <a:cxnSpLocks/>
          </p:cNvCxnSpPr>
          <p:nvPr/>
        </p:nvCxnSpPr>
        <p:spPr>
          <a:xfrm>
            <a:off x="52413" y="1310789"/>
            <a:ext cx="6629" cy="53567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AF6F5570-A9FF-4E0F-8434-787DF445F675}"/>
              </a:ext>
            </a:extLst>
          </p:cNvPr>
          <p:cNvCxnSpPr>
            <a:cxnSpLocks/>
          </p:cNvCxnSpPr>
          <p:nvPr/>
        </p:nvCxnSpPr>
        <p:spPr>
          <a:xfrm>
            <a:off x="35846" y="1304650"/>
            <a:ext cx="5628569" cy="6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EAAA1D79-F25B-420F-938F-B5D3B92335AF}"/>
              </a:ext>
            </a:extLst>
          </p:cNvPr>
          <p:cNvCxnSpPr>
            <a:cxnSpLocks/>
          </p:cNvCxnSpPr>
          <p:nvPr/>
        </p:nvCxnSpPr>
        <p:spPr>
          <a:xfrm>
            <a:off x="52413" y="6656722"/>
            <a:ext cx="5595436" cy="6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79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169239"/>
            <a:ext cx="9469083"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gn="ctr">
              <a:lnSpc>
                <a:spcPct val="88000"/>
              </a:lnSpc>
              <a:spcBef>
                <a:spcPts val="0"/>
              </a:spcBef>
              <a:buFontTx/>
              <a:buNone/>
            </a:pPr>
            <a:r>
              <a:rPr lang="de-DE" sz="1800" b="1" i="0" baseline="0" dirty="0">
                <a:latin typeface="Arial" panose="020B0604020202020204" pitchFamily="34" charset="0"/>
              </a:rPr>
              <a:t>Synthesis</a:t>
            </a:r>
          </a:p>
        </p:txBody>
      </p:sp>
      <p:pic>
        <p:nvPicPr>
          <p:cNvPr id="4" name="Grafik 3">
            <a:extLst>
              <a:ext uri="{FF2B5EF4-FFF2-40B4-BE49-F238E27FC236}">
                <a16:creationId xmlns:a16="http://schemas.microsoft.com/office/drawing/2014/main" id="{C1B6B041-7CDC-4857-96D9-E4FCCA6043AF}"/>
              </a:ext>
            </a:extLst>
          </p:cNvPr>
          <p:cNvPicPr>
            <a:picLocks noChangeAspect="1"/>
          </p:cNvPicPr>
          <p:nvPr/>
        </p:nvPicPr>
        <p:blipFill>
          <a:blip r:embed="rId2"/>
          <a:stretch>
            <a:fillRect/>
          </a:stretch>
        </p:blipFill>
        <p:spPr>
          <a:xfrm>
            <a:off x="267218" y="1384949"/>
            <a:ext cx="11658922" cy="2471498"/>
          </a:xfrm>
          <a:prstGeom prst="rect">
            <a:avLst/>
          </a:prstGeom>
        </p:spPr>
      </p:pic>
      <p:sp>
        <p:nvSpPr>
          <p:cNvPr id="5" name="Textplatzhalter 3">
            <a:extLst>
              <a:ext uri="{FF2B5EF4-FFF2-40B4-BE49-F238E27FC236}">
                <a16:creationId xmlns:a16="http://schemas.microsoft.com/office/drawing/2014/main" id="{B694725F-F2D9-4E4F-93C4-D86438582838}"/>
              </a:ext>
            </a:extLst>
          </p:cNvPr>
          <p:cNvSpPr txBox="1">
            <a:spLocks/>
          </p:cNvSpPr>
          <p:nvPr/>
        </p:nvSpPr>
        <p:spPr>
          <a:xfrm>
            <a:off x="7231103" y="3960384"/>
            <a:ext cx="4775406" cy="3344137"/>
          </a:xfrm>
          <a:prstGeom prst="rect">
            <a:avLst/>
          </a:prstGeom>
        </p:spPr>
        <p:txBody>
          <a:bodyPr lIns="0" tIns="0" rIns="0" bIns="0"/>
          <a:lstStyle>
            <a:lvl1pPr marL="0" indent="0" algn="l" defTabSz="2851023" rtl="0" eaLnBrk="1" latinLnBrk="0" hangingPunct="1">
              <a:lnSpc>
                <a:spcPts val="7637"/>
              </a:lnSpc>
              <a:spcBef>
                <a:spcPts val="0"/>
              </a:spcBef>
              <a:buFont typeface="Arial" panose="020B0604020202020204" pitchFamily="34" charset="0"/>
              <a:buNone/>
              <a:defRPr sz="5600" b="0" i="0" kern="1200">
                <a:solidFill>
                  <a:schemeClr val="tx1"/>
                </a:solidFill>
                <a:latin typeface="LMU CompatilFact" panose="02000500060000020003" pitchFamily="2" charset="0"/>
                <a:ea typeface="+mn-ea"/>
                <a:cs typeface="+mn-cs"/>
              </a:defRPr>
            </a:lvl1pPr>
            <a:lvl2pPr marL="2138270" indent="-712754" algn="l" defTabSz="2851023" rtl="0" eaLnBrk="1" latinLnBrk="0" hangingPunct="1">
              <a:lnSpc>
                <a:spcPct val="90000"/>
              </a:lnSpc>
              <a:spcBef>
                <a:spcPts val="1558"/>
              </a:spcBef>
              <a:buFont typeface="Arial" panose="020B0604020202020204" pitchFamily="34" charset="0"/>
              <a:buChar char="•"/>
              <a:defRPr sz="7484" kern="1200">
                <a:solidFill>
                  <a:schemeClr val="tx1"/>
                </a:solidFill>
                <a:latin typeface="+mn-lt"/>
                <a:ea typeface="+mn-ea"/>
                <a:cs typeface="+mn-cs"/>
              </a:defRPr>
            </a:lvl2pPr>
            <a:lvl3pPr marL="3563785" indent="-712754" algn="l" defTabSz="2851023" rtl="0" eaLnBrk="1" latinLnBrk="0" hangingPunct="1">
              <a:lnSpc>
                <a:spcPct val="90000"/>
              </a:lnSpc>
              <a:spcBef>
                <a:spcPts val="1558"/>
              </a:spcBef>
              <a:buFont typeface="Arial" panose="020B0604020202020204" pitchFamily="34" charset="0"/>
              <a:buChar char="•"/>
              <a:defRPr sz="6235" kern="1200">
                <a:solidFill>
                  <a:schemeClr val="tx1"/>
                </a:solidFill>
                <a:latin typeface="+mn-lt"/>
                <a:ea typeface="+mn-ea"/>
                <a:cs typeface="+mn-cs"/>
              </a:defRPr>
            </a:lvl3pPr>
            <a:lvl4pPr marL="4989302"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4pPr>
            <a:lvl5pPr marL="641480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5pPr>
            <a:lvl6pPr marL="7840328"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6pPr>
            <a:lvl7pPr marL="926583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7pPr>
            <a:lvl8pPr marL="10691353"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8pPr>
            <a:lvl9pPr marL="1211686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9pPr>
          </a:lstStyle>
          <a:p>
            <a:pPr algn="just">
              <a:lnSpc>
                <a:spcPct val="150000"/>
              </a:lnSpc>
            </a:pPr>
            <a:r>
              <a:rPr lang="de-DE" sz="1200" dirty="0"/>
              <a:t>First </a:t>
            </a:r>
            <a:r>
              <a:rPr lang="de-DE" sz="1200" dirty="0" err="1"/>
              <a:t>synthesis</a:t>
            </a:r>
            <a:r>
              <a:rPr lang="de-DE" sz="1200" dirty="0"/>
              <a:t> </a:t>
            </a:r>
            <a:r>
              <a:rPr lang="de-DE" sz="1200" dirty="0" err="1"/>
              <a:t>steps</a:t>
            </a:r>
            <a:r>
              <a:rPr lang="de-DE" sz="1200" dirty="0"/>
              <a:t> </a:t>
            </a:r>
            <a:r>
              <a:rPr lang="de-DE" sz="1200" dirty="0" err="1"/>
              <a:t>by</a:t>
            </a:r>
            <a:r>
              <a:rPr lang="de-DE" sz="1200" dirty="0"/>
              <a:t> </a:t>
            </a:r>
            <a:r>
              <a:rPr lang="de-DE" sz="1200" dirty="0" err="1"/>
              <a:t>Morita</a:t>
            </a:r>
            <a:r>
              <a:rPr lang="de-DE" sz="1200" dirty="0"/>
              <a:t> et al. </a:t>
            </a:r>
            <a:r>
              <a:rPr lang="de-DE" sz="1200" dirty="0" err="1"/>
              <a:t>were</a:t>
            </a:r>
            <a:r>
              <a:rPr lang="de-DE" sz="1200" dirty="0"/>
              <a:t> </a:t>
            </a:r>
            <a:r>
              <a:rPr lang="de-DE" sz="1200" dirty="0" err="1"/>
              <a:t>carried</a:t>
            </a:r>
            <a:r>
              <a:rPr lang="de-DE" sz="1200" dirty="0"/>
              <a:t> out </a:t>
            </a:r>
            <a:r>
              <a:rPr lang="de-DE" sz="1200" dirty="0" err="1"/>
              <a:t>by</a:t>
            </a:r>
            <a:r>
              <a:rPr lang="de-DE" sz="1200" dirty="0"/>
              <a:t> </a:t>
            </a:r>
            <a:r>
              <a:rPr lang="de-DE" sz="1200" dirty="0" err="1"/>
              <a:t>tempering</a:t>
            </a:r>
            <a:r>
              <a:rPr lang="de-DE" sz="1200" dirty="0"/>
              <a:t> a </a:t>
            </a:r>
            <a:r>
              <a:rPr lang="de-DE" sz="1200" dirty="0" err="1"/>
              <a:t>powder</a:t>
            </a:r>
            <a:r>
              <a:rPr lang="de-DE" sz="1200" dirty="0"/>
              <a:t> </a:t>
            </a:r>
            <a:r>
              <a:rPr lang="de-DE" sz="1200" dirty="0" err="1"/>
              <a:t>mixture</a:t>
            </a:r>
            <a:r>
              <a:rPr lang="de-DE" sz="1200" dirty="0"/>
              <a:t> [4]. </a:t>
            </a:r>
            <a:r>
              <a:rPr lang="de-DE" sz="1200" dirty="0" err="1"/>
              <a:t>We</a:t>
            </a:r>
            <a:r>
              <a:rPr lang="de-DE" sz="1200" dirty="0"/>
              <a:t> </a:t>
            </a:r>
            <a:r>
              <a:rPr lang="de-DE" sz="1200" dirty="0" err="1"/>
              <a:t>have</a:t>
            </a:r>
            <a:r>
              <a:rPr lang="de-DE" sz="1200" dirty="0"/>
              <a:t> </a:t>
            </a:r>
            <a:r>
              <a:rPr lang="de-DE" sz="1200" dirty="0" err="1"/>
              <a:t>used</a:t>
            </a:r>
            <a:r>
              <a:rPr lang="de-DE" sz="1200" dirty="0"/>
              <a:t> </a:t>
            </a:r>
            <a:r>
              <a:rPr lang="de-DE" sz="1200" dirty="0" err="1"/>
              <a:t>as</a:t>
            </a:r>
            <a:r>
              <a:rPr lang="de-DE" sz="1200" dirty="0"/>
              <a:t> </a:t>
            </a:r>
            <a:r>
              <a:rPr lang="de-DE" sz="1200" dirty="0" err="1"/>
              <a:t>starting</a:t>
            </a:r>
            <a:r>
              <a:rPr lang="de-DE" sz="1200" dirty="0"/>
              <a:t> </a:t>
            </a:r>
            <a:r>
              <a:rPr lang="de-DE" sz="1200" dirty="0" err="1"/>
              <a:t>chemicals</a:t>
            </a:r>
            <a:r>
              <a:rPr lang="de-DE" sz="1200" dirty="0"/>
              <a:t> Rb</a:t>
            </a:r>
            <a:r>
              <a:rPr lang="de-DE" sz="1200" baseline="-25000" dirty="0"/>
              <a:t>2</a:t>
            </a:r>
            <a:r>
              <a:rPr lang="de-DE" sz="1200" dirty="0"/>
              <a:t>SO</a:t>
            </a:r>
            <a:r>
              <a:rPr lang="de-DE" sz="1200" baseline="-25000" dirty="0"/>
              <a:t>4</a:t>
            </a:r>
            <a:r>
              <a:rPr lang="de-DE" sz="1200" dirty="0"/>
              <a:t>, </a:t>
            </a:r>
            <a:r>
              <a:rPr lang="de-DE" sz="1200" dirty="0" err="1"/>
              <a:t>CuO</a:t>
            </a:r>
            <a:r>
              <a:rPr lang="de-DE" sz="1200" dirty="0"/>
              <a:t>, CuSO</a:t>
            </a:r>
            <a:r>
              <a:rPr lang="de-DE" sz="1200" baseline="-25000" dirty="0"/>
              <a:t>4</a:t>
            </a:r>
            <a:r>
              <a:rPr lang="de-DE" sz="1200" dirty="0">
                <a:latin typeface="Calibri" panose="020F0502020204030204" pitchFamily="34" charset="0"/>
              </a:rPr>
              <a:t>∙</a:t>
            </a:r>
            <a:r>
              <a:rPr lang="de-DE" sz="1200" dirty="0"/>
              <a:t>5H</a:t>
            </a:r>
            <a:r>
              <a:rPr lang="de-DE" sz="1200" baseline="-25000" dirty="0"/>
              <a:t>2</a:t>
            </a:r>
            <a:r>
              <a:rPr lang="de-DE" sz="1200" dirty="0"/>
              <a:t>O and </a:t>
            </a:r>
            <a:r>
              <a:rPr lang="de-DE" sz="1200" dirty="0" err="1"/>
              <a:t>AlK</a:t>
            </a:r>
            <a:r>
              <a:rPr lang="de-DE" sz="1200" dirty="0"/>
              <a:t>(SO</a:t>
            </a:r>
            <a:r>
              <a:rPr lang="de-DE" sz="1200" baseline="-25000" dirty="0"/>
              <a:t>4</a:t>
            </a:r>
            <a:r>
              <a:rPr lang="de-DE" sz="1200" dirty="0"/>
              <a:t>)</a:t>
            </a:r>
            <a:r>
              <a:rPr lang="de-DE" sz="1200" baseline="-25000" dirty="0"/>
              <a:t>2</a:t>
            </a:r>
            <a:r>
              <a:rPr lang="de-DE" sz="1200" dirty="0"/>
              <a:t> 12</a:t>
            </a:r>
            <a:r>
              <a:rPr lang="de-DE" sz="1200" dirty="0">
                <a:latin typeface="Calibri" panose="020F0502020204030204" pitchFamily="34" charset="0"/>
              </a:rPr>
              <a:t>∙</a:t>
            </a:r>
            <a:r>
              <a:rPr lang="de-DE" sz="1200" dirty="0"/>
              <a:t>H</a:t>
            </a:r>
            <a:r>
              <a:rPr lang="de-DE" sz="1200" baseline="-25000" dirty="0"/>
              <a:t>2</a:t>
            </a:r>
            <a:r>
              <a:rPr lang="de-DE" sz="1200" dirty="0"/>
              <a:t>O. </a:t>
            </a:r>
            <a:r>
              <a:rPr lang="de-DE" sz="1200" dirty="0" err="1"/>
              <a:t>To</a:t>
            </a:r>
            <a:r>
              <a:rPr lang="de-DE" sz="1200" dirty="0"/>
              <a:t> </a:t>
            </a:r>
            <a:r>
              <a:rPr lang="de-DE" sz="1200" dirty="0" err="1"/>
              <a:t>achieve</a:t>
            </a:r>
            <a:r>
              <a:rPr lang="de-DE" sz="1200" dirty="0"/>
              <a:t> a </a:t>
            </a:r>
            <a:r>
              <a:rPr lang="de-DE" sz="1200" dirty="0" err="1"/>
              <a:t>higher</a:t>
            </a:r>
            <a:r>
              <a:rPr lang="de-DE" sz="1200" dirty="0"/>
              <a:t> </a:t>
            </a:r>
            <a:r>
              <a:rPr lang="de-DE" sz="1200" dirty="0" err="1"/>
              <a:t>alumoklyuchevskite</a:t>
            </a:r>
            <a:r>
              <a:rPr lang="de-DE" sz="1200" dirty="0"/>
              <a:t> </a:t>
            </a:r>
            <a:r>
              <a:rPr lang="de-DE" sz="1200" dirty="0" err="1"/>
              <a:t>phase</a:t>
            </a:r>
            <a:r>
              <a:rPr lang="de-DE" sz="1200" dirty="0"/>
              <a:t> </a:t>
            </a:r>
            <a:r>
              <a:rPr lang="de-DE" sz="1200" dirty="0" err="1"/>
              <a:t>yield</a:t>
            </a:r>
            <a:r>
              <a:rPr lang="de-DE" sz="1200" dirty="0"/>
              <a:t>, </a:t>
            </a:r>
            <a:r>
              <a:rPr lang="de-DE" sz="1200" dirty="0" err="1"/>
              <a:t>the</a:t>
            </a:r>
            <a:r>
              <a:rPr lang="de-DE" sz="1200" dirty="0"/>
              <a:t> </a:t>
            </a:r>
            <a:r>
              <a:rPr lang="de-DE" sz="1200" dirty="0" err="1"/>
              <a:t>powder</a:t>
            </a:r>
            <a:r>
              <a:rPr lang="de-DE" sz="1200" dirty="0"/>
              <a:t> </a:t>
            </a:r>
            <a:r>
              <a:rPr lang="de-DE" sz="1200" dirty="0" err="1"/>
              <a:t>mixture</a:t>
            </a:r>
            <a:r>
              <a:rPr lang="de-DE" sz="1200" dirty="0"/>
              <a:t> was </a:t>
            </a:r>
            <a:r>
              <a:rPr lang="de-DE" sz="1200" dirty="0" err="1"/>
              <a:t>homogenized</a:t>
            </a:r>
            <a:r>
              <a:rPr lang="de-DE" sz="1200" dirty="0"/>
              <a:t> and </a:t>
            </a:r>
            <a:r>
              <a:rPr lang="de-DE" sz="1200" dirty="0" err="1"/>
              <a:t>dehydrated</a:t>
            </a:r>
            <a:r>
              <a:rPr lang="de-DE" sz="1200" dirty="0"/>
              <a:t>. </a:t>
            </a:r>
            <a:r>
              <a:rPr lang="de-DE" sz="1200" dirty="0" err="1"/>
              <a:t>Heating</a:t>
            </a:r>
            <a:r>
              <a:rPr lang="de-DE" sz="1200" dirty="0"/>
              <a:t> and </a:t>
            </a:r>
            <a:r>
              <a:rPr lang="de-DE" sz="1200" dirty="0" err="1"/>
              <a:t>cooling</a:t>
            </a:r>
            <a:r>
              <a:rPr lang="de-DE" sz="1200" dirty="0"/>
              <a:t> </a:t>
            </a:r>
            <a:r>
              <a:rPr lang="de-DE" sz="1200" dirty="0" err="1"/>
              <a:t>rates</a:t>
            </a:r>
            <a:r>
              <a:rPr lang="de-DE" sz="1200" dirty="0"/>
              <a:t> </a:t>
            </a:r>
            <a:r>
              <a:rPr lang="de-DE" sz="1200" dirty="0" err="1"/>
              <a:t>were</a:t>
            </a:r>
            <a:r>
              <a:rPr lang="de-DE" sz="1200" dirty="0"/>
              <a:t> </a:t>
            </a:r>
            <a:r>
              <a:rPr lang="de-DE" sz="1200" dirty="0" err="1"/>
              <a:t>kept</a:t>
            </a:r>
            <a:r>
              <a:rPr lang="de-DE" sz="1200" dirty="0"/>
              <a:t> </a:t>
            </a:r>
            <a:r>
              <a:rPr lang="de-DE" sz="1200" dirty="0" err="1"/>
              <a:t>constant</a:t>
            </a:r>
            <a:r>
              <a:rPr lang="de-DE" sz="1200" dirty="0"/>
              <a:t> </a:t>
            </a:r>
            <a:r>
              <a:rPr lang="de-DE" sz="1200" dirty="0" err="1"/>
              <a:t>throughout</a:t>
            </a:r>
            <a:r>
              <a:rPr lang="de-DE" sz="1200" dirty="0"/>
              <a:t> all </a:t>
            </a:r>
            <a:r>
              <a:rPr lang="de-DE" sz="1200" dirty="0" err="1"/>
              <a:t>experiments</a:t>
            </a:r>
            <a:r>
              <a:rPr lang="de-DE" sz="1200" dirty="0"/>
              <a:t>. The </a:t>
            </a:r>
            <a:r>
              <a:rPr lang="de-DE" sz="1200" dirty="0" err="1"/>
              <a:t>varying</a:t>
            </a:r>
            <a:r>
              <a:rPr lang="de-DE" sz="1200" dirty="0"/>
              <a:t> </a:t>
            </a:r>
            <a:r>
              <a:rPr lang="de-DE" sz="1200" dirty="0" err="1"/>
              <a:t>parameters</a:t>
            </a:r>
            <a:r>
              <a:rPr lang="de-DE" sz="1200" dirty="0"/>
              <a:t> </a:t>
            </a:r>
            <a:r>
              <a:rPr lang="de-DE" sz="1200" dirty="0" err="1"/>
              <a:t>were</a:t>
            </a:r>
            <a:r>
              <a:rPr lang="de-DE" sz="1200" dirty="0"/>
              <a:t> </a:t>
            </a:r>
            <a:r>
              <a:rPr lang="de-DE" sz="1200" dirty="0" err="1"/>
              <a:t>the</a:t>
            </a:r>
            <a:r>
              <a:rPr lang="de-DE" sz="1200" dirty="0"/>
              <a:t> maximum </a:t>
            </a:r>
            <a:r>
              <a:rPr lang="de-DE" sz="1200" dirty="0" err="1"/>
              <a:t>tempering</a:t>
            </a:r>
            <a:r>
              <a:rPr lang="de-DE" sz="1200" dirty="0"/>
              <a:t> </a:t>
            </a:r>
            <a:r>
              <a:rPr lang="de-DE" sz="1200" dirty="0" err="1"/>
              <a:t>temperature</a:t>
            </a:r>
            <a:r>
              <a:rPr lang="de-DE" sz="1200" dirty="0"/>
              <a:t> and </a:t>
            </a:r>
            <a:r>
              <a:rPr lang="de-DE" sz="1200" dirty="0" err="1"/>
              <a:t>tempering</a:t>
            </a:r>
            <a:r>
              <a:rPr lang="de-DE" sz="1200" dirty="0"/>
              <a:t> time. </a:t>
            </a:r>
            <a:r>
              <a:rPr lang="de-DE" sz="1200" dirty="0" err="1"/>
              <a:t>Additionally</a:t>
            </a:r>
            <a:r>
              <a:rPr lang="de-DE" sz="1200" dirty="0"/>
              <a:t>, </a:t>
            </a:r>
            <a:r>
              <a:rPr lang="de-DE" sz="1200" dirty="0" err="1"/>
              <a:t>some</a:t>
            </a:r>
            <a:r>
              <a:rPr lang="de-DE" sz="1200" dirty="0"/>
              <a:t> </a:t>
            </a:r>
            <a:r>
              <a:rPr lang="de-DE" sz="1200" dirty="0" err="1"/>
              <a:t>experiments</a:t>
            </a:r>
            <a:r>
              <a:rPr lang="de-DE" sz="1200" dirty="0"/>
              <a:t> </a:t>
            </a:r>
            <a:r>
              <a:rPr lang="de-DE" sz="1200" dirty="0" err="1"/>
              <a:t>were</a:t>
            </a:r>
            <a:r>
              <a:rPr lang="de-DE" sz="1200" dirty="0"/>
              <a:t> </a:t>
            </a:r>
            <a:r>
              <a:rPr lang="de-DE" sz="1200" dirty="0" err="1"/>
              <a:t>carried</a:t>
            </a:r>
            <a:r>
              <a:rPr lang="de-DE" sz="1200" dirty="0"/>
              <a:t> out </a:t>
            </a:r>
            <a:r>
              <a:rPr lang="de-DE" sz="1200" dirty="0" err="1"/>
              <a:t>under</a:t>
            </a:r>
            <a:r>
              <a:rPr lang="de-DE" sz="1200" dirty="0"/>
              <a:t> different </a:t>
            </a:r>
            <a:r>
              <a:rPr lang="de-DE" sz="1200" dirty="0" err="1"/>
              <a:t>atmospheric</a:t>
            </a:r>
            <a:r>
              <a:rPr lang="de-DE" sz="1200" dirty="0"/>
              <a:t> </a:t>
            </a:r>
            <a:r>
              <a:rPr lang="de-DE" sz="1200" dirty="0" err="1"/>
              <a:t>conditions</a:t>
            </a:r>
            <a:r>
              <a:rPr lang="de-DE" sz="1200" dirty="0"/>
              <a:t>. The </a:t>
            </a:r>
            <a:r>
              <a:rPr lang="de-DE" sz="1200" dirty="0" err="1"/>
              <a:t>obtained</a:t>
            </a:r>
            <a:r>
              <a:rPr lang="de-DE" sz="1200" dirty="0"/>
              <a:t> </a:t>
            </a:r>
            <a:r>
              <a:rPr lang="de-DE" sz="1200" dirty="0" err="1"/>
              <a:t>phases</a:t>
            </a:r>
            <a:r>
              <a:rPr lang="de-DE" sz="1200" dirty="0"/>
              <a:t> </a:t>
            </a:r>
            <a:r>
              <a:rPr lang="de-DE" sz="1200" dirty="0" err="1"/>
              <a:t>were</a:t>
            </a:r>
            <a:r>
              <a:rPr lang="de-DE" sz="1200" dirty="0"/>
              <a:t> </a:t>
            </a:r>
            <a:r>
              <a:rPr lang="de-DE" sz="1200" dirty="0" err="1"/>
              <a:t>characterized</a:t>
            </a:r>
            <a:r>
              <a:rPr lang="de-DE" sz="1200" dirty="0"/>
              <a:t> </a:t>
            </a:r>
            <a:r>
              <a:rPr lang="de-DE" sz="1200" dirty="0" err="1"/>
              <a:t>by</a:t>
            </a:r>
            <a:r>
              <a:rPr lang="de-DE" sz="1200" dirty="0"/>
              <a:t> </a:t>
            </a:r>
            <a:r>
              <a:rPr lang="de-DE" sz="1200" dirty="0" err="1"/>
              <a:t>optical</a:t>
            </a:r>
            <a:r>
              <a:rPr lang="de-DE" sz="1200" dirty="0"/>
              <a:t> </a:t>
            </a:r>
            <a:r>
              <a:rPr lang="de-DE" sz="1200" dirty="0" err="1"/>
              <a:t>microscopy</a:t>
            </a:r>
            <a:r>
              <a:rPr lang="de-DE" sz="1200" dirty="0"/>
              <a:t>, x-</a:t>
            </a:r>
            <a:r>
              <a:rPr lang="de-DE" sz="1200" dirty="0" err="1"/>
              <a:t>ray</a:t>
            </a:r>
            <a:r>
              <a:rPr lang="de-DE" sz="1200" dirty="0"/>
              <a:t> </a:t>
            </a:r>
            <a:r>
              <a:rPr lang="de-DE" sz="1200" dirty="0" err="1"/>
              <a:t>diffraction</a:t>
            </a:r>
            <a:r>
              <a:rPr lang="de-DE" sz="1200" dirty="0"/>
              <a:t> and </a:t>
            </a:r>
            <a:r>
              <a:rPr lang="de-DE" sz="1200" dirty="0" err="1"/>
              <a:t>energy</a:t>
            </a:r>
            <a:r>
              <a:rPr lang="de-DE" sz="1200" dirty="0"/>
              <a:t> </a:t>
            </a:r>
            <a:r>
              <a:rPr lang="de-DE" sz="1200" dirty="0" err="1"/>
              <a:t>dispersive</a:t>
            </a:r>
            <a:r>
              <a:rPr lang="de-DE" sz="1200" dirty="0"/>
              <a:t> x-</a:t>
            </a:r>
            <a:r>
              <a:rPr lang="de-DE" sz="1200" dirty="0" err="1"/>
              <a:t>ray</a:t>
            </a:r>
            <a:r>
              <a:rPr lang="de-DE" sz="1200" dirty="0"/>
              <a:t> (EDX) </a:t>
            </a:r>
            <a:r>
              <a:rPr lang="de-DE" sz="1200" dirty="0" err="1"/>
              <a:t>analysis</a:t>
            </a:r>
            <a:r>
              <a:rPr lang="de-DE" sz="1200" dirty="0"/>
              <a:t>. EDX-</a:t>
            </a:r>
            <a:r>
              <a:rPr lang="de-DE" sz="1200" dirty="0" err="1"/>
              <a:t>results</a:t>
            </a:r>
            <a:r>
              <a:rPr lang="de-DE" sz="1200" dirty="0"/>
              <a:t> in Table 1 </a:t>
            </a:r>
            <a:r>
              <a:rPr lang="de-DE" sz="1200" dirty="0" err="1"/>
              <a:t>show</a:t>
            </a:r>
            <a:r>
              <a:rPr lang="de-DE" sz="1200" dirty="0"/>
              <a:t> </a:t>
            </a:r>
            <a:r>
              <a:rPr lang="de-DE" sz="1200" dirty="0" err="1"/>
              <a:t>that</a:t>
            </a:r>
            <a:r>
              <a:rPr lang="de-DE" sz="1200" dirty="0"/>
              <a:t> different </a:t>
            </a:r>
            <a:r>
              <a:rPr lang="de-DE" sz="1200" dirty="0" err="1"/>
              <a:t>substititions</a:t>
            </a:r>
            <a:r>
              <a:rPr lang="de-DE" sz="1200" dirty="0"/>
              <a:t> </a:t>
            </a:r>
            <a:r>
              <a:rPr lang="de-DE" sz="1200" dirty="0" err="1"/>
              <a:t>of</a:t>
            </a:r>
            <a:r>
              <a:rPr lang="de-DE" sz="1200" dirty="0"/>
              <a:t> (3-x)K : </a:t>
            </a:r>
            <a:r>
              <a:rPr lang="de-DE" sz="1200" dirty="0" err="1"/>
              <a:t>xRb</a:t>
            </a:r>
            <a:r>
              <a:rPr lang="de-DE" sz="1200" dirty="0"/>
              <a:t> </a:t>
            </a:r>
            <a:r>
              <a:rPr lang="de-DE" sz="1200" dirty="0" err="1"/>
              <a:t>are</a:t>
            </a:r>
            <a:r>
              <a:rPr lang="de-DE" sz="1200" dirty="0"/>
              <a:t> possible.</a:t>
            </a:r>
          </a:p>
        </p:txBody>
      </p:sp>
      <p:sp>
        <p:nvSpPr>
          <p:cNvPr id="8" name="Textfeld 7">
            <a:extLst>
              <a:ext uri="{FF2B5EF4-FFF2-40B4-BE49-F238E27FC236}">
                <a16:creationId xmlns:a16="http://schemas.microsoft.com/office/drawing/2014/main" id="{F7D7CAE3-761A-4D2A-BACB-3EEBDDD3A8ED}"/>
              </a:ext>
            </a:extLst>
          </p:cNvPr>
          <p:cNvSpPr txBox="1"/>
          <p:nvPr/>
        </p:nvSpPr>
        <p:spPr>
          <a:xfrm>
            <a:off x="267218" y="3884160"/>
            <a:ext cx="6610350" cy="769441"/>
          </a:xfrm>
          <a:prstGeom prst="rect">
            <a:avLst/>
          </a:prstGeom>
          <a:noFill/>
        </p:spPr>
        <p:txBody>
          <a:bodyPr wrap="square" rtlCol="0">
            <a:spAutoFit/>
          </a:bodyPr>
          <a:lstStyle/>
          <a:p>
            <a:pPr algn="just"/>
            <a:r>
              <a:rPr lang="de-DE" sz="1100" i="1" dirty="0">
                <a:latin typeface="LMU CompatilFact" panose="02000500060000020003"/>
              </a:rPr>
              <a:t>Figure 3: a) </a:t>
            </a:r>
            <a:r>
              <a:rPr lang="de-DE" sz="1100" i="1" dirty="0" err="1">
                <a:latin typeface="LMU CompatilFact" panose="02000500060000020003"/>
              </a:rPr>
              <a:t>Polycrystalline</a:t>
            </a:r>
            <a:r>
              <a:rPr lang="de-DE" sz="1100" i="1" dirty="0">
                <a:latin typeface="LMU CompatilFact" panose="02000500060000020003"/>
              </a:rPr>
              <a:t> KRb</a:t>
            </a:r>
            <a:r>
              <a:rPr lang="de-DE" sz="1100" i="1" baseline="-25000" dirty="0">
                <a:latin typeface="LMU CompatilFact" panose="02000500060000020003"/>
              </a:rPr>
              <a:t>2</a:t>
            </a:r>
            <a:r>
              <a:rPr lang="de-DE" sz="1100" i="1" dirty="0">
                <a:latin typeface="LMU CompatilFact" panose="02000500060000020003"/>
              </a:rPr>
              <a:t>Cu</a:t>
            </a:r>
            <a:r>
              <a:rPr lang="de-DE" sz="1100" i="1" baseline="-25000" dirty="0">
                <a:latin typeface="LMU CompatilFact" panose="02000500060000020003"/>
              </a:rPr>
              <a:t>3</a:t>
            </a:r>
            <a:r>
              <a:rPr lang="de-DE" sz="1100" i="1" dirty="0">
                <a:latin typeface="LMU CompatilFact" panose="02000500060000020003"/>
              </a:rPr>
              <a:t>AlO</a:t>
            </a:r>
            <a:r>
              <a:rPr lang="de-DE" sz="1100" i="1" baseline="-25000" dirty="0">
                <a:latin typeface="LMU CompatilFact" panose="02000500060000020003"/>
              </a:rPr>
              <a:t>2</a:t>
            </a:r>
            <a:r>
              <a:rPr lang="de-DE" sz="1100" i="1" dirty="0">
                <a:latin typeface="LMU CompatilFact" panose="02000500060000020003"/>
              </a:rPr>
              <a:t>(SO</a:t>
            </a:r>
            <a:r>
              <a:rPr lang="de-DE" sz="1100" i="1" baseline="-25000" dirty="0">
                <a:latin typeface="LMU CompatilFact" panose="02000500060000020003"/>
              </a:rPr>
              <a:t>4</a:t>
            </a:r>
            <a:r>
              <a:rPr lang="de-DE" sz="1100" i="1" dirty="0">
                <a:latin typeface="LMU CompatilFact" panose="02000500060000020003"/>
              </a:rPr>
              <a:t>)</a:t>
            </a:r>
            <a:r>
              <a:rPr lang="de-DE" sz="1100" i="1" baseline="-25000" dirty="0">
                <a:latin typeface="LMU CompatilFact" panose="02000500060000020003"/>
              </a:rPr>
              <a:t>4</a:t>
            </a:r>
            <a:r>
              <a:rPr lang="de-DE" sz="1100" i="1" dirty="0">
                <a:latin typeface="LMU CompatilFact" panose="02000500060000020003"/>
              </a:rPr>
              <a:t>, retempered in </a:t>
            </a:r>
            <a:r>
              <a:rPr lang="de-DE" sz="1100" i="1" dirty="0" err="1">
                <a:latin typeface="LMU CompatilFact" panose="02000500060000020003"/>
              </a:rPr>
              <a:t>oxygen</a:t>
            </a:r>
            <a:r>
              <a:rPr lang="de-DE" sz="1100" i="1" dirty="0">
                <a:latin typeface="LMU CompatilFact" panose="02000500060000020003"/>
              </a:rPr>
              <a:t> </a:t>
            </a:r>
            <a:r>
              <a:rPr lang="de-DE" sz="1100" i="1" dirty="0" err="1">
                <a:latin typeface="LMU CompatilFact" panose="02000500060000020003"/>
              </a:rPr>
              <a:t>atmosphere</a:t>
            </a:r>
            <a:r>
              <a:rPr lang="de-DE" sz="1100" i="1" dirty="0">
                <a:latin typeface="LMU CompatilFact" panose="02000500060000020003"/>
              </a:rPr>
              <a:t> (</a:t>
            </a:r>
            <a:r>
              <a:rPr lang="de-DE" sz="1100" i="1" dirty="0" err="1">
                <a:latin typeface="LMU CompatilFact" panose="02000500060000020003"/>
              </a:rPr>
              <a:t>optical</a:t>
            </a:r>
            <a:r>
              <a:rPr lang="de-DE" sz="1100" i="1" dirty="0">
                <a:latin typeface="LMU CompatilFact" panose="02000500060000020003"/>
              </a:rPr>
              <a:t> </a:t>
            </a:r>
            <a:r>
              <a:rPr lang="de-DE" sz="1100" i="1" dirty="0" err="1">
                <a:latin typeface="LMU CompatilFact" panose="02000500060000020003"/>
              </a:rPr>
              <a:t>microscope</a:t>
            </a:r>
            <a:r>
              <a:rPr lang="de-DE" sz="1100" i="1" dirty="0">
                <a:latin typeface="LMU CompatilFact" panose="02000500060000020003"/>
              </a:rPr>
              <a:t> Keyence VHX) b) Back-</a:t>
            </a:r>
            <a:r>
              <a:rPr lang="de-DE" sz="1100" i="1" dirty="0" err="1">
                <a:latin typeface="LMU CompatilFact" panose="02000500060000020003"/>
              </a:rPr>
              <a:t>scattering</a:t>
            </a:r>
            <a:r>
              <a:rPr lang="de-DE" sz="1100" i="1" dirty="0">
                <a:latin typeface="LMU CompatilFact" panose="02000500060000020003"/>
              </a:rPr>
              <a:t> </a:t>
            </a:r>
            <a:r>
              <a:rPr lang="de-DE" sz="1100" i="1" dirty="0" err="1">
                <a:latin typeface="LMU CompatilFact" panose="02000500060000020003"/>
              </a:rPr>
              <a:t>electron</a:t>
            </a:r>
            <a:r>
              <a:rPr lang="de-DE" sz="1100" i="1" dirty="0">
                <a:latin typeface="LMU CompatilFact" panose="02000500060000020003"/>
              </a:rPr>
              <a:t> (BSE) </a:t>
            </a:r>
            <a:r>
              <a:rPr lang="de-DE" sz="1100" i="1" dirty="0" err="1">
                <a:latin typeface="LMU CompatilFact" panose="02000500060000020003"/>
              </a:rPr>
              <a:t>image</a:t>
            </a:r>
            <a:r>
              <a:rPr lang="de-DE" sz="1100" i="1" dirty="0">
                <a:latin typeface="LMU CompatilFact" panose="02000500060000020003"/>
              </a:rPr>
              <a:t> </a:t>
            </a:r>
            <a:r>
              <a:rPr lang="de-DE" sz="1100" i="1" dirty="0" err="1">
                <a:latin typeface="LMU CompatilFact" panose="02000500060000020003"/>
              </a:rPr>
              <a:t>of</a:t>
            </a:r>
            <a:r>
              <a:rPr lang="de-DE" sz="1100" i="1" dirty="0">
                <a:latin typeface="LMU CompatilFact" panose="02000500060000020003"/>
              </a:rPr>
              <a:t> a KRb</a:t>
            </a:r>
            <a:r>
              <a:rPr lang="de-DE" sz="1100" i="1" baseline="-25000" dirty="0">
                <a:latin typeface="LMU CompatilFact" panose="02000500060000020003"/>
              </a:rPr>
              <a:t>2</a:t>
            </a:r>
            <a:r>
              <a:rPr lang="de-DE" sz="1100" i="1" dirty="0">
                <a:latin typeface="LMU CompatilFact" panose="02000500060000020003"/>
              </a:rPr>
              <a:t>Cu</a:t>
            </a:r>
            <a:r>
              <a:rPr lang="de-DE" sz="1100" i="1" baseline="-25000" dirty="0">
                <a:latin typeface="LMU CompatilFact" panose="02000500060000020003"/>
              </a:rPr>
              <a:t>3</a:t>
            </a:r>
            <a:r>
              <a:rPr lang="de-DE" sz="1100" i="1" dirty="0">
                <a:latin typeface="LMU CompatilFact" panose="02000500060000020003"/>
              </a:rPr>
              <a:t>AlO</a:t>
            </a:r>
            <a:r>
              <a:rPr lang="de-DE" sz="1100" i="1" baseline="-25000" dirty="0">
                <a:latin typeface="LMU CompatilFact" panose="02000500060000020003"/>
              </a:rPr>
              <a:t>2</a:t>
            </a:r>
            <a:r>
              <a:rPr lang="de-DE" sz="1100" i="1" dirty="0">
                <a:latin typeface="LMU CompatilFact" panose="02000500060000020003"/>
              </a:rPr>
              <a:t>(SO</a:t>
            </a:r>
            <a:r>
              <a:rPr lang="de-DE" sz="1100" i="1" baseline="-25000" dirty="0">
                <a:latin typeface="LMU CompatilFact" panose="02000500060000020003"/>
              </a:rPr>
              <a:t>4</a:t>
            </a:r>
            <a:r>
              <a:rPr lang="de-DE" sz="1100" i="1" dirty="0">
                <a:latin typeface="LMU CompatilFact" panose="02000500060000020003"/>
              </a:rPr>
              <a:t>)</a:t>
            </a:r>
            <a:r>
              <a:rPr lang="de-DE" sz="1100" i="1" baseline="-25000" dirty="0">
                <a:latin typeface="LMU CompatilFact" panose="02000500060000020003"/>
              </a:rPr>
              <a:t>4 </a:t>
            </a:r>
            <a:r>
              <a:rPr lang="de-DE" sz="1100" i="1" dirty="0" err="1">
                <a:latin typeface="LMU CompatilFact" panose="02000500060000020003"/>
              </a:rPr>
              <a:t>phase</a:t>
            </a:r>
            <a:r>
              <a:rPr lang="de-DE" sz="1100" i="1" dirty="0">
                <a:latin typeface="LMU CompatilFact" panose="02000500060000020003"/>
              </a:rPr>
              <a:t> (Hitachi SU5000 Scanning </a:t>
            </a:r>
            <a:r>
              <a:rPr lang="de-DE" sz="1100" i="1" dirty="0" err="1">
                <a:latin typeface="LMU CompatilFact" panose="02000500060000020003"/>
              </a:rPr>
              <a:t>Electron</a:t>
            </a:r>
            <a:r>
              <a:rPr lang="de-DE" sz="1100" i="1" dirty="0">
                <a:latin typeface="LMU CompatilFact" panose="02000500060000020003"/>
              </a:rPr>
              <a:t> </a:t>
            </a:r>
            <a:r>
              <a:rPr lang="de-DE" sz="1100" i="1" dirty="0" err="1">
                <a:latin typeface="LMU CompatilFact" panose="02000500060000020003"/>
              </a:rPr>
              <a:t>Microscope</a:t>
            </a:r>
            <a:r>
              <a:rPr lang="de-DE" sz="1100" i="1" dirty="0">
                <a:latin typeface="LMU CompatilFact" panose="02000500060000020003"/>
              </a:rPr>
              <a:t>); c) Cross-</a:t>
            </a:r>
            <a:r>
              <a:rPr lang="de-DE" sz="1100" i="1" dirty="0" err="1">
                <a:latin typeface="LMU CompatilFact" panose="02000500060000020003"/>
              </a:rPr>
              <a:t>section</a:t>
            </a:r>
            <a:r>
              <a:rPr lang="de-DE" sz="1100" i="1" dirty="0">
                <a:latin typeface="LMU CompatilFact" panose="02000500060000020003"/>
              </a:rPr>
              <a:t> </a:t>
            </a:r>
            <a:r>
              <a:rPr lang="de-DE" sz="1100" i="1" dirty="0" err="1">
                <a:latin typeface="LMU CompatilFact" panose="02000500060000020003"/>
              </a:rPr>
              <a:t>of</a:t>
            </a:r>
            <a:r>
              <a:rPr lang="de-DE" sz="1100" i="1" dirty="0">
                <a:latin typeface="LMU CompatilFact" panose="02000500060000020003"/>
              </a:rPr>
              <a:t> a sample, </a:t>
            </a:r>
            <a:r>
              <a:rPr lang="de-DE" sz="1100" i="1" dirty="0" err="1">
                <a:latin typeface="LMU CompatilFact" panose="02000500060000020003"/>
              </a:rPr>
              <a:t>sintered</a:t>
            </a:r>
            <a:r>
              <a:rPr lang="de-DE" sz="1100" i="1" dirty="0">
                <a:latin typeface="LMU CompatilFact" panose="02000500060000020003"/>
              </a:rPr>
              <a:t> at 600°C in </a:t>
            </a:r>
            <a:r>
              <a:rPr lang="de-DE" sz="1100" i="1" dirty="0" err="1">
                <a:latin typeface="LMU CompatilFact" panose="02000500060000020003"/>
              </a:rPr>
              <a:t>air</a:t>
            </a:r>
            <a:r>
              <a:rPr lang="de-DE" sz="1100" i="1" dirty="0">
                <a:latin typeface="LMU CompatilFact" panose="02000500060000020003"/>
              </a:rPr>
              <a:t> (</a:t>
            </a:r>
            <a:r>
              <a:rPr lang="de-DE" sz="1100" i="1" dirty="0" err="1">
                <a:latin typeface="LMU CompatilFact" panose="02000500060000020003"/>
              </a:rPr>
              <a:t>green</a:t>
            </a:r>
            <a:r>
              <a:rPr lang="de-DE" sz="1100" i="1" dirty="0">
                <a:latin typeface="LMU CompatilFact" panose="02000500060000020003"/>
              </a:rPr>
              <a:t> </a:t>
            </a:r>
            <a:r>
              <a:rPr lang="de-DE" sz="1100" i="1" dirty="0" err="1">
                <a:latin typeface="LMU CompatilFact" panose="02000500060000020003"/>
              </a:rPr>
              <a:t>phase</a:t>
            </a:r>
            <a:r>
              <a:rPr lang="de-DE" sz="1100" i="1" dirty="0">
                <a:latin typeface="LMU CompatilFact" panose="02000500060000020003"/>
              </a:rPr>
              <a:t> – </a:t>
            </a:r>
            <a:r>
              <a:rPr lang="de-DE" sz="1100" i="1" dirty="0" err="1">
                <a:latin typeface="LMU CompatilFact" panose="02000500060000020003"/>
              </a:rPr>
              <a:t>fedotovit</a:t>
            </a:r>
            <a:r>
              <a:rPr lang="de-DE" sz="1100" i="1" dirty="0">
                <a:latin typeface="LMU CompatilFact" panose="02000500060000020003"/>
              </a:rPr>
              <a:t>, </a:t>
            </a:r>
            <a:r>
              <a:rPr lang="de-DE" sz="1100" i="1" dirty="0" err="1">
                <a:latin typeface="LMU CompatilFact" panose="02000500060000020003"/>
              </a:rPr>
              <a:t>yellow</a:t>
            </a:r>
            <a:r>
              <a:rPr lang="de-DE" sz="1100" i="1" dirty="0">
                <a:latin typeface="LMU CompatilFact" panose="02000500060000020003"/>
              </a:rPr>
              <a:t> - </a:t>
            </a:r>
            <a:r>
              <a:rPr lang="de-DE" sz="1100" i="1" dirty="0" err="1">
                <a:latin typeface="LMU CompatilFact" panose="02000500060000020003"/>
              </a:rPr>
              <a:t>dolerophanite</a:t>
            </a:r>
            <a:r>
              <a:rPr lang="de-DE" sz="1100" i="1" dirty="0">
                <a:latin typeface="LMU CompatilFact" panose="02000500060000020003"/>
              </a:rPr>
              <a:t> </a:t>
            </a:r>
            <a:r>
              <a:rPr lang="de-DE" sz="1100" i="1" dirty="0" err="1">
                <a:latin typeface="LMU CompatilFact" panose="02000500060000020003"/>
              </a:rPr>
              <a:t>substrate</a:t>
            </a:r>
            <a:r>
              <a:rPr lang="de-DE" sz="1100" i="1" dirty="0">
                <a:latin typeface="LMU CompatilFact" panose="02000500060000020003"/>
              </a:rPr>
              <a:t> (</a:t>
            </a:r>
            <a:r>
              <a:rPr lang="de-DE" sz="1100" i="1" dirty="0" err="1">
                <a:latin typeface="LMU CompatilFact" panose="02000500060000020003"/>
              </a:rPr>
              <a:t>optical</a:t>
            </a:r>
            <a:r>
              <a:rPr lang="de-DE" sz="1100" i="1" dirty="0">
                <a:latin typeface="LMU CompatilFact" panose="02000500060000020003"/>
              </a:rPr>
              <a:t> </a:t>
            </a:r>
            <a:r>
              <a:rPr lang="de-DE" sz="1100" i="1" dirty="0" err="1">
                <a:latin typeface="LMU CompatilFact" panose="02000500060000020003"/>
              </a:rPr>
              <a:t>microscope</a:t>
            </a:r>
            <a:r>
              <a:rPr lang="de-DE" sz="1100" i="1" dirty="0">
                <a:latin typeface="LMU CompatilFact" panose="02000500060000020003"/>
              </a:rPr>
              <a:t> Keyence VHX) </a:t>
            </a:r>
          </a:p>
        </p:txBody>
      </p:sp>
      <p:graphicFrame>
        <p:nvGraphicFramePr>
          <p:cNvPr id="2" name="Tabelle 1">
            <a:extLst>
              <a:ext uri="{FF2B5EF4-FFF2-40B4-BE49-F238E27FC236}">
                <a16:creationId xmlns:a16="http://schemas.microsoft.com/office/drawing/2014/main" id="{1B7E9FFF-2945-42DE-BB85-2DA258916AED}"/>
              </a:ext>
            </a:extLst>
          </p:cNvPr>
          <p:cNvGraphicFramePr>
            <a:graphicFrameLocks noGrp="1"/>
          </p:cNvGraphicFramePr>
          <p:nvPr>
            <p:extLst>
              <p:ext uri="{D42A27DB-BD31-4B8C-83A1-F6EECF244321}">
                <p14:modId xmlns:p14="http://schemas.microsoft.com/office/powerpoint/2010/main" val="1680787953"/>
              </p:ext>
            </p:extLst>
          </p:nvPr>
        </p:nvGraphicFramePr>
        <p:xfrm>
          <a:off x="215097" y="4790021"/>
          <a:ext cx="6610351" cy="1605920"/>
        </p:xfrm>
        <a:graphic>
          <a:graphicData uri="http://schemas.openxmlformats.org/drawingml/2006/table">
            <a:tbl>
              <a:tblPr firstRow="1" firstCol="1" bandRow="1">
                <a:tableStyleId>{5C22544A-7EE6-4342-B048-85BDC9FD1C3A}</a:tableStyleId>
              </a:tblPr>
              <a:tblGrid>
                <a:gridCol w="943958">
                  <a:extLst>
                    <a:ext uri="{9D8B030D-6E8A-4147-A177-3AD203B41FA5}">
                      <a16:colId xmlns:a16="http://schemas.microsoft.com/office/drawing/2014/main" val="1639856305"/>
                    </a:ext>
                  </a:extLst>
                </a:gridCol>
                <a:gridCol w="943958">
                  <a:extLst>
                    <a:ext uri="{9D8B030D-6E8A-4147-A177-3AD203B41FA5}">
                      <a16:colId xmlns:a16="http://schemas.microsoft.com/office/drawing/2014/main" val="518992379"/>
                    </a:ext>
                  </a:extLst>
                </a:gridCol>
                <a:gridCol w="943958">
                  <a:extLst>
                    <a:ext uri="{9D8B030D-6E8A-4147-A177-3AD203B41FA5}">
                      <a16:colId xmlns:a16="http://schemas.microsoft.com/office/drawing/2014/main" val="1378420710"/>
                    </a:ext>
                  </a:extLst>
                </a:gridCol>
                <a:gridCol w="945280">
                  <a:extLst>
                    <a:ext uri="{9D8B030D-6E8A-4147-A177-3AD203B41FA5}">
                      <a16:colId xmlns:a16="http://schemas.microsoft.com/office/drawing/2014/main" val="316921194"/>
                    </a:ext>
                  </a:extLst>
                </a:gridCol>
                <a:gridCol w="945280">
                  <a:extLst>
                    <a:ext uri="{9D8B030D-6E8A-4147-A177-3AD203B41FA5}">
                      <a16:colId xmlns:a16="http://schemas.microsoft.com/office/drawing/2014/main" val="3631477584"/>
                    </a:ext>
                  </a:extLst>
                </a:gridCol>
                <a:gridCol w="945280">
                  <a:extLst>
                    <a:ext uri="{9D8B030D-6E8A-4147-A177-3AD203B41FA5}">
                      <a16:colId xmlns:a16="http://schemas.microsoft.com/office/drawing/2014/main" val="303081371"/>
                    </a:ext>
                  </a:extLst>
                </a:gridCol>
                <a:gridCol w="942637">
                  <a:extLst>
                    <a:ext uri="{9D8B030D-6E8A-4147-A177-3AD203B41FA5}">
                      <a16:colId xmlns:a16="http://schemas.microsoft.com/office/drawing/2014/main" val="2792047800"/>
                    </a:ext>
                  </a:extLst>
                </a:gridCol>
              </a:tblGrid>
              <a:tr h="321184">
                <a:tc>
                  <a:txBody>
                    <a:bodyPr/>
                    <a:lstStyle/>
                    <a:p>
                      <a:pPr algn="just">
                        <a:lnSpc>
                          <a:spcPct val="150000"/>
                        </a:lnSpc>
                        <a:spcAft>
                          <a:spcPts val="800"/>
                        </a:spcAft>
                      </a:pPr>
                      <a:r>
                        <a:rPr lang="en-US" sz="1100">
                          <a:effectLst/>
                        </a:rPr>
                        <a:t>Sample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O</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dirty="0">
                          <a:effectLst/>
                        </a:rPr>
                        <a:t>Al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K</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Cu</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Rb</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3459604"/>
                  </a:ext>
                </a:extLst>
              </a:tr>
              <a:tr h="321184">
                <a:tc>
                  <a:txBody>
                    <a:bodyPr/>
                    <a:lstStyle/>
                    <a:p>
                      <a:pPr algn="just">
                        <a:lnSpc>
                          <a:spcPct val="150000"/>
                        </a:lnSpc>
                        <a:spcAft>
                          <a:spcPts val="800"/>
                        </a:spcAft>
                      </a:pPr>
                      <a:r>
                        <a:rPr lang="en-US" sz="1100" dirty="0">
                          <a:effectLst/>
                          <a:latin typeface="LMU CompatilFact" panose="02000500060000020003"/>
                          <a:ea typeface="Calibri" panose="020F0502020204030204" pitchFamily="34" charset="0"/>
                          <a:cs typeface="Times New Roman" panose="02020603050405020304" pitchFamily="18" charset="0"/>
                        </a:rPr>
                        <a:t>Rb1K2</a:t>
                      </a:r>
                      <a:endParaRPr lang="de-DE" sz="1100" dirty="0">
                        <a:effectLst/>
                        <a:latin typeface="LMU CompatilFact" panose="02000500060000020003"/>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16,63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dirty="0">
                          <a:effectLst/>
                        </a:rPr>
                        <a:t>1,19</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3,97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1,58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3,00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0,80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1407203"/>
                  </a:ext>
                </a:extLst>
              </a:tr>
              <a:tr h="321184">
                <a:tc>
                  <a:txBody>
                    <a:bodyPr/>
                    <a:lstStyle/>
                    <a:p>
                      <a:pPr algn="just">
                        <a:lnSpc>
                          <a:spcPct val="150000"/>
                        </a:lnSpc>
                        <a:spcAft>
                          <a:spcPts val="800"/>
                        </a:spcAft>
                      </a:pPr>
                      <a:r>
                        <a:rPr lang="en-US" sz="1100" dirty="0">
                          <a:effectLst/>
                          <a:latin typeface="LMU CompatilFact" panose="02000500060000020003"/>
                        </a:rPr>
                        <a:t>Rb1,5K1,5</a:t>
                      </a:r>
                      <a:endParaRPr lang="de-DE" sz="1100" dirty="0">
                        <a:effectLst/>
                        <a:latin typeface="LMU CompatilFact" panose="02000500060000020003"/>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16,07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0,92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3,57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1,37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3,00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dirty="0">
                          <a:effectLst/>
                        </a:rPr>
                        <a:t>1,25</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2302967"/>
                  </a:ext>
                </a:extLst>
              </a:tr>
              <a:tr h="321184">
                <a:tc>
                  <a:txBody>
                    <a:bodyPr/>
                    <a:lstStyle/>
                    <a:p>
                      <a:pPr algn="just">
                        <a:lnSpc>
                          <a:spcPct val="150000"/>
                        </a:lnSpc>
                        <a:spcAft>
                          <a:spcPts val="800"/>
                        </a:spcAft>
                      </a:pPr>
                      <a:r>
                        <a:rPr lang="en-US" sz="1100" dirty="0">
                          <a:effectLst/>
                          <a:latin typeface="LMU CompatilFact" panose="02000500060000020003"/>
                        </a:rPr>
                        <a:t>Rb2K1</a:t>
                      </a:r>
                      <a:endParaRPr lang="de-DE" sz="1100" dirty="0">
                        <a:effectLst/>
                        <a:latin typeface="LMU CompatilFact" panose="02000500060000020003"/>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16,03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dirty="0">
                          <a:effectLst/>
                        </a:rPr>
                        <a:t>1,02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3,54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0,77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3,00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1,45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3266369"/>
                  </a:ext>
                </a:extLst>
              </a:tr>
              <a:tr h="321184">
                <a:tc>
                  <a:txBody>
                    <a:bodyPr/>
                    <a:lstStyle/>
                    <a:p>
                      <a:pPr algn="just">
                        <a:lnSpc>
                          <a:spcPct val="150000"/>
                        </a:lnSpc>
                        <a:spcAft>
                          <a:spcPts val="800"/>
                        </a:spcAft>
                      </a:pPr>
                      <a:r>
                        <a:rPr lang="en-US" sz="1100" dirty="0">
                          <a:effectLst/>
                          <a:latin typeface="LMU CompatilFact" panose="02000500060000020003"/>
                          <a:ea typeface="Calibri" panose="020F0502020204030204" pitchFamily="34" charset="0"/>
                          <a:cs typeface="Times New Roman" panose="02020603050405020304" pitchFamily="18" charset="0"/>
                        </a:rPr>
                        <a:t>Rb3K0</a:t>
                      </a:r>
                      <a:endParaRPr lang="de-DE" sz="1100" dirty="0">
                        <a:effectLst/>
                        <a:latin typeface="LMU CompatilFact" panose="02000500060000020003"/>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16,08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dirty="0">
                          <a:effectLst/>
                        </a:rPr>
                        <a:t>0,98</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3,74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0,00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a:effectLst/>
                        </a:rPr>
                        <a:t>3,00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1100" dirty="0">
                          <a:effectLst/>
                        </a:rPr>
                        <a:t>2,22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8045105"/>
                  </a:ext>
                </a:extLst>
              </a:tr>
            </a:tbl>
          </a:graphicData>
        </a:graphic>
      </p:graphicFrame>
      <p:sp>
        <p:nvSpPr>
          <p:cNvPr id="9" name="Textfeld 8">
            <a:extLst>
              <a:ext uri="{FF2B5EF4-FFF2-40B4-BE49-F238E27FC236}">
                <a16:creationId xmlns:a16="http://schemas.microsoft.com/office/drawing/2014/main" id="{959898D0-4528-4433-A908-62499C5BC7EC}"/>
              </a:ext>
            </a:extLst>
          </p:cNvPr>
          <p:cNvSpPr txBox="1"/>
          <p:nvPr/>
        </p:nvSpPr>
        <p:spPr>
          <a:xfrm>
            <a:off x="215097" y="6395941"/>
            <a:ext cx="6097904" cy="446597"/>
          </a:xfrm>
          <a:prstGeom prst="rect">
            <a:avLst/>
          </a:prstGeom>
          <a:noFill/>
        </p:spPr>
        <p:txBody>
          <a:bodyPr wrap="square">
            <a:spAutoFit/>
          </a:bodyPr>
          <a:lstStyle/>
          <a:p>
            <a:pPr algn="just">
              <a:lnSpc>
                <a:spcPct val="107000"/>
              </a:lnSpc>
              <a:spcAft>
                <a:spcPts val="800"/>
              </a:spcAft>
            </a:pPr>
            <a:r>
              <a:rPr lang="en-US" sz="1100" b="1" i="1" dirty="0">
                <a:effectLst/>
                <a:latin typeface="LMU CompatilFact" panose="02000500060000020003"/>
                <a:ea typeface="Calibri" panose="020F0502020204030204" pitchFamily="34" charset="0"/>
                <a:cs typeface="Times New Roman" panose="02020603050405020304" pitchFamily="18" charset="0"/>
              </a:rPr>
              <a:t>Table 1: </a:t>
            </a:r>
            <a:r>
              <a:rPr lang="en-US" sz="1100" i="1" dirty="0">
                <a:effectLst/>
                <a:latin typeface="LMU CompatilFact" panose="02000500060000020003"/>
                <a:ea typeface="Calibri" panose="020F0502020204030204" pitchFamily="34" charset="0"/>
                <a:cs typeface="Times New Roman" panose="02020603050405020304" pitchFamily="18" charset="0"/>
              </a:rPr>
              <a:t>Elemental composition of </a:t>
            </a:r>
            <a:r>
              <a:rPr lang="en-US" sz="1100" i="1" dirty="0">
                <a:latin typeface="LMU CompatilFact" panose="02000500060000020003"/>
                <a:ea typeface="Calibri" panose="020F0502020204030204" pitchFamily="34" charset="0"/>
                <a:cs typeface="Times New Roman" panose="02020603050405020304" pitchFamily="18" charset="0"/>
              </a:rPr>
              <a:t>alumoklyuchevskite</a:t>
            </a:r>
            <a:r>
              <a:rPr lang="en-US" sz="1100" i="1" dirty="0">
                <a:effectLst/>
                <a:latin typeface="LMU CompatilFact" panose="02000500060000020003"/>
                <a:ea typeface="Calibri" panose="020F0502020204030204" pitchFamily="34" charset="0"/>
                <a:cs typeface="Times New Roman" panose="02020603050405020304" pitchFamily="18" charset="0"/>
              </a:rPr>
              <a:t> for different </a:t>
            </a:r>
            <a:r>
              <a:rPr lang="en-US" sz="1100" i="1" dirty="0" err="1">
                <a:effectLst/>
                <a:latin typeface="LMU CompatilFact" panose="02000500060000020003"/>
                <a:ea typeface="Calibri" panose="020F0502020204030204" pitchFamily="34" charset="0"/>
                <a:cs typeface="Times New Roman" panose="02020603050405020304" pitchFamily="18" charset="0"/>
              </a:rPr>
              <a:t>Rb:K</a:t>
            </a:r>
            <a:r>
              <a:rPr lang="en-US" sz="1100" i="1" dirty="0">
                <a:effectLst/>
                <a:latin typeface="LMU CompatilFact" panose="02000500060000020003"/>
                <a:ea typeface="Calibri" panose="020F0502020204030204" pitchFamily="34" charset="0"/>
                <a:cs typeface="Times New Roman" panose="02020603050405020304" pitchFamily="18" charset="0"/>
              </a:rPr>
              <a:t> ratios. The average of all EDX-spectra is displayed and normalized to three Cu-atoms. </a:t>
            </a:r>
            <a:endParaRPr lang="de-DE" sz="1100" dirty="0">
              <a:effectLst/>
              <a:latin typeface="LMU CompatilFact" panose="02000500060000020003"/>
              <a:ea typeface="Calibri" panose="020F0502020204030204" pitchFamily="34" charset="0"/>
              <a:cs typeface="Times New Roman" panose="02020603050405020304" pitchFamily="18" charset="0"/>
            </a:endParaRPr>
          </a:p>
        </p:txBody>
      </p:sp>
      <p:cxnSp>
        <p:nvCxnSpPr>
          <p:cNvPr id="6" name="Gerader Verbinder 5">
            <a:extLst>
              <a:ext uri="{FF2B5EF4-FFF2-40B4-BE49-F238E27FC236}">
                <a16:creationId xmlns:a16="http://schemas.microsoft.com/office/drawing/2014/main" id="{AC8B4219-850B-49C1-8B2B-3ADE897602CC}"/>
              </a:ext>
            </a:extLst>
          </p:cNvPr>
          <p:cNvCxnSpPr>
            <a:cxnSpLocks/>
          </p:cNvCxnSpPr>
          <p:nvPr/>
        </p:nvCxnSpPr>
        <p:spPr>
          <a:xfrm>
            <a:off x="7146990" y="3945537"/>
            <a:ext cx="0" cy="28388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A41AA1D-C019-41FD-819A-FB2D13409056}"/>
              </a:ext>
            </a:extLst>
          </p:cNvPr>
          <p:cNvCxnSpPr>
            <a:cxnSpLocks/>
          </p:cNvCxnSpPr>
          <p:nvPr/>
        </p:nvCxnSpPr>
        <p:spPr>
          <a:xfrm>
            <a:off x="12128957" y="3960384"/>
            <a:ext cx="0" cy="28388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C84417B2-FF51-49AF-B99D-0408BA7B1CAD}"/>
              </a:ext>
            </a:extLst>
          </p:cNvPr>
          <p:cNvCxnSpPr>
            <a:cxnSpLocks/>
          </p:cNvCxnSpPr>
          <p:nvPr/>
        </p:nvCxnSpPr>
        <p:spPr>
          <a:xfrm>
            <a:off x="7149376" y="6786932"/>
            <a:ext cx="49795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8C800C94-8A08-4A1C-8841-C6A38DB888A2}"/>
              </a:ext>
            </a:extLst>
          </p:cNvPr>
          <p:cNvCxnSpPr>
            <a:cxnSpLocks/>
          </p:cNvCxnSpPr>
          <p:nvPr/>
        </p:nvCxnSpPr>
        <p:spPr>
          <a:xfrm>
            <a:off x="7149376" y="3945537"/>
            <a:ext cx="49795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04FDB5A8-E1C0-48B6-8701-FD973944B3B5}"/>
              </a:ext>
            </a:extLst>
          </p:cNvPr>
          <p:cNvCxnSpPr>
            <a:cxnSpLocks/>
          </p:cNvCxnSpPr>
          <p:nvPr/>
        </p:nvCxnSpPr>
        <p:spPr>
          <a:xfrm>
            <a:off x="127591" y="6784430"/>
            <a:ext cx="6899337" cy="2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E57920FC-79EF-46DC-9D39-47F015AE8DA5}"/>
              </a:ext>
            </a:extLst>
          </p:cNvPr>
          <p:cNvCxnSpPr>
            <a:cxnSpLocks/>
          </p:cNvCxnSpPr>
          <p:nvPr/>
        </p:nvCxnSpPr>
        <p:spPr>
          <a:xfrm>
            <a:off x="122724" y="4693250"/>
            <a:ext cx="6899337" cy="2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0B99322F-4C5D-4F1F-9F5F-3AD9629C8CBF}"/>
              </a:ext>
            </a:extLst>
          </p:cNvPr>
          <p:cNvCxnSpPr>
            <a:cxnSpLocks/>
          </p:cNvCxnSpPr>
          <p:nvPr/>
        </p:nvCxnSpPr>
        <p:spPr>
          <a:xfrm>
            <a:off x="7016884" y="4693250"/>
            <a:ext cx="10044" cy="20911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2D2B3929-04E7-4375-AF12-6D4C2AB806BE}"/>
              </a:ext>
            </a:extLst>
          </p:cNvPr>
          <p:cNvCxnSpPr>
            <a:cxnSpLocks/>
          </p:cNvCxnSpPr>
          <p:nvPr/>
        </p:nvCxnSpPr>
        <p:spPr>
          <a:xfrm>
            <a:off x="125226" y="4693250"/>
            <a:ext cx="10044" cy="20911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41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74571" y="213994"/>
            <a:ext cx="9464040"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gn="ctr">
              <a:lnSpc>
                <a:spcPct val="88000"/>
              </a:lnSpc>
              <a:spcBef>
                <a:spcPts val="0"/>
              </a:spcBef>
              <a:buFontTx/>
              <a:buNone/>
            </a:pPr>
            <a:r>
              <a:rPr lang="de-DE" sz="1800" b="1" i="0" baseline="0" dirty="0">
                <a:latin typeface="Arial" panose="020B0604020202020204" pitchFamily="34" charset="0"/>
              </a:rPr>
              <a:t>Phase </a:t>
            </a:r>
            <a:r>
              <a:rPr lang="de-DE" sz="1800" b="1" i="0" baseline="0" dirty="0" err="1">
                <a:latin typeface="Arial" panose="020B0604020202020204" pitchFamily="34" charset="0"/>
              </a:rPr>
              <a:t>diversity</a:t>
            </a:r>
            <a:r>
              <a:rPr lang="de-DE" sz="1800" b="1" i="0" baseline="0" dirty="0">
                <a:latin typeface="Arial" panose="020B0604020202020204" pitchFamily="34" charset="0"/>
              </a:rPr>
              <a:t> and </a:t>
            </a:r>
            <a:r>
              <a:rPr lang="de-DE" sz="1800" b="1" i="0" baseline="0" dirty="0" err="1">
                <a:latin typeface="Arial" panose="020B0604020202020204" pitchFamily="34" charset="0"/>
              </a:rPr>
              <a:t>phase</a:t>
            </a:r>
            <a:r>
              <a:rPr lang="de-DE" sz="1800" b="1" i="0" baseline="0" dirty="0">
                <a:latin typeface="Arial" panose="020B0604020202020204" pitchFamily="34" charset="0"/>
              </a:rPr>
              <a:t> </a:t>
            </a:r>
            <a:r>
              <a:rPr lang="de-DE" sz="1800" b="1" i="0" baseline="0" dirty="0" err="1">
                <a:latin typeface="Arial" panose="020B0604020202020204" pitchFamily="34" charset="0"/>
              </a:rPr>
              <a:t>stability</a:t>
            </a:r>
            <a:endParaRPr lang="de-DE" sz="1800" b="1" i="0" baseline="0" dirty="0">
              <a:latin typeface="Arial" panose="020B0604020202020204" pitchFamily="34" charset="0"/>
            </a:endParaRPr>
          </a:p>
        </p:txBody>
      </p:sp>
      <p:sp>
        <p:nvSpPr>
          <p:cNvPr id="4" name="Textplatzhalter 3">
            <a:extLst>
              <a:ext uri="{FF2B5EF4-FFF2-40B4-BE49-F238E27FC236}">
                <a16:creationId xmlns:a16="http://schemas.microsoft.com/office/drawing/2014/main" id="{7C8058DE-1ED3-453E-9211-FEB3F8A3F96B}"/>
              </a:ext>
            </a:extLst>
          </p:cNvPr>
          <p:cNvSpPr txBox="1">
            <a:spLocks/>
          </p:cNvSpPr>
          <p:nvPr/>
        </p:nvSpPr>
        <p:spPr>
          <a:xfrm>
            <a:off x="6154662" y="1262290"/>
            <a:ext cx="5760720" cy="3451860"/>
          </a:xfrm>
          <a:prstGeom prst="rect">
            <a:avLst/>
          </a:prstGeom>
        </p:spPr>
        <p:txBody>
          <a:bodyPr lIns="0" tIns="0" rIns="0" bIns="0"/>
          <a:lstStyle>
            <a:lvl1pPr marL="0" indent="0" algn="l" defTabSz="2851023" rtl="0" eaLnBrk="1" latinLnBrk="0" hangingPunct="1">
              <a:lnSpc>
                <a:spcPts val="7637"/>
              </a:lnSpc>
              <a:spcBef>
                <a:spcPts val="0"/>
              </a:spcBef>
              <a:buFont typeface="Arial" panose="020B0604020202020204" pitchFamily="34" charset="0"/>
              <a:buNone/>
              <a:defRPr sz="5600" b="0" i="0" kern="1200">
                <a:solidFill>
                  <a:schemeClr val="tx1"/>
                </a:solidFill>
                <a:latin typeface="LMU CompatilFact" panose="02000500060000020003" pitchFamily="2" charset="0"/>
                <a:ea typeface="+mn-ea"/>
                <a:cs typeface="+mn-cs"/>
              </a:defRPr>
            </a:lvl1pPr>
            <a:lvl2pPr marL="2138270" indent="-712754" algn="l" defTabSz="2851023" rtl="0" eaLnBrk="1" latinLnBrk="0" hangingPunct="1">
              <a:lnSpc>
                <a:spcPct val="90000"/>
              </a:lnSpc>
              <a:spcBef>
                <a:spcPts val="1558"/>
              </a:spcBef>
              <a:buFont typeface="Arial" panose="020B0604020202020204" pitchFamily="34" charset="0"/>
              <a:buChar char="•"/>
              <a:defRPr sz="7484" kern="1200">
                <a:solidFill>
                  <a:schemeClr val="tx1"/>
                </a:solidFill>
                <a:latin typeface="+mn-lt"/>
                <a:ea typeface="+mn-ea"/>
                <a:cs typeface="+mn-cs"/>
              </a:defRPr>
            </a:lvl2pPr>
            <a:lvl3pPr marL="3563785" indent="-712754" algn="l" defTabSz="2851023" rtl="0" eaLnBrk="1" latinLnBrk="0" hangingPunct="1">
              <a:lnSpc>
                <a:spcPct val="90000"/>
              </a:lnSpc>
              <a:spcBef>
                <a:spcPts val="1558"/>
              </a:spcBef>
              <a:buFont typeface="Arial" panose="020B0604020202020204" pitchFamily="34" charset="0"/>
              <a:buChar char="•"/>
              <a:defRPr sz="6235" kern="1200">
                <a:solidFill>
                  <a:schemeClr val="tx1"/>
                </a:solidFill>
                <a:latin typeface="+mn-lt"/>
                <a:ea typeface="+mn-ea"/>
                <a:cs typeface="+mn-cs"/>
              </a:defRPr>
            </a:lvl3pPr>
            <a:lvl4pPr marL="4989302"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4pPr>
            <a:lvl5pPr marL="641480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5pPr>
            <a:lvl6pPr marL="7840328"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6pPr>
            <a:lvl7pPr marL="926583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7pPr>
            <a:lvl8pPr marL="10691353"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8pPr>
            <a:lvl9pPr marL="1211686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9pPr>
          </a:lstStyle>
          <a:p>
            <a:pPr algn="just">
              <a:lnSpc>
                <a:spcPct val="150000"/>
              </a:lnSpc>
            </a:pPr>
            <a:r>
              <a:rPr lang="de-DE" sz="1200" dirty="0" err="1"/>
              <a:t>Whereas</a:t>
            </a:r>
            <a:r>
              <a:rPr lang="de-DE" sz="1200" dirty="0"/>
              <a:t> </a:t>
            </a:r>
            <a:r>
              <a:rPr lang="de-DE" sz="1200" dirty="0" err="1"/>
              <a:t>the</a:t>
            </a:r>
            <a:r>
              <a:rPr lang="de-DE" sz="1200" dirty="0"/>
              <a:t> </a:t>
            </a:r>
            <a:r>
              <a:rPr lang="de-DE" sz="1200" dirty="0" err="1"/>
              <a:t>synthesis</a:t>
            </a:r>
            <a:r>
              <a:rPr lang="de-DE" sz="1200" dirty="0"/>
              <a:t> </a:t>
            </a:r>
            <a:r>
              <a:rPr lang="de-DE" sz="1200" dirty="0" err="1"/>
              <a:t>of</a:t>
            </a:r>
            <a:r>
              <a:rPr lang="de-DE" sz="1200" dirty="0"/>
              <a:t> </a:t>
            </a:r>
            <a:r>
              <a:rPr lang="de-DE" sz="1200" dirty="0" err="1"/>
              <a:t>alumoklyuchevskite</a:t>
            </a:r>
            <a:r>
              <a:rPr lang="de-DE" sz="1200" dirty="0"/>
              <a:t> </a:t>
            </a:r>
            <a:r>
              <a:rPr lang="de-DE" sz="1200" dirty="0" err="1"/>
              <a:t>occurs</a:t>
            </a:r>
            <a:r>
              <a:rPr lang="de-DE" sz="1200" dirty="0"/>
              <a:t> </a:t>
            </a:r>
            <a:r>
              <a:rPr lang="de-DE" sz="1200" dirty="0" err="1"/>
              <a:t>between</a:t>
            </a:r>
            <a:r>
              <a:rPr lang="de-DE" sz="1200" dirty="0"/>
              <a:t> 350°C and 640°C, </a:t>
            </a:r>
            <a:r>
              <a:rPr lang="de-DE" sz="1200" dirty="0" err="1"/>
              <a:t>the</a:t>
            </a:r>
            <a:r>
              <a:rPr lang="de-DE" sz="1200" dirty="0"/>
              <a:t> optimal </a:t>
            </a:r>
            <a:r>
              <a:rPr lang="de-DE" sz="1200" dirty="0" err="1"/>
              <a:t>conditions</a:t>
            </a:r>
            <a:r>
              <a:rPr lang="de-DE" sz="1200" dirty="0"/>
              <a:t> </a:t>
            </a:r>
            <a:r>
              <a:rPr lang="de-DE" sz="1200" dirty="0" err="1"/>
              <a:t>for</a:t>
            </a:r>
            <a:r>
              <a:rPr lang="de-DE" sz="1200" dirty="0"/>
              <a:t> KRb</a:t>
            </a:r>
            <a:r>
              <a:rPr lang="de-DE" sz="1200" baseline="-25000" dirty="0"/>
              <a:t>2</a:t>
            </a:r>
            <a:r>
              <a:rPr lang="de-DE" sz="1200" dirty="0"/>
              <a:t>Cu</a:t>
            </a:r>
            <a:r>
              <a:rPr lang="de-DE" sz="1200" baseline="-25000" dirty="0"/>
              <a:t>3</a:t>
            </a:r>
            <a:r>
              <a:rPr lang="de-DE" sz="1200" dirty="0"/>
              <a:t>AlO</a:t>
            </a:r>
            <a:r>
              <a:rPr lang="de-DE" sz="1200" baseline="-25000" dirty="0"/>
              <a:t>2</a:t>
            </a:r>
            <a:r>
              <a:rPr lang="de-DE" sz="1200" dirty="0"/>
              <a:t>(SO</a:t>
            </a:r>
            <a:r>
              <a:rPr lang="de-DE" sz="1200" baseline="-25000" dirty="0"/>
              <a:t>4</a:t>
            </a:r>
            <a:r>
              <a:rPr lang="de-DE" sz="1200" dirty="0"/>
              <a:t>)</a:t>
            </a:r>
            <a:r>
              <a:rPr lang="de-DE" sz="1200" baseline="-25000" dirty="0"/>
              <a:t>4</a:t>
            </a:r>
            <a:r>
              <a:rPr lang="de-DE" sz="1200" dirty="0"/>
              <a:t> </a:t>
            </a:r>
            <a:r>
              <a:rPr lang="de-DE" sz="1200" dirty="0" err="1"/>
              <a:t>are</a:t>
            </a:r>
            <a:r>
              <a:rPr lang="de-DE" sz="1200" dirty="0"/>
              <a:t> </a:t>
            </a:r>
            <a:r>
              <a:rPr lang="de-DE" sz="1200" dirty="0" err="1"/>
              <a:t>between</a:t>
            </a:r>
            <a:r>
              <a:rPr lang="de-DE" sz="1200" dirty="0"/>
              <a:t> 550°C and 580°C. In </a:t>
            </a:r>
            <a:r>
              <a:rPr lang="de-DE" sz="1200" dirty="0" err="1"/>
              <a:t>case</a:t>
            </a:r>
            <a:r>
              <a:rPr lang="de-DE" sz="1200" dirty="0"/>
              <a:t> </a:t>
            </a:r>
            <a:r>
              <a:rPr lang="de-DE" sz="1200" dirty="0" err="1"/>
              <a:t>of</a:t>
            </a:r>
            <a:r>
              <a:rPr lang="de-DE" sz="1200" dirty="0"/>
              <a:t> suboptimal </a:t>
            </a:r>
            <a:r>
              <a:rPr lang="de-DE" sz="1200" dirty="0" err="1"/>
              <a:t>conditions</a:t>
            </a:r>
            <a:r>
              <a:rPr lang="de-DE" sz="1200" dirty="0"/>
              <a:t>, </a:t>
            </a:r>
            <a:r>
              <a:rPr lang="de-DE" sz="1200" dirty="0" err="1"/>
              <a:t>copper</a:t>
            </a:r>
            <a:r>
              <a:rPr lang="de-DE" sz="1200" dirty="0"/>
              <a:t> </a:t>
            </a:r>
            <a:r>
              <a:rPr lang="de-DE" sz="1200" dirty="0" err="1"/>
              <a:t>sulphate</a:t>
            </a:r>
            <a:r>
              <a:rPr lang="de-DE" sz="1200" dirty="0"/>
              <a:t> </a:t>
            </a:r>
            <a:r>
              <a:rPr lang="de-DE" sz="1200" dirty="0" err="1"/>
              <a:t>pentahydrate</a:t>
            </a:r>
            <a:r>
              <a:rPr lang="de-DE" sz="1200" dirty="0"/>
              <a:t> </a:t>
            </a:r>
            <a:r>
              <a:rPr lang="de-DE" sz="1200" dirty="0" err="1"/>
              <a:t>decays</a:t>
            </a:r>
            <a:r>
              <a:rPr lang="de-DE" sz="1200" dirty="0"/>
              <a:t> </a:t>
            </a:r>
            <a:r>
              <a:rPr lang="de-DE" sz="1200" dirty="0" err="1"/>
              <a:t>into</a:t>
            </a:r>
            <a:r>
              <a:rPr lang="de-DE" sz="1200" dirty="0"/>
              <a:t> </a:t>
            </a:r>
            <a:r>
              <a:rPr lang="de-DE" sz="1200" dirty="0" err="1"/>
              <a:t>dolerophanite</a:t>
            </a:r>
            <a:r>
              <a:rPr lang="de-DE" sz="1200" dirty="0"/>
              <a:t> </a:t>
            </a:r>
            <a:r>
              <a:rPr lang="de-DE" sz="1200" dirty="0" err="1"/>
              <a:t>undergoing</a:t>
            </a:r>
            <a:r>
              <a:rPr lang="de-DE" sz="1200" dirty="0"/>
              <a:t> a possible </a:t>
            </a:r>
            <a:r>
              <a:rPr lang="de-DE" sz="1200" dirty="0" err="1"/>
              <a:t>degassing</a:t>
            </a:r>
            <a:r>
              <a:rPr lang="de-DE" sz="1200" dirty="0"/>
              <a:t> </a:t>
            </a:r>
            <a:r>
              <a:rPr lang="de-DE" sz="1200" dirty="0" err="1"/>
              <a:t>process</a:t>
            </a:r>
            <a:r>
              <a:rPr lang="de-DE" sz="1200" dirty="0"/>
              <a:t> </a:t>
            </a:r>
            <a:r>
              <a:rPr lang="de-DE" sz="1200" dirty="0" err="1"/>
              <a:t>releasing</a:t>
            </a:r>
            <a:r>
              <a:rPr lang="de-DE" sz="1200" dirty="0"/>
              <a:t> SO</a:t>
            </a:r>
            <a:r>
              <a:rPr lang="de-DE" sz="1200" baseline="-25000" dirty="0"/>
              <a:t>3</a:t>
            </a:r>
            <a:r>
              <a:rPr lang="de-DE" sz="1200" dirty="0"/>
              <a:t>. </a:t>
            </a:r>
            <a:r>
              <a:rPr lang="de-DE" sz="1200" dirty="0" err="1"/>
              <a:t>If</a:t>
            </a:r>
            <a:r>
              <a:rPr lang="de-DE" sz="1200" dirty="0"/>
              <a:t> </a:t>
            </a:r>
            <a:r>
              <a:rPr lang="de-DE" sz="1200" dirty="0" err="1"/>
              <a:t>the</a:t>
            </a:r>
            <a:r>
              <a:rPr lang="de-DE" sz="1200" dirty="0"/>
              <a:t> </a:t>
            </a:r>
            <a:r>
              <a:rPr lang="de-DE" sz="1200" dirty="0" err="1"/>
              <a:t>Rb</a:t>
            </a:r>
            <a:r>
              <a:rPr lang="de-DE" sz="1200" dirty="0"/>
              <a:t> and K </a:t>
            </a:r>
            <a:r>
              <a:rPr lang="de-DE" sz="1200" dirty="0" err="1"/>
              <a:t>diffusion</a:t>
            </a:r>
            <a:r>
              <a:rPr lang="de-DE" sz="1200" dirty="0"/>
              <a:t> </a:t>
            </a:r>
            <a:r>
              <a:rPr lang="de-DE" sz="1200" dirty="0" err="1"/>
              <a:t>is</a:t>
            </a:r>
            <a:r>
              <a:rPr lang="de-DE" sz="1200" dirty="0"/>
              <a:t> </a:t>
            </a:r>
            <a:r>
              <a:rPr lang="de-DE" sz="1200" dirty="0" err="1"/>
              <a:t>sufficient</a:t>
            </a:r>
            <a:r>
              <a:rPr lang="de-DE" sz="1200" dirty="0"/>
              <a:t>, </a:t>
            </a:r>
            <a:r>
              <a:rPr lang="de-DE" sz="1200" dirty="0" err="1"/>
              <a:t>dolerophanite</a:t>
            </a:r>
            <a:r>
              <a:rPr lang="de-DE" sz="1200" dirty="0"/>
              <a:t> </a:t>
            </a:r>
            <a:r>
              <a:rPr lang="de-DE" sz="1200" dirty="0" err="1"/>
              <a:t>reacts</a:t>
            </a:r>
            <a:r>
              <a:rPr lang="de-DE" sz="1200" dirty="0"/>
              <a:t> </a:t>
            </a:r>
            <a:r>
              <a:rPr lang="de-DE" sz="1200" dirty="0" err="1"/>
              <a:t>to</a:t>
            </a:r>
            <a:r>
              <a:rPr lang="de-DE" sz="1200" dirty="0"/>
              <a:t> </a:t>
            </a:r>
            <a:r>
              <a:rPr lang="de-DE" sz="1200" dirty="0" err="1"/>
              <a:t>fedotovite</a:t>
            </a:r>
            <a:r>
              <a:rPr lang="de-DE" sz="1200" dirty="0"/>
              <a:t>. </a:t>
            </a:r>
            <a:r>
              <a:rPr lang="de-DE" sz="1200" dirty="0" err="1"/>
              <a:t>With</a:t>
            </a:r>
            <a:r>
              <a:rPr lang="de-DE" sz="1200" dirty="0"/>
              <a:t> an </a:t>
            </a:r>
            <a:r>
              <a:rPr lang="de-DE" sz="1200" dirty="0" err="1"/>
              <a:t>increasing</a:t>
            </a:r>
            <a:r>
              <a:rPr lang="de-DE" sz="1200" dirty="0"/>
              <a:t> </a:t>
            </a:r>
            <a:r>
              <a:rPr lang="de-DE" sz="1200" dirty="0" err="1"/>
              <a:t>deviation</a:t>
            </a:r>
            <a:r>
              <a:rPr lang="de-DE" sz="1200" dirty="0"/>
              <a:t> </a:t>
            </a:r>
            <a:r>
              <a:rPr lang="de-DE" sz="1200" dirty="0" err="1"/>
              <a:t>from</a:t>
            </a:r>
            <a:r>
              <a:rPr lang="de-DE" sz="1200" dirty="0"/>
              <a:t> </a:t>
            </a:r>
            <a:r>
              <a:rPr lang="de-DE" sz="1200" dirty="0" err="1"/>
              <a:t>the</a:t>
            </a:r>
            <a:r>
              <a:rPr lang="de-DE" sz="1200" dirty="0"/>
              <a:t> </a:t>
            </a:r>
            <a:r>
              <a:rPr lang="de-DE" sz="1200" dirty="0" err="1"/>
              <a:t>optimum</a:t>
            </a:r>
            <a:r>
              <a:rPr lang="de-DE" sz="1200" dirty="0"/>
              <a:t> </a:t>
            </a:r>
            <a:r>
              <a:rPr lang="de-DE" sz="1200" dirty="0" err="1"/>
              <a:t>stability</a:t>
            </a:r>
            <a:r>
              <a:rPr lang="de-DE" sz="1200" dirty="0"/>
              <a:t> </a:t>
            </a:r>
            <a:r>
              <a:rPr lang="de-DE" sz="1200" dirty="0" err="1"/>
              <a:t>field</a:t>
            </a:r>
            <a:r>
              <a:rPr lang="de-DE" sz="1200" dirty="0"/>
              <a:t>, </a:t>
            </a:r>
            <a:r>
              <a:rPr lang="de-DE" sz="1200" dirty="0" err="1"/>
              <a:t>the</a:t>
            </a:r>
            <a:r>
              <a:rPr lang="de-DE" sz="1200" dirty="0"/>
              <a:t> </a:t>
            </a:r>
            <a:r>
              <a:rPr lang="de-DE" sz="1200" dirty="0" err="1"/>
              <a:t>amount</a:t>
            </a:r>
            <a:r>
              <a:rPr lang="de-DE" sz="1200" dirty="0"/>
              <a:t> </a:t>
            </a:r>
            <a:r>
              <a:rPr lang="de-DE" sz="1200" dirty="0" err="1"/>
              <a:t>of</a:t>
            </a:r>
            <a:r>
              <a:rPr lang="de-DE" sz="1200" dirty="0"/>
              <a:t> </a:t>
            </a:r>
            <a:r>
              <a:rPr lang="de-DE" sz="1200" dirty="0" err="1"/>
              <a:t>foreign</a:t>
            </a:r>
            <a:r>
              <a:rPr lang="de-DE" sz="1200" dirty="0"/>
              <a:t> </a:t>
            </a:r>
            <a:r>
              <a:rPr lang="de-DE" sz="1200" dirty="0" err="1"/>
              <a:t>phases</a:t>
            </a:r>
            <a:r>
              <a:rPr lang="de-DE" sz="1200" dirty="0"/>
              <a:t> </a:t>
            </a:r>
            <a:r>
              <a:rPr lang="de-DE" sz="1200" dirty="0" err="1"/>
              <a:t>is</a:t>
            </a:r>
            <a:r>
              <a:rPr lang="de-DE" sz="1200" dirty="0"/>
              <a:t> </a:t>
            </a:r>
            <a:r>
              <a:rPr lang="de-DE" sz="1200" dirty="0" err="1"/>
              <a:t>rising</a:t>
            </a:r>
            <a:r>
              <a:rPr lang="de-DE" sz="1200" dirty="0"/>
              <a:t>. </a:t>
            </a:r>
          </a:p>
        </p:txBody>
      </p:sp>
      <p:pic>
        <p:nvPicPr>
          <p:cNvPr id="5" name="Grafik 4">
            <a:extLst>
              <a:ext uri="{FF2B5EF4-FFF2-40B4-BE49-F238E27FC236}">
                <a16:creationId xmlns:a16="http://schemas.microsoft.com/office/drawing/2014/main" id="{6989AEA1-0B18-48D6-B750-121057589E15}"/>
              </a:ext>
            </a:extLst>
          </p:cNvPr>
          <p:cNvPicPr>
            <a:picLocks noChangeAspect="1"/>
          </p:cNvPicPr>
          <p:nvPr/>
        </p:nvPicPr>
        <p:blipFill>
          <a:blip r:embed="rId2"/>
          <a:stretch>
            <a:fillRect/>
          </a:stretch>
        </p:blipFill>
        <p:spPr>
          <a:xfrm>
            <a:off x="0" y="1520189"/>
            <a:ext cx="5760720" cy="4149091"/>
          </a:xfrm>
          <a:prstGeom prst="rect">
            <a:avLst/>
          </a:prstGeom>
        </p:spPr>
      </p:pic>
      <p:sp>
        <p:nvSpPr>
          <p:cNvPr id="8" name="Textfeld 7">
            <a:extLst>
              <a:ext uri="{FF2B5EF4-FFF2-40B4-BE49-F238E27FC236}">
                <a16:creationId xmlns:a16="http://schemas.microsoft.com/office/drawing/2014/main" id="{C2626570-679D-446F-BF68-AD2DE116CC7A}"/>
              </a:ext>
            </a:extLst>
          </p:cNvPr>
          <p:cNvSpPr txBox="1"/>
          <p:nvPr/>
        </p:nvSpPr>
        <p:spPr>
          <a:xfrm>
            <a:off x="194310" y="5753098"/>
            <a:ext cx="5760720" cy="769441"/>
          </a:xfrm>
          <a:prstGeom prst="rect">
            <a:avLst/>
          </a:prstGeom>
          <a:noFill/>
        </p:spPr>
        <p:txBody>
          <a:bodyPr wrap="square">
            <a:spAutoFit/>
          </a:bodyPr>
          <a:lstStyle/>
          <a:p>
            <a:r>
              <a:rPr lang="en-US" sz="1100" b="1" i="1" dirty="0">
                <a:effectLst/>
                <a:latin typeface="LMU CompatilFact" panose="02000500060000020003"/>
                <a:ea typeface="Calibri" panose="020F0502020204030204" pitchFamily="34" charset="0"/>
                <a:cs typeface="Times New Roman" panose="02020603050405020304" pitchFamily="18" charset="0"/>
              </a:rPr>
              <a:t>Figure 4: </a:t>
            </a:r>
            <a:r>
              <a:rPr lang="en-US" sz="1100" i="1" dirty="0">
                <a:effectLst/>
                <a:latin typeface="LMU CompatilFact" panose="02000500060000020003"/>
                <a:ea typeface="Calibri" panose="020F0502020204030204" pitchFamily="34" charset="0"/>
                <a:cs typeface="Times New Roman" panose="02020603050405020304" pitchFamily="18" charset="0"/>
              </a:rPr>
              <a:t> DTA heating curves recorded for four different samples with varying RB:K ratios. The curves have been adjusted in their total y-position to provide a better readability of the diagram. Onsets have been set using the first deviation of the curves and the onset tool of the </a:t>
            </a:r>
            <a:r>
              <a:rPr lang="en-US" sz="1100" i="1" dirty="0" err="1">
                <a:effectLst/>
                <a:latin typeface="LMU CompatilFact" panose="02000500060000020003"/>
                <a:ea typeface="Calibri" panose="020F0502020204030204" pitchFamily="34" charset="0"/>
                <a:cs typeface="Times New Roman" panose="02020603050405020304" pitchFamily="18" charset="0"/>
              </a:rPr>
              <a:t>Netzsch</a:t>
            </a:r>
            <a:r>
              <a:rPr lang="en-US" sz="1100" i="1" dirty="0">
                <a:effectLst/>
                <a:latin typeface="LMU CompatilFact" panose="02000500060000020003"/>
                <a:ea typeface="Calibri" panose="020F0502020204030204" pitchFamily="34" charset="0"/>
                <a:cs typeface="Times New Roman" panose="02020603050405020304" pitchFamily="18" charset="0"/>
              </a:rPr>
              <a:t> Proteus Analysis software.</a:t>
            </a:r>
            <a:endParaRPr lang="en-US" sz="1100" dirty="0">
              <a:latin typeface="LMU CompatilFact" panose="02000500060000020003"/>
            </a:endParaRPr>
          </a:p>
        </p:txBody>
      </p:sp>
      <p:sp>
        <p:nvSpPr>
          <p:cNvPr id="9" name="Textfeld 8">
            <a:extLst>
              <a:ext uri="{FF2B5EF4-FFF2-40B4-BE49-F238E27FC236}">
                <a16:creationId xmlns:a16="http://schemas.microsoft.com/office/drawing/2014/main" id="{80B2C14D-D79F-4F84-BBD5-39BC45963614}"/>
              </a:ext>
            </a:extLst>
          </p:cNvPr>
          <p:cNvSpPr txBox="1"/>
          <p:nvPr/>
        </p:nvSpPr>
        <p:spPr>
          <a:xfrm>
            <a:off x="6096000" y="6348095"/>
            <a:ext cx="5760720" cy="430887"/>
          </a:xfrm>
          <a:prstGeom prst="rect">
            <a:avLst/>
          </a:prstGeom>
          <a:noFill/>
        </p:spPr>
        <p:txBody>
          <a:bodyPr wrap="square">
            <a:spAutoFit/>
          </a:bodyPr>
          <a:lstStyle/>
          <a:p>
            <a:r>
              <a:rPr lang="en-US" sz="1100" b="1" i="1" dirty="0">
                <a:effectLst/>
                <a:latin typeface="LMU CompatilFact" panose="02000500060000020003"/>
                <a:ea typeface="Calibri" panose="020F0502020204030204" pitchFamily="34" charset="0"/>
                <a:cs typeface="Times New Roman" panose="02020603050405020304" pitchFamily="18" charset="0"/>
              </a:rPr>
              <a:t>Figure 5: </a:t>
            </a:r>
            <a:r>
              <a:rPr lang="en-US" sz="1100" i="1" dirty="0">
                <a:effectLst/>
                <a:latin typeface="LMU CompatilFact" panose="02000500060000020003"/>
                <a:ea typeface="Calibri" panose="020F0502020204030204" pitchFamily="34" charset="0"/>
                <a:cs typeface="Times New Roman" panose="02020603050405020304" pitchFamily="18" charset="0"/>
              </a:rPr>
              <a:t> </a:t>
            </a:r>
            <a:r>
              <a:rPr lang="en-US" sz="1100" i="1" dirty="0">
                <a:latin typeface="LMU CompatilFact" panose="02000500060000020003"/>
                <a:ea typeface="Calibri" panose="020F0502020204030204" pitchFamily="34" charset="0"/>
                <a:cs typeface="Times New Roman" panose="02020603050405020304" pitchFamily="18" charset="0"/>
              </a:rPr>
              <a:t>Schematic representation of phases and the respective stability regions found during synthesis. </a:t>
            </a:r>
            <a:endParaRPr lang="en-US" sz="1100" dirty="0">
              <a:latin typeface="LMU CompatilFact" panose="02000500060000020003"/>
            </a:endParaRPr>
          </a:p>
        </p:txBody>
      </p:sp>
      <p:cxnSp>
        <p:nvCxnSpPr>
          <p:cNvPr id="10" name="Gerader Verbinder 9">
            <a:extLst>
              <a:ext uri="{FF2B5EF4-FFF2-40B4-BE49-F238E27FC236}">
                <a16:creationId xmlns:a16="http://schemas.microsoft.com/office/drawing/2014/main" id="{C1A6E3FF-D942-445A-8A01-D0BA1DD5C8C8}"/>
              </a:ext>
            </a:extLst>
          </p:cNvPr>
          <p:cNvCxnSpPr>
            <a:cxnSpLocks/>
          </p:cNvCxnSpPr>
          <p:nvPr/>
        </p:nvCxnSpPr>
        <p:spPr>
          <a:xfrm>
            <a:off x="5836682" y="1292015"/>
            <a:ext cx="63071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503EBB26-B20C-4F51-9488-4B841ECCD112}"/>
              </a:ext>
            </a:extLst>
          </p:cNvPr>
          <p:cNvCxnSpPr>
            <a:cxnSpLocks/>
          </p:cNvCxnSpPr>
          <p:nvPr/>
        </p:nvCxnSpPr>
        <p:spPr>
          <a:xfrm>
            <a:off x="5849731" y="6778982"/>
            <a:ext cx="63071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6E1AAC4A-0D0A-4A46-B4D9-AF28980F6D40}"/>
              </a:ext>
            </a:extLst>
          </p:cNvPr>
          <p:cNvCxnSpPr>
            <a:cxnSpLocks/>
          </p:cNvCxnSpPr>
          <p:nvPr/>
        </p:nvCxnSpPr>
        <p:spPr>
          <a:xfrm flipV="1">
            <a:off x="12143851" y="1292015"/>
            <a:ext cx="0" cy="54869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D02EE0E1-257E-4EE4-A981-CA6413FCCCD7}"/>
              </a:ext>
            </a:extLst>
          </p:cNvPr>
          <p:cNvCxnSpPr>
            <a:cxnSpLocks/>
          </p:cNvCxnSpPr>
          <p:nvPr/>
        </p:nvCxnSpPr>
        <p:spPr>
          <a:xfrm flipV="1">
            <a:off x="5859542" y="1292015"/>
            <a:ext cx="0" cy="54869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F05BF074-FE99-4E61-899E-D11F22F14FFC}"/>
              </a:ext>
            </a:extLst>
          </p:cNvPr>
          <p:cNvCxnSpPr>
            <a:cxnSpLocks/>
          </p:cNvCxnSpPr>
          <p:nvPr/>
        </p:nvCxnSpPr>
        <p:spPr>
          <a:xfrm flipV="1">
            <a:off x="5760720" y="1292015"/>
            <a:ext cx="0" cy="54869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DBC5CD4D-D91B-4AB8-A7FA-FFA1AA4CB557}"/>
              </a:ext>
            </a:extLst>
          </p:cNvPr>
          <p:cNvCxnSpPr>
            <a:cxnSpLocks/>
          </p:cNvCxnSpPr>
          <p:nvPr/>
        </p:nvCxnSpPr>
        <p:spPr>
          <a:xfrm>
            <a:off x="91440" y="1292015"/>
            <a:ext cx="5669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25A4F991-F489-419C-A75F-EB5AB684AB49}"/>
              </a:ext>
            </a:extLst>
          </p:cNvPr>
          <p:cNvCxnSpPr>
            <a:cxnSpLocks/>
          </p:cNvCxnSpPr>
          <p:nvPr/>
        </p:nvCxnSpPr>
        <p:spPr>
          <a:xfrm flipV="1">
            <a:off x="91440" y="1292015"/>
            <a:ext cx="0" cy="54869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D4EF5BE1-7186-47A7-8A24-817B4A604CAC}"/>
              </a:ext>
            </a:extLst>
          </p:cNvPr>
          <p:cNvCxnSpPr>
            <a:cxnSpLocks/>
          </p:cNvCxnSpPr>
          <p:nvPr/>
        </p:nvCxnSpPr>
        <p:spPr>
          <a:xfrm>
            <a:off x="91440" y="6778982"/>
            <a:ext cx="5669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410A1BAF-1DC9-414C-BD35-05ED579A94B5}"/>
              </a:ext>
            </a:extLst>
          </p:cNvPr>
          <p:cNvPicPr>
            <a:picLocks noChangeAspect="1"/>
          </p:cNvPicPr>
          <p:nvPr/>
        </p:nvPicPr>
        <p:blipFill>
          <a:blip r:embed="rId3"/>
          <a:stretch>
            <a:fillRect/>
          </a:stretch>
        </p:blipFill>
        <p:spPr>
          <a:xfrm>
            <a:off x="5938276" y="2925961"/>
            <a:ext cx="6162284" cy="3291957"/>
          </a:xfrm>
          <a:prstGeom prst="rect">
            <a:avLst/>
          </a:prstGeom>
        </p:spPr>
      </p:pic>
    </p:spTree>
    <p:extLst>
      <p:ext uri="{BB962C8B-B14F-4D97-AF65-F5344CB8AC3E}">
        <p14:creationId xmlns:p14="http://schemas.microsoft.com/office/powerpoint/2010/main" val="337384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242801"/>
            <a:ext cx="9393836"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gn="ctr">
              <a:lnSpc>
                <a:spcPct val="88000"/>
              </a:lnSpc>
              <a:spcBef>
                <a:spcPts val="0"/>
              </a:spcBef>
              <a:buFontTx/>
              <a:buNone/>
            </a:pPr>
            <a:r>
              <a:rPr lang="de-DE" sz="1800" b="1" i="0" baseline="0" dirty="0" err="1">
                <a:latin typeface="Arial" panose="020B0604020202020204" pitchFamily="34" charset="0"/>
              </a:rPr>
              <a:t>Results</a:t>
            </a:r>
            <a:r>
              <a:rPr lang="de-DE" sz="1800" b="1" i="0" baseline="0" dirty="0">
                <a:latin typeface="Arial" panose="020B0604020202020204" pitchFamily="34" charset="0"/>
              </a:rPr>
              <a:t> </a:t>
            </a:r>
            <a:r>
              <a:rPr lang="de-DE" sz="1800" b="1" i="0" baseline="0" dirty="0" err="1">
                <a:latin typeface="Arial" panose="020B0604020202020204" pitchFamily="34" charset="0"/>
              </a:rPr>
              <a:t>from</a:t>
            </a:r>
            <a:r>
              <a:rPr lang="de-DE" sz="1800" b="1" i="0" baseline="0" dirty="0">
                <a:latin typeface="Arial" panose="020B0604020202020204" pitchFamily="34" charset="0"/>
              </a:rPr>
              <a:t> </a:t>
            </a:r>
            <a:r>
              <a:rPr lang="de-DE" sz="1800" b="1" i="0" baseline="0" dirty="0" err="1">
                <a:latin typeface="Arial" panose="020B0604020202020204" pitchFamily="34" charset="0"/>
              </a:rPr>
              <a:t>diffraction</a:t>
            </a:r>
            <a:endParaRPr lang="de-DE" sz="1800" b="1" i="0" baseline="0" dirty="0">
              <a:latin typeface="Arial" panose="020B0604020202020204" pitchFamily="34" charset="0"/>
            </a:endParaRPr>
          </a:p>
        </p:txBody>
      </p:sp>
      <p:sp>
        <p:nvSpPr>
          <p:cNvPr id="4" name="Textplatzhalter 3">
            <a:extLst>
              <a:ext uri="{FF2B5EF4-FFF2-40B4-BE49-F238E27FC236}">
                <a16:creationId xmlns:a16="http://schemas.microsoft.com/office/drawing/2014/main" id="{22E04E07-86C5-4DC8-957B-EADCCD5111A4}"/>
              </a:ext>
            </a:extLst>
          </p:cNvPr>
          <p:cNvSpPr txBox="1">
            <a:spLocks/>
          </p:cNvSpPr>
          <p:nvPr/>
        </p:nvSpPr>
        <p:spPr>
          <a:xfrm>
            <a:off x="6009882" y="4593904"/>
            <a:ext cx="6094488" cy="3321740"/>
          </a:xfrm>
          <a:prstGeom prst="rect">
            <a:avLst/>
          </a:prstGeom>
        </p:spPr>
        <p:txBody>
          <a:bodyPr lIns="0" tIns="0" rIns="0" bIns="0"/>
          <a:lstStyle>
            <a:lvl1pPr marL="0" indent="0" algn="l" defTabSz="2851023" rtl="0" eaLnBrk="1" latinLnBrk="0" hangingPunct="1">
              <a:lnSpc>
                <a:spcPts val="7637"/>
              </a:lnSpc>
              <a:spcBef>
                <a:spcPts val="0"/>
              </a:spcBef>
              <a:buFont typeface="Arial" panose="020B0604020202020204" pitchFamily="34" charset="0"/>
              <a:buNone/>
              <a:defRPr sz="5600" b="0" i="0" kern="1200">
                <a:solidFill>
                  <a:schemeClr val="tx1"/>
                </a:solidFill>
                <a:latin typeface="LMU CompatilFact" panose="02000500060000020003" pitchFamily="2" charset="0"/>
                <a:ea typeface="+mn-ea"/>
                <a:cs typeface="+mn-cs"/>
              </a:defRPr>
            </a:lvl1pPr>
            <a:lvl2pPr marL="2138270" indent="-712754" algn="l" defTabSz="2851023" rtl="0" eaLnBrk="1" latinLnBrk="0" hangingPunct="1">
              <a:lnSpc>
                <a:spcPct val="90000"/>
              </a:lnSpc>
              <a:spcBef>
                <a:spcPts val="1558"/>
              </a:spcBef>
              <a:buFont typeface="Arial" panose="020B0604020202020204" pitchFamily="34" charset="0"/>
              <a:buChar char="•"/>
              <a:defRPr sz="7484" kern="1200">
                <a:solidFill>
                  <a:schemeClr val="tx1"/>
                </a:solidFill>
                <a:latin typeface="+mn-lt"/>
                <a:ea typeface="+mn-ea"/>
                <a:cs typeface="+mn-cs"/>
              </a:defRPr>
            </a:lvl2pPr>
            <a:lvl3pPr marL="3563785" indent="-712754" algn="l" defTabSz="2851023" rtl="0" eaLnBrk="1" latinLnBrk="0" hangingPunct="1">
              <a:lnSpc>
                <a:spcPct val="90000"/>
              </a:lnSpc>
              <a:spcBef>
                <a:spcPts val="1558"/>
              </a:spcBef>
              <a:buFont typeface="Arial" panose="020B0604020202020204" pitchFamily="34" charset="0"/>
              <a:buChar char="•"/>
              <a:defRPr sz="6235" kern="1200">
                <a:solidFill>
                  <a:schemeClr val="tx1"/>
                </a:solidFill>
                <a:latin typeface="+mn-lt"/>
                <a:ea typeface="+mn-ea"/>
                <a:cs typeface="+mn-cs"/>
              </a:defRPr>
            </a:lvl3pPr>
            <a:lvl4pPr marL="4989302"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4pPr>
            <a:lvl5pPr marL="641480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5pPr>
            <a:lvl6pPr marL="7840328"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6pPr>
            <a:lvl7pPr marL="926583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7pPr>
            <a:lvl8pPr marL="10691353"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8pPr>
            <a:lvl9pPr marL="1211686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9pPr>
          </a:lstStyle>
          <a:p>
            <a:pPr algn="just">
              <a:lnSpc>
                <a:spcPct val="150000"/>
              </a:lnSpc>
            </a:pPr>
            <a:r>
              <a:rPr lang="de-DE" sz="1200" dirty="0"/>
              <a:t>The </a:t>
            </a:r>
            <a:r>
              <a:rPr lang="de-DE" sz="1200" dirty="0" err="1"/>
              <a:t>aforementioned</a:t>
            </a:r>
            <a:r>
              <a:rPr lang="de-DE" sz="1200" dirty="0"/>
              <a:t> </a:t>
            </a:r>
            <a:r>
              <a:rPr lang="de-DE" sz="1200" dirty="0" err="1"/>
              <a:t>increase</a:t>
            </a:r>
            <a:r>
              <a:rPr lang="de-DE" sz="1200" dirty="0"/>
              <a:t> in </a:t>
            </a:r>
            <a:r>
              <a:rPr lang="de-DE" sz="1200" dirty="0" err="1"/>
              <a:t>foreign</a:t>
            </a:r>
            <a:r>
              <a:rPr lang="de-DE" sz="1200" dirty="0"/>
              <a:t> </a:t>
            </a:r>
            <a:r>
              <a:rPr lang="de-DE" sz="1200" dirty="0" err="1"/>
              <a:t>phases</a:t>
            </a:r>
            <a:r>
              <a:rPr lang="de-DE" sz="1200" dirty="0"/>
              <a:t> </a:t>
            </a:r>
            <a:r>
              <a:rPr lang="de-DE" sz="1200" dirty="0" err="1"/>
              <a:t>is</a:t>
            </a:r>
            <a:r>
              <a:rPr lang="de-DE" sz="1200" dirty="0"/>
              <a:t> </a:t>
            </a:r>
            <a:r>
              <a:rPr lang="de-DE" sz="1200" dirty="0" err="1"/>
              <a:t>displayed</a:t>
            </a:r>
            <a:r>
              <a:rPr lang="de-DE" sz="1200" dirty="0"/>
              <a:t> </a:t>
            </a:r>
            <a:r>
              <a:rPr lang="de-DE" sz="1200" dirty="0" err="1"/>
              <a:t>by</a:t>
            </a:r>
            <a:r>
              <a:rPr lang="de-DE" sz="1200" dirty="0"/>
              <a:t> </a:t>
            </a:r>
            <a:r>
              <a:rPr lang="de-DE" sz="1200" dirty="0" err="1"/>
              <a:t>the</a:t>
            </a:r>
            <a:r>
              <a:rPr lang="de-DE" sz="1200" dirty="0"/>
              <a:t> </a:t>
            </a:r>
            <a:r>
              <a:rPr lang="de-DE" sz="1200" dirty="0" err="1"/>
              <a:t>increasing</a:t>
            </a:r>
            <a:r>
              <a:rPr lang="de-DE" sz="1200" dirty="0"/>
              <a:t> </a:t>
            </a:r>
            <a:r>
              <a:rPr lang="de-DE" sz="1200" dirty="0" err="1"/>
              <a:t>foreign</a:t>
            </a:r>
            <a:r>
              <a:rPr lang="de-DE" sz="1200" dirty="0"/>
              <a:t> </a:t>
            </a:r>
            <a:r>
              <a:rPr lang="de-DE" sz="1200" dirty="0" err="1"/>
              <a:t>peak</a:t>
            </a:r>
            <a:r>
              <a:rPr lang="de-DE" sz="1200" dirty="0"/>
              <a:t> </a:t>
            </a:r>
            <a:r>
              <a:rPr lang="de-DE" sz="1200" dirty="0" err="1"/>
              <a:t>intensities</a:t>
            </a:r>
            <a:r>
              <a:rPr lang="de-DE" sz="1200" dirty="0"/>
              <a:t> in </a:t>
            </a:r>
            <a:r>
              <a:rPr lang="de-DE" sz="1200" dirty="0" err="1"/>
              <a:t>the</a:t>
            </a:r>
            <a:r>
              <a:rPr lang="de-DE" sz="1200" dirty="0"/>
              <a:t> </a:t>
            </a:r>
            <a:r>
              <a:rPr lang="de-DE" sz="1200" dirty="0" err="1"/>
              <a:t>diffraction</a:t>
            </a:r>
            <a:r>
              <a:rPr lang="de-DE" sz="1200" dirty="0"/>
              <a:t> </a:t>
            </a:r>
            <a:r>
              <a:rPr lang="de-DE" sz="1200" dirty="0" err="1"/>
              <a:t>patterns</a:t>
            </a:r>
            <a:r>
              <a:rPr lang="de-DE" sz="1200" dirty="0"/>
              <a:t> in Figure 6a. Figure 4b </a:t>
            </a:r>
            <a:r>
              <a:rPr lang="de-DE" sz="1200" dirty="0" err="1"/>
              <a:t>demonstrates</a:t>
            </a:r>
            <a:r>
              <a:rPr lang="de-DE" sz="1200" dirty="0"/>
              <a:t> </a:t>
            </a:r>
            <a:r>
              <a:rPr lang="de-DE" sz="1200" dirty="0" err="1"/>
              <a:t>that</a:t>
            </a:r>
            <a:r>
              <a:rPr lang="de-DE" sz="1200" dirty="0"/>
              <a:t> </a:t>
            </a:r>
            <a:r>
              <a:rPr lang="de-DE" sz="1200" dirty="0" err="1"/>
              <a:t>altering</a:t>
            </a:r>
            <a:r>
              <a:rPr lang="de-DE" sz="1200" dirty="0"/>
              <a:t> </a:t>
            </a:r>
            <a:r>
              <a:rPr lang="de-DE" sz="1200" dirty="0" err="1"/>
              <a:t>the</a:t>
            </a:r>
            <a:r>
              <a:rPr lang="de-DE" sz="1200" dirty="0"/>
              <a:t> </a:t>
            </a:r>
            <a:r>
              <a:rPr lang="de-DE" sz="1200" dirty="0" err="1"/>
              <a:t>Rb</a:t>
            </a:r>
            <a:r>
              <a:rPr lang="de-DE" sz="1200" dirty="0"/>
              <a:t> : K </a:t>
            </a:r>
            <a:r>
              <a:rPr lang="de-DE" sz="1200" dirty="0" err="1"/>
              <a:t>ratio</a:t>
            </a:r>
            <a:r>
              <a:rPr lang="de-DE" sz="1200" dirty="0"/>
              <a:t> </a:t>
            </a:r>
            <a:r>
              <a:rPr lang="de-DE" sz="1200" dirty="0" err="1"/>
              <a:t>changes</a:t>
            </a:r>
            <a:r>
              <a:rPr lang="de-DE" sz="1200" dirty="0"/>
              <a:t> </a:t>
            </a:r>
            <a:r>
              <a:rPr lang="de-DE" sz="1200" dirty="0" err="1"/>
              <a:t>lattice</a:t>
            </a:r>
            <a:r>
              <a:rPr lang="de-DE" sz="1200" dirty="0"/>
              <a:t> </a:t>
            </a:r>
            <a:r>
              <a:rPr lang="de-DE" sz="1200" dirty="0" err="1"/>
              <a:t>parameters</a:t>
            </a:r>
            <a:r>
              <a:rPr lang="de-DE" sz="1200" dirty="0"/>
              <a:t> but not </a:t>
            </a:r>
            <a:r>
              <a:rPr lang="de-DE" sz="1200" dirty="0" err="1"/>
              <a:t>the</a:t>
            </a:r>
            <a:r>
              <a:rPr lang="de-DE" sz="1200" dirty="0"/>
              <a:t> </a:t>
            </a:r>
            <a:r>
              <a:rPr lang="de-DE" sz="1200" dirty="0" err="1"/>
              <a:t>crystal</a:t>
            </a:r>
            <a:r>
              <a:rPr lang="de-DE" sz="1200" dirty="0"/>
              <a:t> </a:t>
            </a:r>
            <a:r>
              <a:rPr lang="de-DE" sz="1200" dirty="0" err="1"/>
              <a:t>symmetry</a:t>
            </a:r>
            <a:r>
              <a:rPr lang="de-DE" sz="1200" dirty="0"/>
              <a:t> </a:t>
            </a:r>
            <a:r>
              <a:rPr lang="de-DE" sz="1200" dirty="0" err="1"/>
              <a:t>of</a:t>
            </a:r>
            <a:r>
              <a:rPr lang="de-DE" sz="1200" dirty="0"/>
              <a:t> </a:t>
            </a:r>
            <a:r>
              <a:rPr lang="de-DE" sz="1200" dirty="0" err="1"/>
              <a:t>the</a:t>
            </a:r>
            <a:r>
              <a:rPr lang="de-DE" sz="1200" dirty="0"/>
              <a:t> </a:t>
            </a:r>
            <a:r>
              <a:rPr lang="de-DE" sz="1200" dirty="0" err="1"/>
              <a:t>structure</a:t>
            </a:r>
            <a:r>
              <a:rPr lang="de-DE" sz="1200" dirty="0"/>
              <a:t>. Oxygen </a:t>
            </a:r>
            <a:r>
              <a:rPr lang="de-DE" sz="1200" dirty="0" err="1"/>
              <a:t>plays</a:t>
            </a:r>
            <a:r>
              <a:rPr lang="de-DE" sz="1200" dirty="0"/>
              <a:t> a </a:t>
            </a:r>
            <a:r>
              <a:rPr lang="de-DE" sz="1200" dirty="0" err="1"/>
              <a:t>major</a:t>
            </a:r>
            <a:r>
              <a:rPr lang="de-DE" sz="1200" dirty="0"/>
              <a:t> </a:t>
            </a:r>
            <a:r>
              <a:rPr lang="de-DE" sz="1200" dirty="0" err="1"/>
              <a:t>role</a:t>
            </a:r>
            <a:r>
              <a:rPr lang="de-DE" sz="1200" dirty="0"/>
              <a:t> in </a:t>
            </a:r>
            <a:r>
              <a:rPr lang="de-DE" sz="1200" dirty="0" err="1"/>
              <a:t>the</a:t>
            </a:r>
            <a:r>
              <a:rPr lang="de-DE" sz="1200" dirty="0"/>
              <a:t> </a:t>
            </a:r>
            <a:r>
              <a:rPr lang="de-DE" sz="1200" dirty="0" err="1"/>
              <a:t>synthesis</a:t>
            </a:r>
            <a:r>
              <a:rPr lang="de-DE" sz="1200" dirty="0"/>
              <a:t> </a:t>
            </a:r>
            <a:r>
              <a:rPr lang="de-DE" sz="1200" dirty="0" err="1"/>
              <a:t>of</a:t>
            </a:r>
            <a:r>
              <a:rPr lang="de-DE" sz="1200" dirty="0"/>
              <a:t> alumoklyuchevskite. </a:t>
            </a:r>
            <a:r>
              <a:rPr lang="de-DE" sz="1200" dirty="0" err="1"/>
              <a:t>Our</a:t>
            </a:r>
            <a:r>
              <a:rPr lang="de-DE" sz="1200" dirty="0"/>
              <a:t> </a:t>
            </a:r>
            <a:r>
              <a:rPr lang="de-DE" sz="1200" dirty="0" err="1"/>
              <a:t>samples</a:t>
            </a:r>
            <a:r>
              <a:rPr lang="de-DE" sz="1200" dirty="0"/>
              <a:t>, </a:t>
            </a:r>
            <a:r>
              <a:rPr lang="de-DE" sz="1200" dirty="0" err="1"/>
              <a:t>tempered</a:t>
            </a:r>
            <a:r>
              <a:rPr lang="de-DE" sz="1200" dirty="0"/>
              <a:t> </a:t>
            </a:r>
            <a:r>
              <a:rPr lang="de-DE" sz="1200" dirty="0" err="1"/>
              <a:t>under</a:t>
            </a:r>
            <a:r>
              <a:rPr lang="de-DE" sz="1200" dirty="0"/>
              <a:t> </a:t>
            </a:r>
            <a:r>
              <a:rPr lang="de-DE" sz="1200" dirty="0" err="1"/>
              <a:t>vacuum</a:t>
            </a:r>
            <a:r>
              <a:rPr lang="de-DE" sz="1200" dirty="0"/>
              <a:t> </a:t>
            </a:r>
            <a:r>
              <a:rPr lang="de-DE" sz="1200" dirty="0" err="1"/>
              <a:t>conditions</a:t>
            </a:r>
            <a:r>
              <a:rPr lang="de-DE" sz="1200" dirty="0"/>
              <a:t>, </a:t>
            </a:r>
            <a:r>
              <a:rPr lang="de-DE" sz="1200" dirty="0" err="1"/>
              <a:t>showed</a:t>
            </a:r>
            <a:r>
              <a:rPr lang="de-DE" sz="1200" dirty="0"/>
              <a:t> a </a:t>
            </a:r>
            <a:r>
              <a:rPr lang="de-DE" sz="1200" dirty="0" err="1"/>
              <a:t>decrease</a:t>
            </a:r>
            <a:r>
              <a:rPr lang="de-DE" sz="1200" dirty="0"/>
              <a:t> </a:t>
            </a:r>
            <a:r>
              <a:rPr lang="de-DE" sz="1200" dirty="0" err="1"/>
              <a:t>of</a:t>
            </a:r>
            <a:r>
              <a:rPr lang="de-DE" sz="1200" dirty="0"/>
              <a:t> </a:t>
            </a:r>
            <a:r>
              <a:rPr lang="de-DE" sz="1200" dirty="0" err="1"/>
              <a:t>the</a:t>
            </a:r>
            <a:r>
              <a:rPr lang="de-DE" sz="1200" dirty="0"/>
              <a:t> </a:t>
            </a:r>
            <a:r>
              <a:rPr lang="de-DE" sz="1200" dirty="0" err="1"/>
              <a:t>amount</a:t>
            </a:r>
            <a:r>
              <a:rPr lang="de-DE" sz="1200" dirty="0"/>
              <a:t> </a:t>
            </a:r>
            <a:r>
              <a:rPr lang="de-DE" sz="1200" dirty="0" err="1"/>
              <a:t>of</a:t>
            </a:r>
            <a:r>
              <a:rPr lang="de-DE" sz="1200" dirty="0"/>
              <a:t> </a:t>
            </a:r>
            <a:r>
              <a:rPr lang="de-DE" sz="1200" dirty="0" err="1"/>
              <a:t>the</a:t>
            </a:r>
            <a:r>
              <a:rPr lang="de-DE" sz="1200" dirty="0"/>
              <a:t> alumoklyuchevskite </a:t>
            </a:r>
            <a:r>
              <a:rPr lang="de-DE" sz="1200" dirty="0" err="1"/>
              <a:t>phase</a:t>
            </a:r>
            <a:r>
              <a:rPr lang="de-DE" sz="1200" dirty="0"/>
              <a:t>, </a:t>
            </a:r>
            <a:r>
              <a:rPr lang="de-DE" sz="1200" dirty="0" err="1"/>
              <a:t>whereas</a:t>
            </a:r>
            <a:r>
              <a:rPr lang="de-DE" sz="1200" dirty="0"/>
              <a:t> </a:t>
            </a:r>
            <a:r>
              <a:rPr lang="de-DE" sz="1200" dirty="0" err="1"/>
              <a:t>our</a:t>
            </a:r>
            <a:r>
              <a:rPr lang="de-DE" sz="1200" dirty="0"/>
              <a:t> </a:t>
            </a:r>
            <a:r>
              <a:rPr lang="de-DE" sz="1200" dirty="0" err="1"/>
              <a:t>samples</a:t>
            </a:r>
            <a:r>
              <a:rPr lang="de-DE" sz="1200" dirty="0"/>
              <a:t>, </a:t>
            </a:r>
            <a:r>
              <a:rPr lang="de-DE" sz="1200" dirty="0" err="1"/>
              <a:t>tempered</a:t>
            </a:r>
            <a:r>
              <a:rPr lang="de-DE" sz="1200" dirty="0"/>
              <a:t> in an </a:t>
            </a:r>
            <a:r>
              <a:rPr lang="de-DE" sz="1200" dirty="0" err="1"/>
              <a:t>oxygen</a:t>
            </a:r>
            <a:r>
              <a:rPr lang="de-DE" sz="1200" dirty="0"/>
              <a:t> </a:t>
            </a:r>
            <a:r>
              <a:rPr lang="de-DE" sz="1200" dirty="0" err="1"/>
              <a:t>atmosphere</a:t>
            </a:r>
            <a:r>
              <a:rPr lang="de-DE" sz="1200" dirty="0"/>
              <a:t>, </a:t>
            </a:r>
            <a:r>
              <a:rPr lang="de-DE" sz="1200" dirty="0" err="1"/>
              <a:t>showed</a:t>
            </a:r>
            <a:r>
              <a:rPr lang="de-DE" sz="1200" dirty="0"/>
              <a:t> an </a:t>
            </a:r>
            <a:r>
              <a:rPr lang="de-DE" sz="1200" dirty="0" err="1"/>
              <a:t>increase</a:t>
            </a:r>
            <a:r>
              <a:rPr lang="de-DE" sz="1200" dirty="0"/>
              <a:t> </a:t>
            </a:r>
            <a:r>
              <a:rPr lang="de-DE" sz="1200" dirty="0" err="1"/>
              <a:t>of</a:t>
            </a:r>
            <a:r>
              <a:rPr lang="de-DE" sz="1200" dirty="0"/>
              <a:t> </a:t>
            </a:r>
            <a:r>
              <a:rPr lang="de-DE" sz="1200" dirty="0" err="1"/>
              <a:t>the</a:t>
            </a:r>
            <a:r>
              <a:rPr lang="de-DE" sz="1200" dirty="0"/>
              <a:t> alumoklyuchevskite </a:t>
            </a:r>
            <a:r>
              <a:rPr lang="de-DE" sz="1200" dirty="0" err="1"/>
              <a:t>phase</a:t>
            </a:r>
            <a:r>
              <a:rPr lang="de-DE" sz="1200" dirty="0"/>
              <a:t>. </a:t>
            </a:r>
            <a:r>
              <a:rPr lang="de-DE" sz="1200" dirty="0" err="1"/>
              <a:t>Additionally</a:t>
            </a:r>
            <a:r>
              <a:rPr lang="de-DE" sz="1200" dirty="0"/>
              <a:t> </a:t>
            </a:r>
            <a:r>
              <a:rPr lang="de-DE" sz="1200" dirty="0" err="1"/>
              <a:t>tempering</a:t>
            </a:r>
            <a:r>
              <a:rPr lang="de-DE" sz="1200" dirty="0"/>
              <a:t> </a:t>
            </a:r>
            <a:r>
              <a:rPr lang="de-DE" sz="1200" dirty="0" err="1"/>
              <a:t>under</a:t>
            </a:r>
            <a:r>
              <a:rPr lang="de-DE" sz="1200" dirty="0"/>
              <a:t> </a:t>
            </a:r>
            <a:r>
              <a:rPr lang="de-DE" sz="1200" dirty="0" err="1"/>
              <a:t>optimised</a:t>
            </a:r>
            <a:r>
              <a:rPr lang="de-DE" sz="1200" dirty="0"/>
              <a:t> </a:t>
            </a:r>
            <a:r>
              <a:rPr lang="de-DE" sz="1200" dirty="0" err="1"/>
              <a:t>conditions</a:t>
            </a:r>
            <a:r>
              <a:rPr lang="de-DE" sz="1200" dirty="0"/>
              <a:t> </a:t>
            </a:r>
            <a:r>
              <a:rPr lang="de-DE" sz="1200" dirty="0" err="1"/>
              <a:t>influences</a:t>
            </a:r>
            <a:r>
              <a:rPr lang="de-DE" sz="1200" dirty="0"/>
              <a:t> </a:t>
            </a:r>
            <a:r>
              <a:rPr lang="de-DE" sz="1200" dirty="0" err="1"/>
              <a:t>the</a:t>
            </a:r>
            <a:r>
              <a:rPr lang="de-DE" sz="1200" dirty="0"/>
              <a:t> </a:t>
            </a:r>
            <a:r>
              <a:rPr lang="de-DE" sz="1200" dirty="0" err="1"/>
              <a:t>peak</a:t>
            </a:r>
            <a:r>
              <a:rPr lang="de-DE" sz="1200" dirty="0"/>
              <a:t> </a:t>
            </a:r>
            <a:r>
              <a:rPr lang="de-DE" sz="1200" dirty="0" err="1"/>
              <a:t>intensity</a:t>
            </a:r>
            <a:r>
              <a:rPr lang="de-DE" sz="1200" dirty="0"/>
              <a:t> </a:t>
            </a:r>
            <a:r>
              <a:rPr lang="de-DE" sz="1200" dirty="0" err="1"/>
              <a:t>ratios</a:t>
            </a:r>
            <a:r>
              <a:rPr lang="de-DE" sz="1200" dirty="0"/>
              <a:t> </a:t>
            </a:r>
            <a:r>
              <a:rPr lang="de-DE" sz="1200" dirty="0" err="1"/>
              <a:t>as</a:t>
            </a:r>
            <a:r>
              <a:rPr lang="de-DE" sz="1200" dirty="0"/>
              <a:t> </a:t>
            </a:r>
            <a:r>
              <a:rPr lang="de-DE" sz="1200" dirty="0" err="1"/>
              <a:t>it</a:t>
            </a:r>
            <a:r>
              <a:rPr lang="de-DE" sz="1200" dirty="0"/>
              <a:t> </a:t>
            </a:r>
            <a:r>
              <a:rPr lang="de-DE" sz="1200" dirty="0" err="1"/>
              <a:t>is</a:t>
            </a:r>
            <a:r>
              <a:rPr lang="de-DE" sz="1200" dirty="0"/>
              <a:t> </a:t>
            </a:r>
            <a:r>
              <a:rPr lang="de-DE" sz="1200" dirty="0" err="1"/>
              <a:t>displayed</a:t>
            </a:r>
            <a:r>
              <a:rPr lang="de-DE" sz="1200" dirty="0"/>
              <a:t> in Figure 7.</a:t>
            </a:r>
          </a:p>
        </p:txBody>
      </p:sp>
      <p:pic>
        <p:nvPicPr>
          <p:cNvPr id="5" name="Grafik 4">
            <a:extLst>
              <a:ext uri="{FF2B5EF4-FFF2-40B4-BE49-F238E27FC236}">
                <a16:creationId xmlns:a16="http://schemas.microsoft.com/office/drawing/2014/main" id="{A7C8D237-E19B-4235-9897-EA86D0EE72D3}"/>
              </a:ext>
            </a:extLst>
          </p:cNvPr>
          <p:cNvPicPr>
            <a:picLocks noChangeAspect="1"/>
          </p:cNvPicPr>
          <p:nvPr/>
        </p:nvPicPr>
        <p:blipFill>
          <a:blip r:embed="rId2"/>
          <a:stretch>
            <a:fillRect/>
          </a:stretch>
        </p:blipFill>
        <p:spPr>
          <a:xfrm>
            <a:off x="87630" y="1518064"/>
            <a:ext cx="5760720" cy="4352925"/>
          </a:xfrm>
          <a:prstGeom prst="rect">
            <a:avLst/>
          </a:prstGeom>
        </p:spPr>
      </p:pic>
      <p:sp>
        <p:nvSpPr>
          <p:cNvPr id="8" name="Textplatzhalter 3">
            <a:extLst>
              <a:ext uri="{FF2B5EF4-FFF2-40B4-BE49-F238E27FC236}">
                <a16:creationId xmlns:a16="http://schemas.microsoft.com/office/drawing/2014/main" id="{0CD5AD69-C75D-427A-BC46-2E01AF10A5E2}"/>
              </a:ext>
            </a:extLst>
          </p:cNvPr>
          <p:cNvSpPr txBox="1">
            <a:spLocks/>
          </p:cNvSpPr>
          <p:nvPr/>
        </p:nvSpPr>
        <p:spPr>
          <a:xfrm>
            <a:off x="87630" y="6067769"/>
            <a:ext cx="5459730" cy="505965"/>
          </a:xfrm>
          <a:prstGeom prst="rect">
            <a:avLst/>
          </a:prstGeom>
        </p:spPr>
        <p:txBody>
          <a:bodyPr lIns="0" tIns="0" rIns="0" bIns="0"/>
          <a:lstStyle>
            <a:lvl1pPr marL="0" indent="0" algn="l" defTabSz="2851023" rtl="0" eaLnBrk="1" latinLnBrk="0" hangingPunct="1">
              <a:lnSpc>
                <a:spcPts val="7637"/>
              </a:lnSpc>
              <a:spcBef>
                <a:spcPts val="0"/>
              </a:spcBef>
              <a:buFont typeface="Arial" panose="020B0604020202020204" pitchFamily="34" charset="0"/>
              <a:buNone/>
              <a:defRPr sz="5600" b="0" i="0" kern="1200">
                <a:solidFill>
                  <a:schemeClr val="tx1"/>
                </a:solidFill>
                <a:latin typeface="LMU CompatilFact" panose="02000500060000020003" pitchFamily="2" charset="0"/>
                <a:ea typeface="+mn-ea"/>
                <a:cs typeface="+mn-cs"/>
              </a:defRPr>
            </a:lvl1pPr>
            <a:lvl2pPr marL="2138270" indent="-712754" algn="l" defTabSz="2851023" rtl="0" eaLnBrk="1" latinLnBrk="0" hangingPunct="1">
              <a:lnSpc>
                <a:spcPct val="90000"/>
              </a:lnSpc>
              <a:spcBef>
                <a:spcPts val="1558"/>
              </a:spcBef>
              <a:buFont typeface="Arial" panose="020B0604020202020204" pitchFamily="34" charset="0"/>
              <a:buChar char="•"/>
              <a:defRPr sz="7484" kern="1200">
                <a:solidFill>
                  <a:schemeClr val="tx1"/>
                </a:solidFill>
                <a:latin typeface="+mn-lt"/>
                <a:ea typeface="+mn-ea"/>
                <a:cs typeface="+mn-cs"/>
              </a:defRPr>
            </a:lvl2pPr>
            <a:lvl3pPr marL="3563785" indent="-712754" algn="l" defTabSz="2851023" rtl="0" eaLnBrk="1" latinLnBrk="0" hangingPunct="1">
              <a:lnSpc>
                <a:spcPct val="90000"/>
              </a:lnSpc>
              <a:spcBef>
                <a:spcPts val="1558"/>
              </a:spcBef>
              <a:buFont typeface="Arial" panose="020B0604020202020204" pitchFamily="34" charset="0"/>
              <a:buChar char="•"/>
              <a:defRPr sz="6235" kern="1200">
                <a:solidFill>
                  <a:schemeClr val="tx1"/>
                </a:solidFill>
                <a:latin typeface="+mn-lt"/>
                <a:ea typeface="+mn-ea"/>
                <a:cs typeface="+mn-cs"/>
              </a:defRPr>
            </a:lvl3pPr>
            <a:lvl4pPr marL="4989302"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4pPr>
            <a:lvl5pPr marL="641480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5pPr>
            <a:lvl6pPr marL="7840328"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6pPr>
            <a:lvl7pPr marL="926583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7pPr>
            <a:lvl8pPr marL="10691353"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8pPr>
            <a:lvl9pPr marL="1211686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9pPr>
          </a:lstStyle>
          <a:p>
            <a:pPr algn="just">
              <a:lnSpc>
                <a:spcPct val="100000"/>
              </a:lnSpc>
            </a:pPr>
            <a:r>
              <a:rPr lang="de-DE" sz="1100" i="1" dirty="0"/>
              <a:t>Figure 6: a) </a:t>
            </a:r>
            <a:r>
              <a:rPr lang="de-DE" sz="1100" i="1" dirty="0" err="1"/>
              <a:t>Foreign</a:t>
            </a:r>
            <a:r>
              <a:rPr lang="de-DE" sz="1100" i="1" dirty="0"/>
              <a:t> </a:t>
            </a:r>
            <a:r>
              <a:rPr lang="de-DE" sz="1100" i="1" dirty="0" err="1"/>
              <a:t>peaks</a:t>
            </a:r>
            <a:r>
              <a:rPr lang="de-DE" sz="1100" i="1" dirty="0"/>
              <a:t> </a:t>
            </a:r>
            <a:r>
              <a:rPr lang="de-DE" sz="1100" i="1" dirty="0" err="1"/>
              <a:t>for</a:t>
            </a:r>
            <a:r>
              <a:rPr lang="de-DE" sz="1100" i="1" dirty="0"/>
              <a:t> different </a:t>
            </a:r>
            <a:r>
              <a:rPr lang="de-DE" sz="1100" i="1" dirty="0" err="1"/>
              <a:t>tempering</a:t>
            </a:r>
            <a:r>
              <a:rPr lang="de-DE" sz="1100" i="1" dirty="0"/>
              <a:t> </a:t>
            </a:r>
            <a:r>
              <a:rPr lang="de-DE" sz="1100" i="1" dirty="0" err="1"/>
              <a:t>temperatures</a:t>
            </a:r>
            <a:r>
              <a:rPr lang="de-DE" sz="1100" i="1" dirty="0"/>
              <a:t> </a:t>
            </a:r>
            <a:r>
              <a:rPr lang="de-DE" sz="1100" i="1" dirty="0" err="1"/>
              <a:t>for</a:t>
            </a:r>
            <a:r>
              <a:rPr lang="de-DE" sz="1100" i="1" dirty="0"/>
              <a:t> </a:t>
            </a:r>
            <a:r>
              <a:rPr lang="de-DE" sz="1100" i="1" dirty="0" err="1"/>
              <a:t>the</a:t>
            </a:r>
            <a:r>
              <a:rPr lang="de-DE" sz="1100" i="1" dirty="0"/>
              <a:t> 2Rb : 1K </a:t>
            </a:r>
            <a:r>
              <a:rPr lang="de-DE" sz="1100" i="1" dirty="0" err="1"/>
              <a:t>ratio</a:t>
            </a:r>
            <a:r>
              <a:rPr lang="de-DE" sz="1100" i="1" dirty="0"/>
              <a:t>; b) </a:t>
            </a:r>
            <a:r>
              <a:rPr lang="de-DE" sz="1100" i="1" dirty="0" err="1"/>
              <a:t>Diffraction</a:t>
            </a:r>
            <a:r>
              <a:rPr lang="de-DE" sz="1100" i="1" dirty="0"/>
              <a:t> </a:t>
            </a:r>
            <a:r>
              <a:rPr lang="de-DE" sz="1100" i="1" dirty="0" err="1"/>
              <a:t>pattern</a:t>
            </a:r>
            <a:r>
              <a:rPr lang="de-DE" sz="1100" i="1" dirty="0"/>
              <a:t> </a:t>
            </a:r>
            <a:r>
              <a:rPr lang="de-DE" sz="1100" i="1" dirty="0" err="1"/>
              <a:t>for</a:t>
            </a:r>
            <a:r>
              <a:rPr lang="de-DE" sz="1100" i="1" dirty="0"/>
              <a:t> different </a:t>
            </a:r>
            <a:r>
              <a:rPr lang="de-DE" sz="1100" i="1" dirty="0" err="1"/>
              <a:t>Rb</a:t>
            </a:r>
            <a:r>
              <a:rPr lang="de-DE" sz="1100" i="1" dirty="0"/>
              <a:t> : K </a:t>
            </a:r>
            <a:r>
              <a:rPr lang="de-DE" sz="1100" i="1" dirty="0" err="1"/>
              <a:t>ratios</a:t>
            </a:r>
            <a:r>
              <a:rPr lang="de-DE" sz="1100" i="1" dirty="0"/>
              <a:t>; </a:t>
            </a:r>
            <a:r>
              <a:rPr lang="de-DE" sz="1100" i="1" dirty="0" err="1"/>
              <a:t>For</a:t>
            </a:r>
            <a:r>
              <a:rPr lang="de-DE" sz="1100" i="1" dirty="0"/>
              <a:t> </a:t>
            </a:r>
            <a:r>
              <a:rPr lang="de-DE" sz="1100" i="1" dirty="0" err="1"/>
              <a:t>clarity</a:t>
            </a:r>
            <a:r>
              <a:rPr lang="de-DE" sz="1100" i="1" dirty="0"/>
              <a:t> </a:t>
            </a:r>
            <a:r>
              <a:rPr lang="de-DE" sz="1100" i="1" dirty="0" err="1"/>
              <a:t>reasons</a:t>
            </a:r>
            <a:r>
              <a:rPr lang="de-DE" sz="1100" i="1" dirty="0"/>
              <a:t>, </a:t>
            </a:r>
            <a:r>
              <a:rPr lang="de-DE" sz="1100" i="1" dirty="0" err="1"/>
              <a:t>only</a:t>
            </a:r>
            <a:r>
              <a:rPr lang="de-DE" sz="1100" i="1" dirty="0"/>
              <a:t> </a:t>
            </a:r>
            <a:r>
              <a:rPr lang="de-DE" sz="1100" i="1" dirty="0" err="1"/>
              <a:t>the</a:t>
            </a:r>
            <a:r>
              <a:rPr lang="de-DE" sz="1100" i="1" dirty="0"/>
              <a:t> </a:t>
            </a:r>
            <a:r>
              <a:rPr lang="de-DE" sz="1100" i="1" dirty="0" err="1"/>
              <a:t>highlighted</a:t>
            </a:r>
            <a:r>
              <a:rPr lang="de-DE" sz="1100" i="1" dirty="0"/>
              <a:t> </a:t>
            </a:r>
            <a:r>
              <a:rPr lang="de-DE" sz="1100" i="1" dirty="0" err="1"/>
              <a:t>regions</a:t>
            </a:r>
            <a:r>
              <a:rPr lang="de-DE" sz="1100" i="1" dirty="0"/>
              <a:t> </a:t>
            </a:r>
            <a:r>
              <a:rPr lang="de-DE" sz="1100" i="1" dirty="0" err="1"/>
              <a:t>are</a:t>
            </a:r>
            <a:r>
              <a:rPr lang="de-DE" sz="1100" i="1" dirty="0"/>
              <a:t> </a:t>
            </a:r>
            <a:r>
              <a:rPr lang="de-DE" sz="1100" i="1" dirty="0" err="1"/>
              <a:t>shown</a:t>
            </a:r>
            <a:r>
              <a:rPr lang="de-DE" sz="1100" i="1" dirty="0"/>
              <a:t> (Seifert 3003TT, 2</a:t>
            </a:r>
            <a:r>
              <a:rPr lang="de-DE" sz="1100" i="1" dirty="0">
                <a:latin typeface="Times New Roman" panose="02020603050405020304" pitchFamily="18" charset="0"/>
                <a:cs typeface="Times New Roman" panose="02020603050405020304" pitchFamily="18" charset="0"/>
              </a:rPr>
              <a:t>θ</a:t>
            </a:r>
            <a:r>
              <a:rPr lang="de-DE" sz="1100" i="1" dirty="0"/>
              <a:t> </a:t>
            </a:r>
            <a:r>
              <a:rPr lang="de-DE" sz="1100" i="1" dirty="0" err="1"/>
              <a:t>region</a:t>
            </a:r>
            <a:r>
              <a:rPr lang="de-DE" sz="1100" i="1" dirty="0"/>
              <a:t> </a:t>
            </a:r>
            <a:r>
              <a:rPr lang="de-DE" sz="1100" i="1" dirty="0" err="1"/>
              <a:t>between</a:t>
            </a:r>
            <a:r>
              <a:rPr lang="de-DE" sz="1100" i="1" dirty="0"/>
              <a:t> 5° and 85°, </a:t>
            </a:r>
            <a:r>
              <a:rPr lang="de-DE" sz="1100" i="1" dirty="0" err="1"/>
              <a:t>Cu</a:t>
            </a:r>
            <a:r>
              <a:rPr lang="de-DE" sz="1100" i="1" dirty="0"/>
              <a:t>-K</a:t>
            </a:r>
            <a:r>
              <a:rPr lang="de-DE" sz="1100" i="1" baseline="-25000" dirty="0">
                <a:latin typeface="Times New Roman" panose="02020603050405020304" pitchFamily="18" charset="0"/>
                <a:cs typeface="Times New Roman" panose="02020603050405020304" pitchFamily="18" charset="0"/>
              </a:rPr>
              <a:t>α1</a:t>
            </a:r>
            <a:r>
              <a:rPr lang="de-DE" sz="1100" i="1" dirty="0">
                <a:latin typeface="Times New Roman" panose="02020603050405020304" pitchFamily="18" charset="0"/>
                <a:cs typeface="Times New Roman" panose="02020603050405020304" pitchFamily="18" charset="0"/>
              </a:rPr>
              <a:t> </a:t>
            </a:r>
            <a:r>
              <a:rPr lang="de-DE" sz="1100" i="1" dirty="0" err="1"/>
              <a:t>radiation</a:t>
            </a:r>
            <a:r>
              <a:rPr lang="de-DE" sz="1100" i="1" dirty="0"/>
              <a:t>) </a:t>
            </a:r>
            <a:endParaRPr lang="de-DE" sz="1100" i="1" dirty="0">
              <a:latin typeface="Yu Mincho Light" panose="02020300000000000000" pitchFamily="18" charset="-128"/>
              <a:ea typeface="Yu Mincho Light" panose="02020300000000000000" pitchFamily="18" charset="-128"/>
            </a:endParaRPr>
          </a:p>
        </p:txBody>
      </p:sp>
      <p:pic>
        <p:nvPicPr>
          <p:cNvPr id="9" name="Grafik 8">
            <a:extLst>
              <a:ext uri="{FF2B5EF4-FFF2-40B4-BE49-F238E27FC236}">
                <a16:creationId xmlns:a16="http://schemas.microsoft.com/office/drawing/2014/main" id="{ED3A645B-13D6-4A74-975D-9E452EEAE4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266825"/>
            <a:ext cx="5753100" cy="2890751"/>
          </a:xfrm>
          <a:prstGeom prst="rect">
            <a:avLst/>
          </a:prstGeom>
          <a:noFill/>
          <a:ln>
            <a:noFill/>
          </a:ln>
        </p:spPr>
      </p:pic>
      <p:sp>
        <p:nvSpPr>
          <p:cNvPr id="10" name="Textfeld 9">
            <a:extLst>
              <a:ext uri="{FF2B5EF4-FFF2-40B4-BE49-F238E27FC236}">
                <a16:creationId xmlns:a16="http://schemas.microsoft.com/office/drawing/2014/main" id="{06B24BAB-3536-4ABC-9861-82145BF154A9}"/>
              </a:ext>
            </a:extLst>
          </p:cNvPr>
          <p:cNvSpPr txBox="1"/>
          <p:nvPr/>
        </p:nvSpPr>
        <p:spPr>
          <a:xfrm>
            <a:off x="5935784" y="3918936"/>
            <a:ext cx="6242684" cy="600164"/>
          </a:xfrm>
          <a:prstGeom prst="rect">
            <a:avLst/>
          </a:prstGeom>
          <a:noFill/>
        </p:spPr>
        <p:txBody>
          <a:bodyPr wrap="square">
            <a:spAutoFit/>
          </a:bodyPr>
          <a:lstStyle/>
          <a:p>
            <a:r>
              <a:rPr lang="en-US" sz="1100" b="1" i="1" dirty="0">
                <a:effectLst/>
                <a:latin typeface="LMU CompatilFact" panose="02000500060000020003"/>
                <a:ea typeface="Calibri" panose="020F0502020204030204" pitchFamily="34" charset="0"/>
                <a:cs typeface="Times New Roman" panose="02020603050405020304" pitchFamily="18" charset="0"/>
              </a:rPr>
              <a:t>Figure 7: </a:t>
            </a:r>
            <a:r>
              <a:rPr lang="en-US" sz="1100" i="1" dirty="0">
                <a:effectLst/>
                <a:latin typeface="LMU CompatilFact" panose="02000500060000020003"/>
                <a:ea typeface="Calibri" panose="020F0502020204030204" pitchFamily="34" charset="0"/>
                <a:cs typeface="Times New Roman" panose="02020603050405020304" pitchFamily="18" charset="0"/>
              </a:rPr>
              <a:t>Normed diffraction patterns for </a:t>
            </a:r>
            <a:r>
              <a:rPr lang="en-US" sz="1100" i="1" dirty="0">
                <a:latin typeface="LMU CompatilFact" panose="02000500060000020003"/>
                <a:ea typeface="Calibri" panose="020F0502020204030204" pitchFamily="34" charset="0"/>
                <a:cs typeface="Times New Roman" panose="02020603050405020304" pitchFamily="18" charset="0"/>
              </a:rPr>
              <a:t>alumoklyuchevskite tempered at</a:t>
            </a:r>
            <a:r>
              <a:rPr lang="en-US" sz="1100" i="1" dirty="0">
                <a:effectLst/>
                <a:latin typeface="LMU CompatilFact" panose="02000500060000020003"/>
                <a:ea typeface="Calibri" panose="020F0502020204030204" pitchFamily="34" charset="0"/>
                <a:cs typeface="Times New Roman" panose="02020603050405020304" pitchFamily="18" charset="0"/>
              </a:rPr>
              <a:t> 580°C(sample 21580), 440°C (sample21440) in normal atmosphere and </a:t>
            </a:r>
            <a:r>
              <a:rPr lang="en-US" sz="1100" i="1" dirty="0">
                <a:latin typeface="LMU CompatilFact" panose="02000500060000020003"/>
                <a:ea typeface="Calibri" panose="020F0502020204030204" pitchFamily="34" charset="0"/>
                <a:cs typeface="Times New Roman" panose="02020603050405020304" pitchFamily="18" charset="0"/>
              </a:rPr>
              <a:t>under oxygen atmosphere at </a:t>
            </a:r>
            <a:r>
              <a:rPr lang="en-US" sz="1100" i="1" dirty="0">
                <a:effectLst/>
                <a:latin typeface="LMU CompatilFact" panose="02000500060000020003"/>
                <a:ea typeface="Calibri" panose="020F0502020204030204" pitchFamily="34" charset="0"/>
                <a:cs typeface="Times New Roman" panose="02020603050405020304" pitchFamily="18" charset="0"/>
              </a:rPr>
              <a:t>550°C (sample 21550V_RSdunPh). Diffraction patterns were recorded with CuKa1 wavelength.</a:t>
            </a:r>
            <a:endParaRPr lang="en-US" sz="1100" dirty="0">
              <a:latin typeface="LMU CompatilFact" panose="02000500060000020003"/>
            </a:endParaRPr>
          </a:p>
        </p:txBody>
      </p:sp>
      <p:cxnSp>
        <p:nvCxnSpPr>
          <p:cNvPr id="11" name="Gerader Verbinder 10">
            <a:extLst>
              <a:ext uri="{FF2B5EF4-FFF2-40B4-BE49-F238E27FC236}">
                <a16:creationId xmlns:a16="http://schemas.microsoft.com/office/drawing/2014/main" id="{2F585408-58BE-437D-AB7B-EC363F44B8BD}"/>
              </a:ext>
            </a:extLst>
          </p:cNvPr>
          <p:cNvCxnSpPr>
            <a:cxnSpLocks/>
          </p:cNvCxnSpPr>
          <p:nvPr/>
        </p:nvCxnSpPr>
        <p:spPr>
          <a:xfrm>
            <a:off x="5935784" y="1303870"/>
            <a:ext cx="62426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0E210C43-B4F0-47EA-8E45-CBB89AF16BC3}"/>
              </a:ext>
            </a:extLst>
          </p:cNvPr>
          <p:cNvCxnSpPr>
            <a:cxnSpLocks/>
          </p:cNvCxnSpPr>
          <p:nvPr/>
        </p:nvCxnSpPr>
        <p:spPr>
          <a:xfrm flipV="1">
            <a:off x="5935784" y="1303870"/>
            <a:ext cx="0" cy="54626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0177CEC4-571B-40C4-A6D1-F84656092EB5}"/>
              </a:ext>
            </a:extLst>
          </p:cNvPr>
          <p:cNvCxnSpPr>
            <a:cxnSpLocks/>
          </p:cNvCxnSpPr>
          <p:nvPr/>
        </p:nvCxnSpPr>
        <p:spPr>
          <a:xfrm>
            <a:off x="5935784" y="6766560"/>
            <a:ext cx="62426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33A6740C-91FB-444D-BA56-E61B7A982A65}"/>
              </a:ext>
            </a:extLst>
          </p:cNvPr>
          <p:cNvCxnSpPr>
            <a:cxnSpLocks/>
          </p:cNvCxnSpPr>
          <p:nvPr/>
        </p:nvCxnSpPr>
        <p:spPr>
          <a:xfrm flipV="1">
            <a:off x="12165134" y="1303870"/>
            <a:ext cx="0" cy="54626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A8E64BC-55FA-4082-BA85-64A46B165A38}"/>
              </a:ext>
            </a:extLst>
          </p:cNvPr>
          <p:cNvCxnSpPr>
            <a:cxnSpLocks/>
          </p:cNvCxnSpPr>
          <p:nvPr/>
        </p:nvCxnSpPr>
        <p:spPr>
          <a:xfrm>
            <a:off x="47739" y="1309380"/>
            <a:ext cx="57869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D668D18F-BF73-4C05-88F4-181DD0B5F768}"/>
              </a:ext>
            </a:extLst>
          </p:cNvPr>
          <p:cNvCxnSpPr>
            <a:cxnSpLocks/>
          </p:cNvCxnSpPr>
          <p:nvPr/>
        </p:nvCxnSpPr>
        <p:spPr>
          <a:xfrm flipH="1" flipV="1">
            <a:off x="5834653" y="1303870"/>
            <a:ext cx="5518" cy="54605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926B3ACE-1166-465A-BBE8-2AA4D3B85649}"/>
              </a:ext>
            </a:extLst>
          </p:cNvPr>
          <p:cNvCxnSpPr>
            <a:cxnSpLocks/>
          </p:cNvCxnSpPr>
          <p:nvPr/>
        </p:nvCxnSpPr>
        <p:spPr>
          <a:xfrm flipV="1">
            <a:off x="61436" y="6756625"/>
            <a:ext cx="5786914" cy="9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71C9CDC7-835B-40C1-B7D5-61B91F6A9432}"/>
              </a:ext>
            </a:extLst>
          </p:cNvPr>
          <p:cNvCxnSpPr>
            <a:cxnSpLocks/>
          </p:cNvCxnSpPr>
          <p:nvPr/>
        </p:nvCxnSpPr>
        <p:spPr>
          <a:xfrm flipV="1">
            <a:off x="54767" y="1303870"/>
            <a:ext cx="0" cy="54626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0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204376"/>
            <a:ext cx="9480513"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gn="ctr">
              <a:lnSpc>
                <a:spcPct val="88000"/>
              </a:lnSpc>
              <a:spcBef>
                <a:spcPts val="0"/>
              </a:spcBef>
              <a:buFontTx/>
              <a:buNone/>
            </a:pPr>
            <a:r>
              <a:rPr lang="de-DE" sz="1800" b="1" i="0" baseline="0" dirty="0">
                <a:latin typeface="Arial" panose="020B0604020202020204" pitchFamily="34" charset="0"/>
              </a:rPr>
              <a:t>Beam Damage </a:t>
            </a:r>
            <a:r>
              <a:rPr lang="de-DE" sz="1800" b="1" i="0" baseline="0" dirty="0" err="1">
                <a:latin typeface="Arial" panose="020B0604020202020204" pitchFamily="34" charset="0"/>
              </a:rPr>
              <a:t>Problematic</a:t>
            </a:r>
            <a:endParaRPr lang="de-DE" sz="1800" b="1" i="0" baseline="0" dirty="0">
              <a:latin typeface="Arial" panose="020B0604020202020204" pitchFamily="34" charset="0"/>
            </a:endParaRPr>
          </a:p>
        </p:txBody>
      </p:sp>
      <p:pic>
        <p:nvPicPr>
          <p:cNvPr id="6" name="Grafik 5">
            <a:extLst>
              <a:ext uri="{FF2B5EF4-FFF2-40B4-BE49-F238E27FC236}">
                <a16:creationId xmlns:a16="http://schemas.microsoft.com/office/drawing/2014/main" id="{FA618320-3946-4343-B036-00D00F2C5317}"/>
              </a:ext>
            </a:extLst>
          </p:cNvPr>
          <p:cNvPicPr>
            <a:picLocks noChangeAspect="1"/>
          </p:cNvPicPr>
          <p:nvPr/>
        </p:nvPicPr>
        <p:blipFill>
          <a:blip r:embed="rId2"/>
          <a:stretch>
            <a:fillRect/>
          </a:stretch>
        </p:blipFill>
        <p:spPr>
          <a:xfrm>
            <a:off x="262888" y="1335891"/>
            <a:ext cx="6522721" cy="4904983"/>
          </a:xfrm>
          <a:prstGeom prst="rect">
            <a:avLst/>
          </a:prstGeom>
        </p:spPr>
      </p:pic>
      <p:sp>
        <p:nvSpPr>
          <p:cNvPr id="2" name="Textfeld 1">
            <a:extLst>
              <a:ext uri="{FF2B5EF4-FFF2-40B4-BE49-F238E27FC236}">
                <a16:creationId xmlns:a16="http://schemas.microsoft.com/office/drawing/2014/main" id="{47425A86-4245-4D1A-9570-6C9146FA09FE}"/>
              </a:ext>
            </a:extLst>
          </p:cNvPr>
          <p:cNvSpPr txBox="1"/>
          <p:nvPr/>
        </p:nvSpPr>
        <p:spPr>
          <a:xfrm>
            <a:off x="6949440" y="2520314"/>
            <a:ext cx="4823460" cy="2893100"/>
          </a:xfrm>
          <a:prstGeom prst="rect">
            <a:avLst/>
          </a:prstGeom>
          <a:noFill/>
        </p:spPr>
        <p:txBody>
          <a:bodyPr wrap="square" rtlCol="0">
            <a:spAutoFit/>
          </a:bodyPr>
          <a:lstStyle/>
          <a:p>
            <a:pPr algn="just"/>
            <a:r>
              <a:rPr lang="en-US" sz="1400" dirty="0">
                <a:latin typeface="LMU CompatilFact" panose="02000500060000020003"/>
              </a:rPr>
              <a:t>Throughout the EDX-measurements a constant depletion in lighter elements could be noticed for samples with </a:t>
            </a:r>
            <a:r>
              <a:rPr lang="en-US" sz="1400" dirty="0" err="1">
                <a:latin typeface="LMU CompatilFact" panose="02000500060000020003"/>
              </a:rPr>
              <a:t>unoptimal</a:t>
            </a:r>
            <a:r>
              <a:rPr lang="en-US" sz="1400" dirty="0">
                <a:latin typeface="LMU CompatilFact" panose="02000500060000020003"/>
              </a:rPr>
              <a:t> orientation. This is attributed to beam damage occurring during sampling. The degree of beam damage was higher for samples with a higher Rb/K ratio. This is also displayed in Figures 8 b) to d) where Figure 8d) shows the samples with the highest </a:t>
            </a:r>
            <a:r>
              <a:rPr lang="en-US" sz="1400" dirty="0" err="1">
                <a:latin typeface="LMU CompatilFact" panose="02000500060000020003"/>
              </a:rPr>
              <a:t>Rb:K</a:t>
            </a:r>
            <a:r>
              <a:rPr lang="en-US" sz="1400" dirty="0">
                <a:latin typeface="LMU CompatilFact" panose="02000500060000020003"/>
              </a:rPr>
              <a:t> ratio. Comparing Sp54 to Sp53 and Sp52 in Figure 8b) it can be seen that crystal orientation and resulting detector dead times and measurement durations influence the degree of beam damage. The influence of beam damage on “apparent” elemental composition was bigger for the high temperature green phase compared to alumoklyuchevskite but the same trends could be found for both phases.</a:t>
            </a:r>
          </a:p>
        </p:txBody>
      </p:sp>
      <p:sp>
        <p:nvSpPr>
          <p:cNvPr id="8" name="Textfeld 7">
            <a:extLst>
              <a:ext uri="{FF2B5EF4-FFF2-40B4-BE49-F238E27FC236}">
                <a16:creationId xmlns:a16="http://schemas.microsoft.com/office/drawing/2014/main" id="{A0FAC059-3C86-4220-8B55-2C412C43C549}"/>
              </a:ext>
            </a:extLst>
          </p:cNvPr>
          <p:cNvSpPr txBox="1"/>
          <p:nvPr/>
        </p:nvSpPr>
        <p:spPr>
          <a:xfrm>
            <a:off x="262887" y="6230264"/>
            <a:ext cx="6522721" cy="627736"/>
          </a:xfrm>
          <a:prstGeom prst="rect">
            <a:avLst/>
          </a:prstGeom>
          <a:noFill/>
        </p:spPr>
        <p:txBody>
          <a:bodyPr wrap="square">
            <a:spAutoFit/>
          </a:bodyPr>
          <a:lstStyle/>
          <a:p>
            <a:pPr algn="just">
              <a:lnSpc>
                <a:spcPct val="107000"/>
              </a:lnSpc>
              <a:spcAft>
                <a:spcPts val="800"/>
              </a:spcAft>
            </a:pPr>
            <a:r>
              <a:rPr lang="en-US" sz="1100" b="1" i="1" dirty="0">
                <a:effectLst/>
                <a:latin typeface="LMU CompatilFact" panose="02000500060000020003"/>
                <a:ea typeface="Calibri" panose="020F0502020204030204" pitchFamily="34" charset="0"/>
                <a:cs typeface="Times New Roman" panose="02020603050405020304" pitchFamily="18" charset="0"/>
              </a:rPr>
              <a:t>Figure </a:t>
            </a:r>
            <a:r>
              <a:rPr lang="en-US" sz="1100" b="1" i="1" dirty="0">
                <a:latin typeface="LMU CompatilFact" panose="02000500060000020003"/>
                <a:ea typeface="Calibri" panose="020F0502020204030204" pitchFamily="34" charset="0"/>
                <a:cs typeface="Times New Roman" panose="02020603050405020304" pitchFamily="18" charset="0"/>
              </a:rPr>
              <a:t>8</a:t>
            </a:r>
            <a:r>
              <a:rPr lang="en-US" sz="1100" b="1" i="1" dirty="0">
                <a:effectLst/>
                <a:latin typeface="LMU CompatilFact" panose="02000500060000020003"/>
                <a:ea typeface="Calibri" panose="020F0502020204030204" pitchFamily="34" charset="0"/>
                <a:cs typeface="Times New Roman" panose="02020603050405020304" pitchFamily="18" charset="0"/>
              </a:rPr>
              <a:t>:</a:t>
            </a:r>
            <a:r>
              <a:rPr lang="en-US" sz="1100" i="1" dirty="0">
                <a:effectLst/>
                <a:latin typeface="LMU CompatilFact" panose="02000500060000020003"/>
                <a:ea typeface="Calibri" panose="020F0502020204030204" pitchFamily="34" charset="0"/>
                <a:cs typeface="Times New Roman" panose="02020603050405020304" pitchFamily="18" charset="0"/>
              </a:rPr>
              <a:t> </a:t>
            </a:r>
            <a:r>
              <a:rPr lang="en-US" sz="1100" b="1" i="1" dirty="0">
                <a:effectLst/>
                <a:latin typeface="LMU CompatilFact" panose="02000500060000020003"/>
                <a:ea typeface="Calibri" panose="020F0502020204030204" pitchFamily="34" charset="0"/>
                <a:cs typeface="Times New Roman" panose="02020603050405020304" pitchFamily="18" charset="0"/>
              </a:rPr>
              <a:t>a)</a:t>
            </a:r>
            <a:r>
              <a:rPr lang="en-US" sz="1100" i="1" dirty="0">
                <a:effectLst/>
                <a:latin typeface="LMU CompatilFact" panose="02000500060000020003"/>
                <a:ea typeface="Calibri" panose="020F0502020204030204" pitchFamily="34" charset="0"/>
                <a:cs typeface="Times New Roman" panose="02020603050405020304" pitchFamily="18" charset="0"/>
              </a:rPr>
              <a:t> SEM-image of beam damage on blue phase of </a:t>
            </a:r>
            <a:r>
              <a:rPr lang="en-US" sz="1100" i="1" dirty="0">
                <a:latin typeface="LMU CompatilFact" panose="02000500060000020003"/>
                <a:ea typeface="Calibri" panose="020F0502020204030204" pitchFamily="34" charset="0"/>
                <a:cs typeface="Times New Roman" panose="02020603050405020304" pitchFamily="18" charset="0"/>
              </a:rPr>
              <a:t>alumoklyuchevskite</a:t>
            </a:r>
            <a:r>
              <a:rPr lang="en-US" sz="1100" i="1" dirty="0">
                <a:effectLst/>
                <a:latin typeface="LMU CompatilFact" panose="02000500060000020003"/>
                <a:ea typeface="Calibri" panose="020F0502020204030204" pitchFamily="34" charset="0"/>
                <a:cs typeface="Times New Roman" panose="02020603050405020304" pitchFamily="18" charset="0"/>
              </a:rPr>
              <a:t> </a:t>
            </a:r>
            <a:r>
              <a:rPr lang="en-US" sz="1100" b="1" i="1" dirty="0">
                <a:effectLst/>
                <a:latin typeface="LMU CompatilFact" panose="02000500060000020003"/>
                <a:ea typeface="Calibri" panose="020F0502020204030204" pitchFamily="34" charset="0"/>
                <a:cs typeface="Times New Roman" panose="02020603050405020304" pitchFamily="18" charset="0"/>
              </a:rPr>
              <a:t>b)</a:t>
            </a:r>
            <a:r>
              <a:rPr lang="en-US" sz="1100" i="1" dirty="0">
                <a:effectLst/>
                <a:latin typeface="LMU CompatilFact" panose="02000500060000020003"/>
                <a:ea typeface="Calibri" panose="020F0502020204030204" pitchFamily="34" charset="0"/>
                <a:cs typeface="Times New Roman" panose="02020603050405020304" pitchFamily="18" charset="0"/>
              </a:rPr>
              <a:t> SEM-image of beam damage on </a:t>
            </a:r>
            <a:r>
              <a:rPr lang="en-US" sz="1100" i="1" dirty="0" err="1">
                <a:effectLst/>
                <a:latin typeface="LMU CompatilFact" panose="02000500060000020003"/>
                <a:ea typeface="Calibri" panose="020F0502020204030204" pitchFamily="34" charset="0"/>
                <a:cs typeface="Times New Roman" panose="02020603050405020304" pitchFamily="18" charset="0"/>
              </a:rPr>
              <a:t>Rb:K</a:t>
            </a:r>
            <a:r>
              <a:rPr lang="en-US" sz="1100" i="1" dirty="0">
                <a:effectLst/>
                <a:latin typeface="LMU CompatilFact" panose="02000500060000020003"/>
                <a:ea typeface="Calibri" panose="020F0502020204030204" pitchFamily="34" charset="0"/>
                <a:cs typeface="Times New Roman" panose="02020603050405020304" pitchFamily="18" charset="0"/>
              </a:rPr>
              <a:t> 1:2 high temperature green phase </a:t>
            </a:r>
            <a:r>
              <a:rPr lang="en-US" sz="1100" b="1" i="1" dirty="0">
                <a:effectLst/>
                <a:latin typeface="LMU CompatilFact" panose="02000500060000020003"/>
                <a:ea typeface="Calibri" panose="020F0502020204030204" pitchFamily="34" charset="0"/>
                <a:cs typeface="Times New Roman" panose="02020603050405020304" pitchFamily="18" charset="0"/>
              </a:rPr>
              <a:t>c)</a:t>
            </a:r>
            <a:r>
              <a:rPr lang="en-US" sz="1100" i="1" dirty="0">
                <a:effectLst/>
                <a:latin typeface="LMU CompatilFact" panose="02000500060000020003"/>
                <a:ea typeface="Calibri" panose="020F0502020204030204" pitchFamily="34" charset="0"/>
                <a:cs typeface="Times New Roman" panose="02020603050405020304" pitchFamily="18" charset="0"/>
              </a:rPr>
              <a:t> SEM-image of beam damage on </a:t>
            </a:r>
            <a:r>
              <a:rPr lang="en-US" sz="1100" i="1" dirty="0" err="1">
                <a:effectLst/>
                <a:latin typeface="LMU CompatilFact" panose="02000500060000020003"/>
                <a:ea typeface="Calibri" panose="020F0502020204030204" pitchFamily="34" charset="0"/>
                <a:cs typeface="Times New Roman" panose="02020603050405020304" pitchFamily="18" charset="0"/>
              </a:rPr>
              <a:t>Rb:K</a:t>
            </a:r>
            <a:r>
              <a:rPr lang="en-US" sz="1100" i="1" dirty="0">
                <a:effectLst/>
                <a:latin typeface="LMU CompatilFact" panose="02000500060000020003"/>
                <a:ea typeface="Calibri" panose="020F0502020204030204" pitchFamily="34" charset="0"/>
                <a:cs typeface="Times New Roman" panose="02020603050405020304" pitchFamily="18" charset="0"/>
              </a:rPr>
              <a:t> 2:1 high temperature green phase </a:t>
            </a:r>
            <a:r>
              <a:rPr lang="en-US" sz="1100" b="1" i="1" dirty="0">
                <a:effectLst/>
                <a:latin typeface="LMU CompatilFact" panose="02000500060000020003"/>
                <a:ea typeface="Calibri" panose="020F0502020204030204" pitchFamily="34" charset="0"/>
                <a:cs typeface="Times New Roman" panose="02020603050405020304" pitchFamily="18" charset="0"/>
              </a:rPr>
              <a:t>d)</a:t>
            </a:r>
            <a:r>
              <a:rPr lang="en-US" sz="1100" i="1" dirty="0">
                <a:effectLst/>
                <a:latin typeface="LMU CompatilFact" panose="02000500060000020003"/>
                <a:ea typeface="Calibri" panose="020F0502020204030204" pitchFamily="34" charset="0"/>
                <a:cs typeface="Times New Roman" panose="02020603050405020304" pitchFamily="18" charset="0"/>
              </a:rPr>
              <a:t> SEM-image of beam damage on </a:t>
            </a:r>
            <a:r>
              <a:rPr lang="en-US" sz="1100" i="1" dirty="0" err="1">
                <a:effectLst/>
                <a:latin typeface="LMU CompatilFact" panose="02000500060000020003"/>
                <a:ea typeface="Calibri" panose="020F0502020204030204" pitchFamily="34" charset="0"/>
                <a:cs typeface="Times New Roman" panose="02020603050405020304" pitchFamily="18" charset="0"/>
              </a:rPr>
              <a:t>Rb:K</a:t>
            </a:r>
            <a:r>
              <a:rPr lang="en-US" sz="1100" i="1" dirty="0">
                <a:effectLst/>
                <a:latin typeface="LMU CompatilFact" panose="02000500060000020003"/>
                <a:ea typeface="Calibri" panose="020F0502020204030204" pitchFamily="34" charset="0"/>
                <a:cs typeface="Times New Roman" panose="02020603050405020304" pitchFamily="18" charset="0"/>
              </a:rPr>
              <a:t> 3:0 high temperature green phase</a:t>
            </a:r>
            <a:endParaRPr lang="de-DE" sz="1100" i="1" dirty="0">
              <a:effectLst/>
              <a:latin typeface="LMU CompatilFact" panose="02000500060000020003"/>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6414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12">
            <a:extLst>
              <a:ext uri="{FF2B5EF4-FFF2-40B4-BE49-F238E27FC236}">
                <a16:creationId xmlns:a16="http://schemas.microsoft.com/office/drawing/2014/main" id="{42AC78B8-1083-4644-9D98-98740BD52D4A}"/>
              </a:ext>
            </a:extLst>
          </p:cNvPr>
          <p:cNvSpPr>
            <a:spLocks noGrp="1"/>
          </p:cNvSpPr>
          <p:nvPr>
            <p:ph type="body" sz="quarter" idx="14" hasCustomPrompt="1"/>
          </p:nvPr>
        </p:nvSpPr>
        <p:spPr>
          <a:xfrm>
            <a:off x="2292387" y="173820"/>
            <a:ext cx="9450525" cy="825500"/>
          </a:xfrm>
          <a:prstGeom prst="rect">
            <a:avLst/>
          </a:prstGeom>
        </p:spPr>
        <p:txBody>
          <a:bodyPr lIns="54000" tIns="356400" rIns="54000" bIns="43200" anchor="b" anchorCtr="0"/>
          <a:lstStyle>
            <a:lvl1pPr marL="0" indent="0">
              <a:lnSpc>
                <a:spcPct val="88000"/>
              </a:lnSpc>
              <a:spcBef>
                <a:spcPts val="0"/>
              </a:spcBef>
              <a:buFontTx/>
              <a:buNone/>
              <a:defRPr sz="680" b="1" i="0" cap="all" spc="80" baseline="0"/>
            </a:lvl1pPr>
            <a:lvl2pPr indent="0">
              <a:lnSpc>
                <a:spcPts val="880"/>
              </a:lnSpc>
              <a:buFontTx/>
              <a:buNone/>
              <a:defRPr sz="680" b="1" i="0" cap="all" spc="80" baseline="0"/>
            </a:lvl2pPr>
            <a:lvl3pPr indent="0">
              <a:lnSpc>
                <a:spcPts val="880"/>
              </a:lnSpc>
              <a:buFontTx/>
              <a:buNone/>
              <a:defRPr sz="680" b="1" i="0" cap="all" spc="80" baseline="0"/>
            </a:lvl3pPr>
            <a:lvl4pPr indent="0">
              <a:lnSpc>
                <a:spcPts val="880"/>
              </a:lnSpc>
              <a:buFontTx/>
              <a:buNone/>
              <a:defRPr sz="680" b="1" i="0" cap="all" spc="80" baseline="0"/>
            </a:lvl4pPr>
            <a:lvl5pPr indent="0">
              <a:lnSpc>
                <a:spcPts val="880"/>
              </a:lnSpc>
              <a:buFontTx/>
              <a:buNone/>
              <a:defRPr sz="680" b="1" i="0" cap="all" spc="80" baseline="0"/>
            </a:lvl5pPr>
          </a:lstStyle>
          <a:p>
            <a:pPr marL="0" indent="0" algn="ctr">
              <a:lnSpc>
                <a:spcPct val="88000"/>
              </a:lnSpc>
              <a:spcBef>
                <a:spcPts val="0"/>
              </a:spcBef>
              <a:buFontTx/>
              <a:buNone/>
            </a:pPr>
            <a:r>
              <a:rPr lang="de-DE" sz="1800" dirty="0" err="1">
                <a:latin typeface="Arial" panose="020B0604020202020204" pitchFamily="34" charset="0"/>
              </a:rPr>
              <a:t>Magnetic</a:t>
            </a:r>
            <a:r>
              <a:rPr lang="de-DE" sz="1800" dirty="0">
                <a:latin typeface="Arial" panose="020B0604020202020204" pitchFamily="34" charset="0"/>
              </a:rPr>
              <a:t> </a:t>
            </a:r>
            <a:r>
              <a:rPr lang="de-DE" sz="1800" dirty="0" err="1">
                <a:latin typeface="Arial" panose="020B0604020202020204" pitchFamily="34" charset="0"/>
              </a:rPr>
              <a:t>Results</a:t>
            </a:r>
            <a:r>
              <a:rPr lang="de-DE" sz="1800" dirty="0">
                <a:latin typeface="Arial" panose="020B0604020202020204" pitchFamily="34" charset="0"/>
              </a:rPr>
              <a:t> and Outlook</a:t>
            </a:r>
            <a:endParaRPr lang="de-DE" sz="1800" b="1" i="0" baseline="0" dirty="0">
              <a:latin typeface="Arial" panose="020B0604020202020204" pitchFamily="34" charset="0"/>
            </a:endParaRPr>
          </a:p>
        </p:txBody>
      </p:sp>
      <p:pic>
        <p:nvPicPr>
          <p:cNvPr id="4" name="Bildplatzhalter 33">
            <a:extLst>
              <a:ext uri="{FF2B5EF4-FFF2-40B4-BE49-F238E27FC236}">
                <a16:creationId xmlns:a16="http://schemas.microsoft.com/office/drawing/2014/main" id="{306FE5F4-1039-43CB-AC42-F77FD46AFEDB}"/>
              </a:ext>
            </a:extLst>
          </p:cNvPr>
          <p:cNvPicPr>
            <a:picLocks noChangeAspect="1"/>
          </p:cNvPicPr>
          <p:nvPr/>
        </p:nvPicPr>
        <p:blipFill>
          <a:blip r:embed="rId2"/>
          <a:srcRect l="5901" r="5901"/>
          <a:stretch>
            <a:fillRect/>
          </a:stretch>
        </p:blipFill>
        <p:spPr>
          <a:xfrm>
            <a:off x="759263" y="2550581"/>
            <a:ext cx="4553712" cy="3689568"/>
          </a:xfrm>
          <a:prstGeom prst="rect">
            <a:avLst/>
          </a:prstGeom>
        </p:spPr>
      </p:pic>
      <p:sp>
        <p:nvSpPr>
          <p:cNvPr id="5" name="Textplatzhalter 5">
            <a:extLst>
              <a:ext uri="{FF2B5EF4-FFF2-40B4-BE49-F238E27FC236}">
                <a16:creationId xmlns:a16="http://schemas.microsoft.com/office/drawing/2014/main" id="{447F7A05-3682-4EE2-9B7F-C9725FB8AC23}"/>
              </a:ext>
            </a:extLst>
          </p:cNvPr>
          <p:cNvSpPr txBox="1">
            <a:spLocks/>
          </p:cNvSpPr>
          <p:nvPr/>
        </p:nvSpPr>
        <p:spPr>
          <a:xfrm>
            <a:off x="133838" y="6142542"/>
            <a:ext cx="5193307" cy="529467"/>
          </a:xfrm>
          <a:prstGeom prst="rect">
            <a:avLst/>
          </a:prstGeom>
        </p:spPr>
        <p:txBody>
          <a:bodyPr lIns="0" tIns="0" rIns="0" bIns="0"/>
          <a:lstStyle>
            <a:lvl1pPr marL="0" indent="0" algn="l" defTabSz="2851023" rtl="0" eaLnBrk="1" latinLnBrk="0" hangingPunct="1">
              <a:lnSpc>
                <a:spcPts val="14800"/>
              </a:lnSpc>
              <a:spcBef>
                <a:spcPts val="0"/>
              </a:spcBef>
              <a:buFont typeface="Arial" panose="020B0604020202020204" pitchFamily="34" charset="0"/>
              <a:buNone/>
              <a:defRPr sz="11598" b="1" i="0" kern="1200">
                <a:solidFill>
                  <a:schemeClr val="tx1"/>
                </a:solidFill>
                <a:latin typeface="LMU CompatilFact" panose="02000500060000020003" pitchFamily="2" charset="0"/>
                <a:ea typeface="+mn-ea"/>
                <a:cs typeface="+mn-cs"/>
              </a:defRPr>
            </a:lvl1pPr>
            <a:lvl2pPr marL="2138270" indent="-712754" algn="l" defTabSz="2851023" rtl="0" eaLnBrk="1" latinLnBrk="0" hangingPunct="1">
              <a:lnSpc>
                <a:spcPct val="90000"/>
              </a:lnSpc>
              <a:spcBef>
                <a:spcPts val="1558"/>
              </a:spcBef>
              <a:buFont typeface="Arial" panose="020B0604020202020204" pitchFamily="34" charset="0"/>
              <a:buChar char="•"/>
              <a:defRPr sz="7484" kern="1200">
                <a:solidFill>
                  <a:schemeClr val="tx1"/>
                </a:solidFill>
                <a:latin typeface="+mn-lt"/>
                <a:ea typeface="+mn-ea"/>
                <a:cs typeface="+mn-cs"/>
              </a:defRPr>
            </a:lvl2pPr>
            <a:lvl3pPr marL="3563785" indent="-712754" algn="l" defTabSz="2851023" rtl="0" eaLnBrk="1" latinLnBrk="0" hangingPunct="1">
              <a:lnSpc>
                <a:spcPct val="90000"/>
              </a:lnSpc>
              <a:spcBef>
                <a:spcPts val="1558"/>
              </a:spcBef>
              <a:buFont typeface="Arial" panose="020B0604020202020204" pitchFamily="34" charset="0"/>
              <a:buChar char="•"/>
              <a:defRPr sz="6235" kern="1200">
                <a:solidFill>
                  <a:schemeClr val="tx1"/>
                </a:solidFill>
                <a:latin typeface="+mn-lt"/>
                <a:ea typeface="+mn-ea"/>
                <a:cs typeface="+mn-cs"/>
              </a:defRPr>
            </a:lvl3pPr>
            <a:lvl4pPr marL="4989302"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4pPr>
            <a:lvl5pPr marL="641480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5pPr>
            <a:lvl6pPr marL="7840328"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6pPr>
            <a:lvl7pPr marL="926583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7pPr>
            <a:lvl8pPr marL="10691353"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8pPr>
            <a:lvl9pPr marL="1211686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9pPr>
          </a:lstStyle>
          <a:p>
            <a:pPr algn="just">
              <a:lnSpc>
                <a:spcPct val="100000"/>
              </a:lnSpc>
            </a:pPr>
            <a:r>
              <a:rPr lang="de-DE" sz="1100" b="0" i="1" dirty="0"/>
              <a:t>Figure 9: </a:t>
            </a:r>
            <a:r>
              <a:rPr lang="de-DE" sz="1100" b="0" i="1" dirty="0" err="1"/>
              <a:t>Susceptibility</a:t>
            </a:r>
            <a:r>
              <a:rPr lang="de-DE" sz="1100" b="0" i="1" dirty="0"/>
              <a:t> </a:t>
            </a:r>
            <a:r>
              <a:rPr lang="de-DE" sz="1100" b="0" i="1" dirty="0" err="1"/>
              <a:t>measurements</a:t>
            </a:r>
            <a:r>
              <a:rPr lang="de-DE" sz="1100" b="0" i="1" dirty="0"/>
              <a:t> at 0.1T and 1T in </a:t>
            </a:r>
            <a:r>
              <a:rPr lang="de-DE" sz="1100" b="0" i="1" dirty="0" err="1"/>
              <a:t>zero</a:t>
            </a:r>
            <a:r>
              <a:rPr lang="de-DE" sz="1100" b="0" i="1" dirty="0"/>
              <a:t> </a:t>
            </a:r>
            <a:r>
              <a:rPr lang="de-DE" sz="1100" b="0" i="1" dirty="0" err="1"/>
              <a:t>field</a:t>
            </a:r>
            <a:r>
              <a:rPr lang="de-DE" sz="1100" b="0" i="1" dirty="0"/>
              <a:t> </a:t>
            </a:r>
            <a:r>
              <a:rPr lang="de-DE" sz="1100" b="0" i="1" dirty="0" err="1"/>
              <a:t>cooling</a:t>
            </a:r>
            <a:r>
              <a:rPr lang="de-DE" sz="1100" b="0" i="1" dirty="0"/>
              <a:t> (Oxford </a:t>
            </a:r>
            <a:r>
              <a:rPr lang="de-DE" sz="1100" b="0" i="1" dirty="0" err="1"/>
              <a:t>Maglab</a:t>
            </a:r>
            <a:r>
              <a:rPr lang="de-DE" sz="1100" b="0" i="1" dirty="0"/>
              <a:t> VSM); The </a:t>
            </a:r>
            <a:r>
              <a:rPr lang="de-DE" sz="1100" b="0" i="1" dirty="0" err="1"/>
              <a:t>red</a:t>
            </a:r>
            <a:r>
              <a:rPr lang="de-DE" sz="1100" b="0" i="1" dirty="0"/>
              <a:t> and </a:t>
            </a:r>
            <a:r>
              <a:rPr lang="de-DE" sz="1100" b="0" i="1" dirty="0" err="1"/>
              <a:t>green</a:t>
            </a:r>
            <a:r>
              <a:rPr lang="de-DE" sz="1100" b="0" i="1" dirty="0"/>
              <a:t> </a:t>
            </a:r>
            <a:r>
              <a:rPr lang="de-DE" sz="1100" b="0" i="1" dirty="0" err="1"/>
              <a:t>curve</a:t>
            </a:r>
            <a:r>
              <a:rPr lang="de-DE" sz="1100" b="0" i="1" dirty="0"/>
              <a:t> </a:t>
            </a:r>
            <a:r>
              <a:rPr lang="de-DE" sz="1100" b="0" i="1" dirty="0" err="1"/>
              <a:t>are</a:t>
            </a:r>
            <a:r>
              <a:rPr lang="de-DE" sz="1100" b="0" i="1" dirty="0"/>
              <a:t> K-</a:t>
            </a:r>
            <a:r>
              <a:rPr lang="de-DE" sz="1100" b="0" i="1" dirty="0" err="1"/>
              <a:t>bearing</a:t>
            </a:r>
            <a:r>
              <a:rPr lang="de-DE" sz="1100" b="0" i="1" dirty="0"/>
              <a:t> alumoklyuchevskite </a:t>
            </a:r>
            <a:r>
              <a:rPr lang="de-DE" sz="1100" b="0" i="1" dirty="0" err="1"/>
              <a:t>samples</a:t>
            </a:r>
            <a:r>
              <a:rPr lang="de-DE" sz="1100" b="0" i="1" dirty="0"/>
              <a:t> and </a:t>
            </a:r>
            <a:r>
              <a:rPr lang="de-DE" sz="1100" b="0" i="1" dirty="0" err="1"/>
              <a:t>the</a:t>
            </a:r>
            <a:r>
              <a:rPr lang="de-DE" sz="1100" b="0" i="1" dirty="0"/>
              <a:t> </a:t>
            </a:r>
            <a:r>
              <a:rPr lang="de-DE" sz="1100" b="0" i="1" dirty="0" err="1"/>
              <a:t>blue</a:t>
            </a:r>
            <a:r>
              <a:rPr lang="de-DE" sz="1100" b="0" i="1" dirty="0"/>
              <a:t> </a:t>
            </a:r>
            <a:r>
              <a:rPr lang="de-DE" sz="1100" b="0" i="1" dirty="0" err="1"/>
              <a:t>curve</a:t>
            </a:r>
            <a:r>
              <a:rPr lang="de-DE" sz="1100" b="0" i="1" dirty="0"/>
              <a:t> </a:t>
            </a:r>
            <a:r>
              <a:rPr lang="de-DE" sz="1100" b="0" i="1" dirty="0" err="1"/>
              <a:t>is</a:t>
            </a:r>
            <a:r>
              <a:rPr lang="de-DE" sz="1100" b="0" i="1" dirty="0"/>
              <a:t> </a:t>
            </a:r>
            <a:r>
              <a:rPr lang="de-DE" sz="1100" b="0" i="1" dirty="0" err="1"/>
              <a:t>from</a:t>
            </a:r>
            <a:r>
              <a:rPr lang="de-DE" sz="1100" b="0" i="1" dirty="0"/>
              <a:t> a </a:t>
            </a:r>
            <a:r>
              <a:rPr lang="de-DE" sz="1100" b="0" i="1" dirty="0" err="1"/>
              <a:t>Rb-doped</a:t>
            </a:r>
            <a:r>
              <a:rPr lang="de-DE" sz="1100" b="0" i="1" dirty="0"/>
              <a:t> alumoklyuchevskite</a:t>
            </a:r>
          </a:p>
          <a:p>
            <a:endParaRPr lang="de-DE" dirty="0"/>
          </a:p>
        </p:txBody>
      </p:sp>
      <p:sp>
        <p:nvSpPr>
          <p:cNvPr id="8" name="Textplatzhalter 3">
            <a:extLst>
              <a:ext uri="{FF2B5EF4-FFF2-40B4-BE49-F238E27FC236}">
                <a16:creationId xmlns:a16="http://schemas.microsoft.com/office/drawing/2014/main" id="{F83FFF00-1F3E-49D2-86BF-7911FC2F22A7}"/>
              </a:ext>
            </a:extLst>
          </p:cNvPr>
          <p:cNvSpPr txBox="1">
            <a:spLocks/>
          </p:cNvSpPr>
          <p:nvPr/>
        </p:nvSpPr>
        <p:spPr>
          <a:xfrm>
            <a:off x="215024" y="1353709"/>
            <a:ext cx="5112121" cy="1300139"/>
          </a:xfrm>
          <a:prstGeom prst="rect">
            <a:avLst/>
          </a:prstGeom>
        </p:spPr>
        <p:txBody>
          <a:bodyPr lIns="0" tIns="0" rIns="0" bIns="0"/>
          <a:lstStyle>
            <a:lvl1pPr marL="0" indent="0" algn="l" defTabSz="2851023" rtl="0" eaLnBrk="1" latinLnBrk="0" hangingPunct="1">
              <a:lnSpc>
                <a:spcPts val="7637"/>
              </a:lnSpc>
              <a:spcBef>
                <a:spcPts val="0"/>
              </a:spcBef>
              <a:buFont typeface="Arial" panose="020B0604020202020204" pitchFamily="34" charset="0"/>
              <a:buNone/>
              <a:defRPr sz="5600" b="0" i="0" kern="1200">
                <a:solidFill>
                  <a:schemeClr val="tx1"/>
                </a:solidFill>
                <a:latin typeface="LMU CompatilFact" panose="02000500060000020003" pitchFamily="2" charset="0"/>
                <a:ea typeface="+mn-ea"/>
                <a:cs typeface="+mn-cs"/>
              </a:defRPr>
            </a:lvl1pPr>
            <a:lvl2pPr marL="2138270" indent="-712754" algn="l" defTabSz="2851023" rtl="0" eaLnBrk="1" latinLnBrk="0" hangingPunct="1">
              <a:lnSpc>
                <a:spcPct val="90000"/>
              </a:lnSpc>
              <a:spcBef>
                <a:spcPts val="1558"/>
              </a:spcBef>
              <a:buFont typeface="Arial" panose="020B0604020202020204" pitchFamily="34" charset="0"/>
              <a:buChar char="•"/>
              <a:defRPr sz="7484" kern="1200">
                <a:solidFill>
                  <a:schemeClr val="tx1"/>
                </a:solidFill>
                <a:latin typeface="+mn-lt"/>
                <a:ea typeface="+mn-ea"/>
                <a:cs typeface="+mn-cs"/>
              </a:defRPr>
            </a:lvl2pPr>
            <a:lvl3pPr marL="3563785" indent="-712754" algn="l" defTabSz="2851023" rtl="0" eaLnBrk="1" latinLnBrk="0" hangingPunct="1">
              <a:lnSpc>
                <a:spcPct val="90000"/>
              </a:lnSpc>
              <a:spcBef>
                <a:spcPts val="1558"/>
              </a:spcBef>
              <a:buFont typeface="Arial" panose="020B0604020202020204" pitchFamily="34" charset="0"/>
              <a:buChar char="•"/>
              <a:defRPr sz="6235" kern="1200">
                <a:solidFill>
                  <a:schemeClr val="tx1"/>
                </a:solidFill>
                <a:latin typeface="+mn-lt"/>
                <a:ea typeface="+mn-ea"/>
                <a:cs typeface="+mn-cs"/>
              </a:defRPr>
            </a:lvl3pPr>
            <a:lvl4pPr marL="4989302"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4pPr>
            <a:lvl5pPr marL="641480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5pPr>
            <a:lvl6pPr marL="7840328"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6pPr>
            <a:lvl7pPr marL="926583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7pPr>
            <a:lvl8pPr marL="10691353"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8pPr>
            <a:lvl9pPr marL="1211686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9pPr>
          </a:lstStyle>
          <a:p>
            <a:pPr algn="just">
              <a:lnSpc>
                <a:spcPct val="150000"/>
              </a:lnSpc>
            </a:pPr>
            <a:r>
              <a:rPr lang="de-DE" sz="1200" dirty="0"/>
              <a:t>The </a:t>
            </a:r>
            <a:r>
              <a:rPr lang="de-DE" sz="1200" dirty="0" err="1"/>
              <a:t>susceptibility</a:t>
            </a:r>
            <a:r>
              <a:rPr lang="de-DE" sz="1200" dirty="0"/>
              <a:t> </a:t>
            </a:r>
            <a:r>
              <a:rPr lang="de-DE" sz="1200" dirty="0" err="1"/>
              <a:t>measurements</a:t>
            </a:r>
            <a:r>
              <a:rPr lang="de-DE" sz="1200" dirty="0"/>
              <a:t> was </a:t>
            </a:r>
            <a:r>
              <a:rPr lang="de-DE" sz="1200" dirty="0" err="1"/>
              <a:t>performed</a:t>
            </a:r>
            <a:r>
              <a:rPr lang="de-DE" sz="1200" dirty="0"/>
              <a:t> </a:t>
            </a:r>
            <a:r>
              <a:rPr lang="de-DE" sz="1200" dirty="0" err="1"/>
              <a:t>between</a:t>
            </a:r>
            <a:r>
              <a:rPr lang="de-DE" sz="1200" dirty="0"/>
              <a:t> 2.7K and 280K and a </a:t>
            </a:r>
            <a:r>
              <a:rPr lang="de-DE" sz="1200" dirty="0" err="1"/>
              <a:t>magnetic</a:t>
            </a:r>
            <a:r>
              <a:rPr lang="de-DE" sz="1200" dirty="0"/>
              <a:t> </a:t>
            </a:r>
            <a:r>
              <a:rPr lang="de-DE" sz="1200" dirty="0" err="1"/>
              <a:t>field</a:t>
            </a:r>
            <a:r>
              <a:rPr lang="de-DE" sz="1200" dirty="0"/>
              <a:t> </a:t>
            </a:r>
            <a:r>
              <a:rPr lang="de-DE" sz="1200" dirty="0" err="1"/>
              <a:t>between</a:t>
            </a:r>
            <a:r>
              <a:rPr lang="de-DE" sz="1200" dirty="0"/>
              <a:t> 0.1T and 7T. </a:t>
            </a:r>
            <a:r>
              <a:rPr lang="de-DE" sz="1200"/>
              <a:t>Figure 9 </a:t>
            </a:r>
            <a:r>
              <a:rPr lang="de-DE" sz="1200" dirty="0" err="1"/>
              <a:t>shows</a:t>
            </a:r>
            <a:r>
              <a:rPr lang="de-DE" sz="1200" dirty="0"/>
              <a:t> </a:t>
            </a:r>
            <a:r>
              <a:rPr lang="de-DE" sz="1200" dirty="0" err="1"/>
              <a:t>first</a:t>
            </a:r>
            <a:r>
              <a:rPr lang="de-DE" sz="1200" dirty="0"/>
              <a:t> </a:t>
            </a:r>
            <a:r>
              <a:rPr lang="de-DE" sz="1200" dirty="0" err="1"/>
              <a:t>results</a:t>
            </a:r>
            <a:r>
              <a:rPr lang="de-DE" sz="1200" dirty="0"/>
              <a:t> </a:t>
            </a:r>
            <a:r>
              <a:rPr lang="de-DE" sz="1200" dirty="0" err="1"/>
              <a:t>for</a:t>
            </a:r>
            <a:r>
              <a:rPr lang="de-DE" sz="1200" dirty="0"/>
              <a:t> </a:t>
            </a:r>
            <a:r>
              <a:rPr lang="de-DE" sz="1200" dirty="0" err="1"/>
              <a:t>undoped</a:t>
            </a:r>
            <a:r>
              <a:rPr lang="de-DE" sz="1200" dirty="0"/>
              <a:t> and </a:t>
            </a:r>
            <a:r>
              <a:rPr lang="de-DE" sz="1200" dirty="0" err="1"/>
              <a:t>Rb-doped</a:t>
            </a:r>
            <a:r>
              <a:rPr lang="de-DE" sz="1200" dirty="0"/>
              <a:t> </a:t>
            </a:r>
            <a:r>
              <a:rPr lang="de-DE" sz="1200" dirty="0" err="1"/>
              <a:t>compositions</a:t>
            </a:r>
            <a:r>
              <a:rPr lang="de-DE" sz="1200" dirty="0"/>
              <a:t>. </a:t>
            </a:r>
            <a:r>
              <a:rPr lang="de-DE" sz="1200" dirty="0" err="1"/>
              <a:t>Whereas</a:t>
            </a:r>
            <a:r>
              <a:rPr lang="de-DE" sz="1200" dirty="0"/>
              <a:t> </a:t>
            </a:r>
            <a:r>
              <a:rPr lang="de-DE" sz="1200" dirty="0" err="1"/>
              <a:t>the</a:t>
            </a:r>
            <a:r>
              <a:rPr lang="de-DE" sz="1200" dirty="0"/>
              <a:t> </a:t>
            </a:r>
            <a:r>
              <a:rPr lang="de-DE" sz="1200" dirty="0" err="1"/>
              <a:t>broader</a:t>
            </a:r>
            <a:r>
              <a:rPr lang="de-DE" sz="1200" dirty="0"/>
              <a:t> </a:t>
            </a:r>
            <a:r>
              <a:rPr lang="de-DE" sz="1200" dirty="0" err="1"/>
              <a:t>peaks</a:t>
            </a:r>
            <a:r>
              <a:rPr lang="de-DE" sz="1200" dirty="0"/>
              <a:t> at high </a:t>
            </a:r>
            <a:r>
              <a:rPr lang="de-DE" sz="1200" dirty="0" err="1"/>
              <a:t>temperatures</a:t>
            </a:r>
            <a:r>
              <a:rPr lang="de-DE" sz="1200" dirty="0"/>
              <a:t> </a:t>
            </a:r>
            <a:r>
              <a:rPr lang="de-DE" sz="1200" dirty="0" err="1"/>
              <a:t>remain</a:t>
            </a:r>
            <a:r>
              <a:rPr lang="de-DE" sz="1200" dirty="0"/>
              <a:t> </a:t>
            </a:r>
            <a:r>
              <a:rPr lang="de-DE" sz="1200" dirty="0" err="1"/>
              <a:t>unchanged</a:t>
            </a:r>
            <a:r>
              <a:rPr lang="de-DE" sz="1200" dirty="0"/>
              <a:t>, such at </a:t>
            </a:r>
            <a:r>
              <a:rPr lang="de-DE" sz="1200" dirty="0" err="1"/>
              <a:t>lower</a:t>
            </a:r>
            <a:r>
              <a:rPr lang="de-DE" sz="1200" dirty="0"/>
              <a:t> </a:t>
            </a:r>
            <a:r>
              <a:rPr lang="de-DE" sz="1200" dirty="0" err="1"/>
              <a:t>temperatures</a:t>
            </a:r>
            <a:r>
              <a:rPr lang="de-DE" sz="1200" dirty="0"/>
              <a:t> </a:t>
            </a:r>
            <a:r>
              <a:rPr lang="de-DE" sz="1200" dirty="0" err="1"/>
              <a:t>change</a:t>
            </a:r>
            <a:r>
              <a:rPr lang="de-DE" sz="1200" dirty="0"/>
              <a:t> due </a:t>
            </a:r>
            <a:r>
              <a:rPr lang="de-DE" sz="1200" dirty="0" err="1"/>
              <a:t>to</a:t>
            </a:r>
            <a:r>
              <a:rPr lang="de-DE" sz="1200" dirty="0"/>
              <a:t> </a:t>
            </a:r>
            <a:r>
              <a:rPr lang="de-DE" sz="1200" dirty="0" err="1"/>
              <a:t>altering</a:t>
            </a:r>
            <a:r>
              <a:rPr lang="de-DE" sz="1200" dirty="0"/>
              <a:t> </a:t>
            </a:r>
            <a:r>
              <a:rPr lang="de-DE" sz="1200" dirty="0" err="1"/>
              <a:t>the</a:t>
            </a:r>
            <a:r>
              <a:rPr lang="de-DE" sz="1200" dirty="0"/>
              <a:t> </a:t>
            </a:r>
            <a:r>
              <a:rPr lang="de-DE" sz="1200" dirty="0" err="1"/>
              <a:t>Rb</a:t>
            </a:r>
            <a:r>
              <a:rPr lang="de-DE" sz="1200" dirty="0"/>
              <a:t> : K </a:t>
            </a:r>
            <a:r>
              <a:rPr lang="de-DE" sz="1200" dirty="0" err="1"/>
              <a:t>ratio</a:t>
            </a:r>
            <a:r>
              <a:rPr lang="de-DE" sz="1200" dirty="0"/>
              <a:t>.  These </a:t>
            </a:r>
            <a:r>
              <a:rPr lang="de-DE" sz="1200" dirty="0" err="1"/>
              <a:t>results</a:t>
            </a:r>
            <a:r>
              <a:rPr lang="de-DE" sz="1200" dirty="0"/>
              <a:t> </a:t>
            </a:r>
            <a:r>
              <a:rPr lang="de-DE" sz="1200" dirty="0" err="1"/>
              <a:t>indicate</a:t>
            </a:r>
            <a:r>
              <a:rPr lang="de-DE" sz="1200" dirty="0"/>
              <a:t> a </a:t>
            </a:r>
            <a:r>
              <a:rPr lang="de-DE" sz="1200" dirty="0" err="1"/>
              <a:t>change</a:t>
            </a:r>
            <a:r>
              <a:rPr lang="de-DE" sz="1200" dirty="0"/>
              <a:t> in </a:t>
            </a:r>
            <a:r>
              <a:rPr lang="de-DE" sz="1200" dirty="0" err="1"/>
              <a:t>the</a:t>
            </a:r>
            <a:r>
              <a:rPr lang="de-DE" sz="1200" dirty="0"/>
              <a:t> </a:t>
            </a:r>
            <a:r>
              <a:rPr lang="de-DE" sz="1200" dirty="0" err="1"/>
              <a:t>magnetic</a:t>
            </a:r>
            <a:r>
              <a:rPr lang="de-DE" sz="1200" dirty="0"/>
              <a:t> </a:t>
            </a:r>
            <a:r>
              <a:rPr lang="de-DE" sz="1200" dirty="0" err="1"/>
              <a:t>interaction</a:t>
            </a:r>
            <a:r>
              <a:rPr lang="de-DE" sz="1200" dirty="0"/>
              <a:t> </a:t>
            </a:r>
            <a:r>
              <a:rPr lang="de-DE" sz="1200" dirty="0" err="1"/>
              <a:t>between</a:t>
            </a:r>
            <a:r>
              <a:rPr lang="de-DE" sz="1200" dirty="0"/>
              <a:t> </a:t>
            </a:r>
            <a:r>
              <a:rPr lang="de-DE" sz="1200" dirty="0" err="1"/>
              <a:t>the</a:t>
            </a:r>
            <a:r>
              <a:rPr lang="de-DE" sz="1200" dirty="0"/>
              <a:t> </a:t>
            </a:r>
            <a:r>
              <a:rPr lang="de-DE" sz="1200" dirty="0" err="1"/>
              <a:t>Cu</a:t>
            </a:r>
            <a:r>
              <a:rPr lang="de-DE" sz="1200" dirty="0"/>
              <a:t>-atoms.</a:t>
            </a:r>
          </a:p>
          <a:p>
            <a:endParaRPr lang="de-DE" dirty="0"/>
          </a:p>
        </p:txBody>
      </p:sp>
      <p:pic>
        <p:nvPicPr>
          <p:cNvPr id="9" name="Grafik 8">
            <a:extLst>
              <a:ext uri="{FF2B5EF4-FFF2-40B4-BE49-F238E27FC236}">
                <a16:creationId xmlns:a16="http://schemas.microsoft.com/office/drawing/2014/main" id="{293EA202-20AC-47DE-A3E7-7A268C413C62}"/>
              </a:ext>
            </a:extLst>
          </p:cNvPr>
          <p:cNvPicPr>
            <a:picLocks noChangeAspect="1"/>
          </p:cNvPicPr>
          <p:nvPr/>
        </p:nvPicPr>
        <p:blipFill>
          <a:blip r:embed="rId3"/>
          <a:stretch>
            <a:fillRect/>
          </a:stretch>
        </p:blipFill>
        <p:spPr>
          <a:xfrm>
            <a:off x="5785381" y="1592068"/>
            <a:ext cx="3076759" cy="2291191"/>
          </a:xfrm>
          <a:prstGeom prst="rect">
            <a:avLst/>
          </a:prstGeom>
        </p:spPr>
      </p:pic>
      <p:sp>
        <p:nvSpPr>
          <p:cNvPr id="11" name="Textplatzhalter 3">
            <a:extLst>
              <a:ext uri="{FF2B5EF4-FFF2-40B4-BE49-F238E27FC236}">
                <a16:creationId xmlns:a16="http://schemas.microsoft.com/office/drawing/2014/main" id="{BF96D702-F618-4329-919B-F22F3D0A0847}"/>
              </a:ext>
            </a:extLst>
          </p:cNvPr>
          <p:cNvSpPr txBox="1">
            <a:spLocks/>
          </p:cNvSpPr>
          <p:nvPr/>
        </p:nvSpPr>
        <p:spPr>
          <a:xfrm>
            <a:off x="9154493" y="1531098"/>
            <a:ext cx="2588419" cy="2245500"/>
          </a:xfrm>
          <a:prstGeom prst="rect">
            <a:avLst/>
          </a:prstGeom>
        </p:spPr>
        <p:txBody>
          <a:bodyPr lIns="0" tIns="0" rIns="0" bIns="0"/>
          <a:lstStyle>
            <a:lvl1pPr marL="0" indent="0" algn="l" defTabSz="2851023" rtl="0" eaLnBrk="1" latinLnBrk="0" hangingPunct="1">
              <a:lnSpc>
                <a:spcPts val="7637"/>
              </a:lnSpc>
              <a:spcBef>
                <a:spcPts val="0"/>
              </a:spcBef>
              <a:buFont typeface="Arial" panose="020B0604020202020204" pitchFamily="34" charset="0"/>
              <a:buNone/>
              <a:defRPr sz="5600" b="0" i="0" kern="1200">
                <a:solidFill>
                  <a:schemeClr val="tx1"/>
                </a:solidFill>
                <a:latin typeface="LMU CompatilFact" panose="02000500060000020003" pitchFamily="2" charset="0"/>
                <a:ea typeface="+mn-ea"/>
                <a:cs typeface="+mn-cs"/>
              </a:defRPr>
            </a:lvl1pPr>
            <a:lvl2pPr marL="2138270" indent="-712754" algn="l" defTabSz="2851023" rtl="0" eaLnBrk="1" latinLnBrk="0" hangingPunct="1">
              <a:lnSpc>
                <a:spcPct val="90000"/>
              </a:lnSpc>
              <a:spcBef>
                <a:spcPts val="1558"/>
              </a:spcBef>
              <a:buFont typeface="Arial" panose="020B0604020202020204" pitchFamily="34" charset="0"/>
              <a:buChar char="•"/>
              <a:defRPr sz="7484" kern="1200">
                <a:solidFill>
                  <a:schemeClr val="tx1"/>
                </a:solidFill>
                <a:latin typeface="+mn-lt"/>
                <a:ea typeface="+mn-ea"/>
                <a:cs typeface="+mn-cs"/>
              </a:defRPr>
            </a:lvl2pPr>
            <a:lvl3pPr marL="3563785" indent="-712754" algn="l" defTabSz="2851023" rtl="0" eaLnBrk="1" latinLnBrk="0" hangingPunct="1">
              <a:lnSpc>
                <a:spcPct val="90000"/>
              </a:lnSpc>
              <a:spcBef>
                <a:spcPts val="1558"/>
              </a:spcBef>
              <a:buFont typeface="Arial" panose="020B0604020202020204" pitchFamily="34" charset="0"/>
              <a:buChar char="•"/>
              <a:defRPr sz="6235" kern="1200">
                <a:solidFill>
                  <a:schemeClr val="tx1"/>
                </a:solidFill>
                <a:latin typeface="+mn-lt"/>
                <a:ea typeface="+mn-ea"/>
                <a:cs typeface="+mn-cs"/>
              </a:defRPr>
            </a:lvl3pPr>
            <a:lvl4pPr marL="4989302"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4pPr>
            <a:lvl5pPr marL="641480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5pPr>
            <a:lvl6pPr marL="7840328"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6pPr>
            <a:lvl7pPr marL="926583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7pPr>
            <a:lvl8pPr marL="10691353"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8pPr>
            <a:lvl9pPr marL="1211686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9pPr>
          </a:lstStyle>
          <a:p>
            <a:pPr algn="just">
              <a:lnSpc>
                <a:spcPct val="150000"/>
              </a:lnSpc>
            </a:pPr>
            <a:r>
              <a:rPr lang="de-DE" sz="1200" dirty="0" err="1"/>
              <a:t>To</a:t>
            </a:r>
            <a:r>
              <a:rPr lang="de-DE" sz="1200" dirty="0"/>
              <a:t> </a:t>
            </a:r>
            <a:r>
              <a:rPr lang="de-DE" sz="1200" dirty="0" err="1"/>
              <a:t>realise</a:t>
            </a:r>
            <a:r>
              <a:rPr lang="de-DE" sz="1200" dirty="0"/>
              <a:t>  </a:t>
            </a:r>
            <a:r>
              <a:rPr lang="de-DE" sz="1200" dirty="0" err="1"/>
              <a:t>the</a:t>
            </a:r>
            <a:r>
              <a:rPr lang="de-DE" sz="1200" dirty="0"/>
              <a:t> </a:t>
            </a:r>
            <a:r>
              <a:rPr lang="de-DE" sz="1200" dirty="0" err="1"/>
              <a:t>growth</a:t>
            </a:r>
            <a:r>
              <a:rPr lang="de-DE" sz="1200" dirty="0"/>
              <a:t> </a:t>
            </a:r>
            <a:r>
              <a:rPr lang="de-DE" sz="1200" dirty="0" err="1"/>
              <a:t>of</a:t>
            </a:r>
            <a:r>
              <a:rPr lang="de-DE" sz="1200" dirty="0"/>
              <a:t> </a:t>
            </a:r>
            <a:r>
              <a:rPr lang="de-DE" sz="1200" dirty="0" err="1"/>
              <a:t>single</a:t>
            </a:r>
            <a:r>
              <a:rPr lang="de-DE" sz="1200" dirty="0"/>
              <a:t> </a:t>
            </a:r>
            <a:r>
              <a:rPr lang="de-DE" sz="1200" dirty="0" err="1"/>
              <a:t>crystals</a:t>
            </a:r>
            <a:r>
              <a:rPr lang="de-DE" sz="1200" dirty="0"/>
              <a:t>, </a:t>
            </a:r>
            <a:r>
              <a:rPr lang="de-DE" sz="1200" dirty="0" err="1"/>
              <a:t>the</a:t>
            </a:r>
            <a:r>
              <a:rPr lang="de-DE" sz="1200" dirty="0"/>
              <a:t> </a:t>
            </a:r>
            <a:r>
              <a:rPr lang="de-DE" sz="1200" dirty="0" err="1"/>
              <a:t>growth</a:t>
            </a:r>
            <a:r>
              <a:rPr lang="de-DE" sz="1200" dirty="0"/>
              <a:t> via gas </a:t>
            </a:r>
            <a:r>
              <a:rPr lang="de-DE" sz="1200" dirty="0" err="1"/>
              <a:t>transport</a:t>
            </a:r>
            <a:r>
              <a:rPr lang="de-DE" sz="1200" dirty="0"/>
              <a:t> </a:t>
            </a:r>
            <a:r>
              <a:rPr lang="de-DE" sz="1200" dirty="0" err="1"/>
              <a:t>method</a:t>
            </a:r>
            <a:r>
              <a:rPr lang="de-DE" sz="1200" dirty="0"/>
              <a:t> will </a:t>
            </a:r>
            <a:r>
              <a:rPr lang="de-DE" sz="1200" dirty="0" err="1"/>
              <a:t>be</a:t>
            </a:r>
            <a:r>
              <a:rPr lang="de-DE" sz="1200" dirty="0"/>
              <a:t> </a:t>
            </a:r>
            <a:r>
              <a:rPr lang="de-DE" sz="1200" dirty="0" err="1"/>
              <a:t>performed</a:t>
            </a:r>
            <a:r>
              <a:rPr lang="de-DE" sz="1200" dirty="0"/>
              <a:t>. </a:t>
            </a:r>
            <a:r>
              <a:rPr lang="de-DE" sz="1200" dirty="0" err="1"/>
              <a:t>Additionally</a:t>
            </a:r>
            <a:r>
              <a:rPr lang="de-DE" sz="1200" dirty="0"/>
              <a:t>, </a:t>
            </a:r>
            <a:r>
              <a:rPr lang="de-DE" sz="1200" dirty="0" err="1"/>
              <a:t>further</a:t>
            </a:r>
            <a:r>
              <a:rPr lang="de-DE" sz="1200" dirty="0"/>
              <a:t> </a:t>
            </a:r>
            <a:r>
              <a:rPr lang="de-DE" sz="1200" dirty="0" err="1"/>
              <a:t>susceptibility</a:t>
            </a:r>
            <a:r>
              <a:rPr lang="de-DE" sz="1200" dirty="0"/>
              <a:t> </a:t>
            </a:r>
            <a:r>
              <a:rPr lang="de-DE" sz="1200" dirty="0" err="1"/>
              <a:t>measurements</a:t>
            </a:r>
            <a:r>
              <a:rPr lang="de-DE" sz="1200" dirty="0"/>
              <a:t> will </a:t>
            </a:r>
            <a:r>
              <a:rPr lang="de-DE" sz="1200" dirty="0" err="1"/>
              <a:t>be</a:t>
            </a:r>
            <a:r>
              <a:rPr lang="de-DE" sz="1200" dirty="0"/>
              <a:t> </a:t>
            </a:r>
            <a:r>
              <a:rPr lang="de-DE" sz="1200" dirty="0" err="1"/>
              <a:t>performed</a:t>
            </a:r>
            <a:r>
              <a:rPr lang="de-DE" sz="1200" dirty="0"/>
              <a:t> </a:t>
            </a:r>
            <a:r>
              <a:rPr lang="de-DE" sz="1200" dirty="0" err="1"/>
              <a:t>with</a:t>
            </a:r>
            <a:r>
              <a:rPr lang="de-DE" sz="1200" dirty="0"/>
              <a:t> different </a:t>
            </a:r>
            <a:r>
              <a:rPr lang="de-DE" sz="1200" dirty="0" err="1"/>
              <a:t>Rb</a:t>
            </a:r>
            <a:r>
              <a:rPr lang="de-DE" sz="1200" dirty="0"/>
              <a:t> : K </a:t>
            </a:r>
            <a:r>
              <a:rPr lang="de-DE" sz="1200" dirty="0" err="1"/>
              <a:t>ratios</a:t>
            </a:r>
            <a:r>
              <a:rPr lang="de-DE" sz="1200" dirty="0"/>
              <a:t>. </a:t>
            </a:r>
            <a:r>
              <a:rPr lang="de-DE" sz="1200" dirty="0" err="1"/>
              <a:t>Fruther</a:t>
            </a:r>
            <a:r>
              <a:rPr lang="de-DE" sz="1200" dirty="0"/>
              <a:t> </a:t>
            </a:r>
            <a:r>
              <a:rPr lang="de-DE" sz="1200" dirty="0" err="1"/>
              <a:t>investigations</a:t>
            </a:r>
            <a:r>
              <a:rPr lang="de-DE" sz="1200" dirty="0"/>
              <a:t> </a:t>
            </a:r>
            <a:r>
              <a:rPr lang="de-DE" sz="1200" dirty="0" err="1"/>
              <a:t>with</a:t>
            </a:r>
            <a:r>
              <a:rPr lang="de-DE" sz="1200" dirty="0"/>
              <a:t> EDX </a:t>
            </a:r>
            <a:r>
              <a:rPr lang="de-DE" sz="1200" dirty="0" err="1"/>
              <a:t>would</a:t>
            </a:r>
            <a:r>
              <a:rPr lang="de-DE" sz="1200" dirty="0"/>
              <a:t> </a:t>
            </a:r>
            <a:r>
              <a:rPr lang="de-DE" sz="1200" dirty="0" err="1"/>
              <a:t>be</a:t>
            </a:r>
            <a:r>
              <a:rPr lang="de-DE" sz="1200" dirty="0"/>
              <a:t> </a:t>
            </a:r>
            <a:r>
              <a:rPr lang="de-DE" sz="1200" dirty="0" err="1"/>
              <a:t>needed</a:t>
            </a:r>
            <a:r>
              <a:rPr lang="de-DE" sz="1200" dirty="0"/>
              <a:t> </a:t>
            </a:r>
            <a:r>
              <a:rPr lang="de-DE" sz="1200" dirty="0" err="1"/>
              <a:t>to</a:t>
            </a:r>
            <a:r>
              <a:rPr lang="de-DE" sz="1200" dirty="0"/>
              <a:t> </a:t>
            </a:r>
            <a:r>
              <a:rPr lang="de-DE" sz="1200" dirty="0" err="1"/>
              <a:t>correct</a:t>
            </a:r>
            <a:r>
              <a:rPr lang="de-DE" sz="1200" dirty="0"/>
              <a:t> </a:t>
            </a:r>
            <a:r>
              <a:rPr lang="de-DE" sz="1200" dirty="0" err="1"/>
              <a:t>for</a:t>
            </a:r>
            <a:r>
              <a:rPr lang="de-DE" sz="1200" dirty="0"/>
              <a:t> </a:t>
            </a:r>
            <a:r>
              <a:rPr lang="de-DE" sz="1200" dirty="0" err="1"/>
              <a:t>errors</a:t>
            </a:r>
            <a:r>
              <a:rPr lang="de-DE" sz="1200" dirty="0"/>
              <a:t> </a:t>
            </a:r>
            <a:r>
              <a:rPr lang="de-DE" sz="1200" dirty="0" err="1"/>
              <a:t>induced</a:t>
            </a:r>
            <a:r>
              <a:rPr lang="de-DE" sz="1200" dirty="0"/>
              <a:t> </a:t>
            </a:r>
            <a:r>
              <a:rPr lang="de-DE" sz="1200" dirty="0" err="1"/>
              <a:t>by</a:t>
            </a:r>
            <a:r>
              <a:rPr lang="de-DE" sz="1200" dirty="0"/>
              <a:t> beam </a:t>
            </a:r>
            <a:r>
              <a:rPr lang="de-DE" sz="1200" dirty="0" err="1"/>
              <a:t>damage</a:t>
            </a:r>
            <a:r>
              <a:rPr lang="de-DE" sz="1200" dirty="0"/>
              <a:t>.</a:t>
            </a:r>
          </a:p>
        </p:txBody>
      </p:sp>
      <p:sp>
        <p:nvSpPr>
          <p:cNvPr id="12" name="Textplatzhalter 5">
            <a:extLst>
              <a:ext uri="{FF2B5EF4-FFF2-40B4-BE49-F238E27FC236}">
                <a16:creationId xmlns:a16="http://schemas.microsoft.com/office/drawing/2014/main" id="{D9612A7A-AC7D-4F43-9B50-AFE7B46682D6}"/>
              </a:ext>
            </a:extLst>
          </p:cNvPr>
          <p:cNvSpPr txBox="1">
            <a:spLocks/>
          </p:cNvSpPr>
          <p:nvPr/>
        </p:nvSpPr>
        <p:spPr>
          <a:xfrm>
            <a:off x="5778224" y="3920161"/>
            <a:ext cx="5964688" cy="555846"/>
          </a:xfrm>
          <a:prstGeom prst="rect">
            <a:avLst/>
          </a:prstGeom>
        </p:spPr>
        <p:txBody>
          <a:bodyPr lIns="0" tIns="0" rIns="0" bIns="0"/>
          <a:lstStyle>
            <a:lvl1pPr marL="0" indent="0" algn="l" defTabSz="2851023" rtl="0" eaLnBrk="1" latinLnBrk="0" hangingPunct="1">
              <a:lnSpc>
                <a:spcPts val="14800"/>
              </a:lnSpc>
              <a:spcBef>
                <a:spcPts val="0"/>
              </a:spcBef>
              <a:buFont typeface="Arial" panose="020B0604020202020204" pitchFamily="34" charset="0"/>
              <a:buNone/>
              <a:defRPr sz="11598" b="1" i="0" kern="1200">
                <a:solidFill>
                  <a:schemeClr val="tx1"/>
                </a:solidFill>
                <a:latin typeface="LMU CompatilFact" panose="02000500060000020003" pitchFamily="2" charset="0"/>
                <a:ea typeface="+mn-ea"/>
                <a:cs typeface="+mn-cs"/>
              </a:defRPr>
            </a:lvl1pPr>
            <a:lvl2pPr marL="2138270" indent="-712754" algn="l" defTabSz="2851023" rtl="0" eaLnBrk="1" latinLnBrk="0" hangingPunct="1">
              <a:lnSpc>
                <a:spcPct val="90000"/>
              </a:lnSpc>
              <a:spcBef>
                <a:spcPts val="1558"/>
              </a:spcBef>
              <a:buFont typeface="Arial" panose="020B0604020202020204" pitchFamily="34" charset="0"/>
              <a:buChar char="•"/>
              <a:defRPr sz="7484" kern="1200">
                <a:solidFill>
                  <a:schemeClr val="tx1"/>
                </a:solidFill>
                <a:latin typeface="+mn-lt"/>
                <a:ea typeface="+mn-ea"/>
                <a:cs typeface="+mn-cs"/>
              </a:defRPr>
            </a:lvl2pPr>
            <a:lvl3pPr marL="3563785" indent="-712754" algn="l" defTabSz="2851023" rtl="0" eaLnBrk="1" latinLnBrk="0" hangingPunct="1">
              <a:lnSpc>
                <a:spcPct val="90000"/>
              </a:lnSpc>
              <a:spcBef>
                <a:spcPts val="1558"/>
              </a:spcBef>
              <a:buFont typeface="Arial" panose="020B0604020202020204" pitchFamily="34" charset="0"/>
              <a:buChar char="•"/>
              <a:defRPr sz="6235" kern="1200">
                <a:solidFill>
                  <a:schemeClr val="tx1"/>
                </a:solidFill>
                <a:latin typeface="+mn-lt"/>
                <a:ea typeface="+mn-ea"/>
                <a:cs typeface="+mn-cs"/>
              </a:defRPr>
            </a:lvl3pPr>
            <a:lvl4pPr marL="4989302"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4pPr>
            <a:lvl5pPr marL="641480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5pPr>
            <a:lvl6pPr marL="7840328"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6pPr>
            <a:lvl7pPr marL="926583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7pPr>
            <a:lvl8pPr marL="10691353"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8pPr>
            <a:lvl9pPr marL="12116866" indent="-712754" algn="l" defTabSz="2851023" rtl="0" eaLnBrk="1" latinLnBrk="0" hangingPunct="1">
              <a:lnSpc>
                <a:spcPct val="90000"/>
              </a:lnSpc>
              <a:spcBef>
                <a:spcPts val="1558"/>
              </a:spcBef>
              <a:buFont typeface="Arial" panose="020B0604020202020204" pitchFamily="34" charset="0"/>
              <a:buChar char="•"/>
              <a:defRPr sz="5612" kern="1200">
                <a:solidFill>
                  <a:schemeClr val="tx1"/>
                </a:solidFill>
                <a:latin typeface="+mn-lt"/>
                <a:ea typeface="+mn-ea"/>
                <a:cs typeface="+mn-cs"/>
              </a:defRPr>
            </a:lvl9pPr>
          </a:lstStyle>
          <a:p>
            <a:pPr algn="just">
              <a:lnSpc>
                <a:spcPct val="100000"/>
              </a:lnSpc>
            </a:pPr>
            <a:r>
              <a:rPr lang="de-DE" sz="1100" b="0" i="1" dirty="0"/>
              <a:t>Figure 10: </a:t>
            </a:r>
            <a:r>
              <a:rPr lang="de-DE" sz="1100" b="0" i="1" dirty="0" err="1"/>
              <a:t>Fedotovite</a:t>
            </a:r>
            <a:r>
              <a:rPr lang="de-DE" sz="1100" b="0" i="1" dirty="0"/>
              <a:t> </a:t>
            </a:r>
            <a:r>
              <a:rPr lang="de-DE" sz="1100" b="0" i="1" dirty="0" err="1"/>
              <a:t>crystals</a:t>
            </a:r>
            <a:r>
              <a:rPr lang="de-DE" sz="1100" b="0" i="1" dirty="0"/>
              <a:t> </a:t>
            </a:r>
            <a:r>
              <a:rPr lang="de-DE" sz="1100" b="0" i="1" dirty="0" err="1"/>
              <a:t>grown</a:t>
            </a:r>
            <a:r>
              <a:rPr lang="de-DE" sz="1100" b="0" i="1" dirty="0"/>
              <a:t> on top </a:t>
            </a:r>
            <a:r>
              <a:rPr lang="de-DE" sz="1100" b="0" i="1" dirty="0" err="1"/>
              <a:t>of</a:t>
            </a:r>
            <a:r>
              <a:rPr lang="de-DE" sz="1100" b="0" i="1" dirty="0"/>
              <a:t> </a:t>
            </a:r>
            <a:r>
              <a:rPr lang="de-DE" sz="1100" b="0" i="1" dirty="0" err="1"/>
              <a:t>samples</a:t>
            </a:r>
            <a:r>
              <a:rPr lang="de-DE" sz="1100" b="0" i="1" dirty="0"/>
              <a:t> </a:t>
            </a:r>
            <a:r>
              <a:rPr lang="de-DE" sz="1100" b="0" i="1" dirty="0" err="1"/>
              <a:t>that</a:t>
            </a:r>
            <a:r>
              <a:rPr lang="de-DE" sz="1100" b="0" i="1" dirty="0"/>
              <a:t> </a:t>
            </a:r>
            <a:r>
              <a:rPr lang="de-DE" sz="1100" b="0" i="1" dirty="0" err="1"/>
              <a:t>were</a:t>
            </a:r>
            <a:r>
              <a:rPr lang="de-DE" sz="1100" b="0" i="1" dirty="0"/>
              <a:t> </a:t>
            </a:r>
            <a:r>
              <a:rPr lang="de-DE" sz="1100" b="0" i="1" dirty="0" err="1"/>
              <a:t>tempered</a:t>
            </a:r>
            <a:r>
              <a:rPr lang="de-DE" sz="1100" b="0" i="1" dirty="0"/>
              <a:t> at 640°C (</a:t>
            </a:r>
            <a:r>
              <a:rPr lang="de-DE" sz="1100" b="0" i="1" dirty="0" err="1"/>
              <a:t>optical</a:t>
            </a:r>
            <a:r>
              <a:rPr lang="de-DE" sz="1100" b="0" i="1" dirty="0"/>
              <a:t> </a:t>
            </a:r>
            <a:r>
              <a:rPr lang="de-DE" sz="1100" b="0" i="1" dirty="0" err="1"/>
              <a:t>microscope</a:t>
            </a:r>
            <a:r>
              <a:rPr lang="de-DE" sz="1100" b="0" i="1" dirty="0"/>
              <a:t> Keyence VHX) </a:t>
            </a:r>
          </a:p>
          <a:p>
            <a:endParaRPr lang="de-DE" dirty="0"/>
          </a:p>
        </p:txBody>
      </p:sp>
      <p:sp>
        <p:nvSpPr>
          <p:cNvPr id="6" name="Textfeld 5">
            <a:extLst>
              <a:ext uri="{FF2B5EF4-FFF2-40B4-BE49-F238E27FC236}">
                <a16:creationId xmlns:a16="http://schemas.microsoft.com/office/drawing/2014/main" id="{9D6EBEB0-DC9D-4D95-AFD1-CF4F095204E4}"/>
              </a:ext>
            </a:extLst>
          </p:cNvPr>
          <p:cNvSpPr txBox="1"/>
          <p:nvPr/>
        </p:nvSpPr>
        <p:spPr>
          <a:xfrm>
            <a:off x="5488375" y="4564719"/>
            <a:ext cx="6722310" cy="2462213"/>
          </a:xfrm>
          <a:prstGeom prst="rect">
            <a:avLst/>
          </a:prstGeom>
          <a:noFill/>
        </p:spPr>
        <p:txBody>
          <a:bodyPr wrap="square" rtlCol="0">
            <a:spAutoFit/>
          </a:bodyPr>
          <a:lstStyle/>
          <a:p>
            <a:pPr>
              <a:lnSpc>
                <a:spcPct val="100000"/>
              </a:lnSpc>
            </a:pPr>
            <a:r>
              <a:rPr lang="en-US" sz="1100" b="1" dirty="0">
                <a:solidFill>
                  <a:schemeClr val="accent1"/>
                </a:solidFill>
              </a:rPr>
              <a:t>[1]: </a:t>
            </a:r>
            <a:r>
              <a:rPr lang="fi-FI" sz="1100" b="0" i="0" u="none" strike="noStrike" baseline="0" dirty="0">
                <a:latin typeface="Calibri" panose="020F0502020204030204" pitchFamily="34" charset="0"/>
              </a:rPr>
              <a:t>M. Fujihala, H. Koorikawa, S. Mitsuda, K. Morita, T. Tohyama, K. Tomiyasu, A.</a:t>
            </a:r>
            <a:r>
              <a:rPr lang="en-US" sz="1100" b="0" i="0" u="none" strike="noStrike" baseline="0" dirty="0" err="1">
                <a:latin typeface="Calibri" panose="020F0502020204030204" pitchFamily="34" charset="0"/>
              </a:rPr>
              <a:t>Koda</a:t>
            </a:r>
            <a:r>
              <a:rPr lang="en-US" sz="1100" b="0" i="0" u="none" strike="noStrike" baseline="0" dirty="0">
                <a:latin typeface="Calibri" panose="020F0502020204030204" pitchFamily="34" charset="0"/>
              </a:rPr>
              <a:t>, H. Okabe, S. Itoh, T. </a:t>
            </a:r>
            <a:r>
              <a:rPr lang="en-US" sz="1100" b="0" i="0" u="none" strike="noStrike" baseline="0" dirty="0" err="1">
                <a:latin typeface="Calibri" panose="020F0502020204030204" pitchFamily="34" charset="0"/>
              </a:rPr>
              <a:t>Yokoo</a:t>
            </a:r>
            <a:r>
              <a:rPr lang="en-US" sz="1100" b="0" i="0" u="none" strike="noStrike" baseline="0" dirty="0">
                <a:latin typeface="Calibri" panose="020F0502020204030204" pitchFamily="34" charset="0"/>
              </a:rPr>
              <a:t>, S. </a:t>
            </a:r>
            <a:r>
              <a:rPr lang="en-US" sz="1100" b="0" i="0" u="none" strike="noStrike" baseline="0" dirty="0" err="1">
                <a:latin typeface="Calibri" panose="020F0502020204030204" pitchFamily="34" charset="0"/>
              </a:rPr>
              <a:t>Ibuka</a:t>
            </a:r>
            <a:r>
              <a:rPr lang="en-US" sz="1100" b="0" i="0" u="none" strike="noStrike" baseline="0" dirty="0">
                <a:latin typeface="Calibri" panose="020F0502020204030204" pitchFamily="34" charset="0"/>
              </a:rPr>
              <a:t>, M. Tadokoro, M. Itoh, H. </a:t>
            </a:r>
            <a:r>
              <a:rPr lang="en-US" sz="1100" b="0" i="0" u="none" strike="noStrike" baseline="0" dirty="0" err="1">
                <a:latin typeface="Calibri" panose="020F0502020204030204" pitchFamily="34" charset="0"/>
              </a:rPr>
              <a:t>Sagayama,R</a:t>
            </a:r>
            <a:r>
              <a:rPr lang="en-US" sz="1100" b="0" i="0" u="none" strike="noStrike" baseline="0" dirty="0">
                <a:latin typeface="Calibri" panose="020F0502020204030204" pitchFamily="34" charset="0"/>
              </a:rPr>
              <a:t>. Kumai und Y. Murakami, Possible </a:t>
            </a:r>
            <a:r>
              <a:rPr lang="en-US" sz="1100" b="0" i="0" u="none" strike="noStrike" baseline="0" dirty="0" err="1">
                <a:latin typeface="Calibri" panose="020F0502020204030204" pitchFamily="34" charset="0"/>
              </a:rPr>
              <a:t>Tomanga-Luttinger</a:t>
            </a:r>
            <a:r>
              <a:rPr lang="en-US" sz="1100" b="0" i="0" u="none" strike="noStrike" baseline="0" dirty="0">
                <a:latin typeface="Calibri" panose="020F0502020204030204" pitchFamily="34" charset="0"/>
              </a:rPr>
              <a:t> spin liquid state in the spin-1/2 </a:t>
            </a:r>
            <a:r>
              <a:rPr lang="en-US" sz="1100" b="0" i="0" u="none" strike="noStrike" baseline="0" dirty="0" err="1">
                <a:latin typeface="Calibri" panose="020F0502020204030204" pitchFamily="34" charset="0"/>
              </a:rPr>
              <a:t>ineqilateral</a:t>
            </a:r>
            <a:r>
              <a:rPr lang="en-US" sz="1100" b="0" i="0" u="none" strike="noStrike" baseline="0" dirty="0">
                <a:latin typeface="Calibri" panose="020F0502020204030204" pitchFamily="34" charset="0"/>
              </a:rPr>
              <a:t> diamond chain compound K3Cu3AlO2(SO4)4, www.nature.com, Scientific Reports, 2017</a:t>
            </a:r>
          </a:p>
          <a:p>
            <a:pPr>
              <a:lnSpc>
                <a:spcPct val="100000"/>
              </a:lnSpc>
            </a:pPr>
            <a:r>
              <a:rPr lang="en-US" sz="1100" b="1" dirty="0">
                <a:solidFill>
                  <a:schemeClr val="accent1"/>
                </a:solidFill>
              </a:rPr>
              <a:t>[2]: </a:t>
            </a:r>
            <a:r>
              <a:rPr lang="en-US" sz="1100" b="0" i="0" u="none" strike="noStrike" baseline="0" dirty="0">
                <a:latin typeface="Calibri" panose="020F0502020204030204" pitchFamily="34" charset="0"/>
              </a:rPr>
              <a:t>O.I. </a:t>
            </a:r>
            <a:r>
              <a:rPr lang="en-US" sz="1100" b="0" i="0" u="none" strike="noStrike" baseline="0" dirty="0" err="1">
                <a:latin typeface="Calibri" panose="020F0502020204030204" pitchFamily="34" charset="0"/>
              </a:rPr>
              <a:t>Siidra</a:t>
            </a:r>
            <a:r>
              <a:rPr lang="en-US" sz="1100" b="0" i="0" u="none" strike="noStrike" baseline="0" dirty="0">
                <a:latin typeface="Calibri" panose="020F0502020204030204" pitchFamily="34" charset="0"/>
              </a:rPr>
              <a:t>, E.V. </a:t>
            </a:r>
            <a:r>
              <a:rPr lang="en-US" sz="1100" b="0" i="0" u="none" strike="noStrike" baseline="0" dirty="0" err="1">
                <a:latin typeface="Calibri" panose="020F0502020204030204" pitchFamily="34" charset="0"/>
              </a:rPr>
              <a:t>Nazarchuk</a:t>
            </a:r>
            <a:r>
              <a:rPr lang="en-US" sz="1100" b="0" i="0" u="none" strike="noStrike" baseline="0" dirty="0">
                <a:latin typeface="Calibri" panose="020F0502020204030204" pitchFamily="34" charset="0"/>
              </a:rPr>
              <a:t>, A.N. Zaitsev, E. A. </a:t>
            </a:r>
            <a:r>
              <a:rPr lang="en-US" sz="1100" b="0" i="0" u="none" strike="noStrike" baseline="0" dirty="0" err="1">
                <a:latin typeface="Calibri" panose="020F0502020204030204" pitchFamily="34" charset="0"/>
              </a:rPr>
              <a:t>Lukina</a:t>
            </a:r>
            <a:r>
              <a:rPr lang="en-US" sz="1100" b="0" i="0" u="none" strike="noStrike" baseline="0" dirty="0">
                <a:latin typeface="Calibri" panose="020F0502020204030204" pitchFamily="34" charset="0"/>
              </a:rPr>
              <a:t>, E.Y. </a:t>
            </a:r>
            <a:r>
              <a:rPr lang="en-US" sz="1100" b="0" i="0" u="none" strike="noStrike" baseline="0" dirty="0" err="1">
                <a:latin typeface="Calibri" panose="020F0502020204030204" pitchFamily="34" charset="0"/>
              </a:rPr>
              <a:t>Avdontseva</a:t>
            </a:r>
            <a:r>
              <a:rPr lang="en-US" sz="1100" b="0" i="0" u="none" strike="noStrike" baseline="0" dirty="0">
                <a:latin typeface="Calibri" panose="020F0502020204030204" pitchFamily="34" charset="0"/>
              </a:rPr>
              <a:t>, </a:t>
            </a:r>
            <a:r>
              <a:rPr lang="en-US" sz="1100" b="0" i="0" u="none" strike="noStrike" baseline="0" dirty="0" err="1">
                <a:latin typeface="Calibri" panose="020F0502020204030204" pitchFamily="34" charset="0"/>
              </a:rPr>
              <a:t>L.P.Vergasova</a:t>
            </a:r>
            <a:r>
              <a:rPr lang="en-US" sz="1100" b="0" i="0" u="none" strike="noStrike" baseline="0" dirty="0">
                <a:latin typeface="Calibri" panose="020F0502020204030204" pitchFamily="34" charset="0"/>
              </a:rPr>
              <a:t>, N.S. </a:t>
            </a:r>
            <a:r>
              <a:rPr lang="en-US" sz="1100" b="0" i="0" u="none" strike="noStrike" baseline="0" dirty="0" err="1">
                <a:latin typeface="Calibri" panose="020F0502020204030204" pitchFamily="34" charset="0"/>
              </a:rPr>
              <a:t>Valsenko</a:t>
            </a:r>
            <a:r>
              <a:rPr lang="en-US" sz="1100" b="0" i="0" u="none" strike="noStrike" baseline="0" dirty="0">
                <a:latin typeface="Calibri" panose="020F0502020204030204" pitchFamily="34" charset="0"/>
              </a:rPr>
              <a:t>, S.K. </a:t>
            </a:r>
            <a:r>
              <a:rPr lang="en-US" sz="1100" b="0" i="0" u="none" strike="noStrike" baseline="0" dirty="0" err="1">
                <a:latin typeface="Calibri" panose="020F0502020204030204" pitchFamily="34" charset="0"/>
              </a:rPr>
              <a:t>Filatov</a:t>
            </a:r>
            <a:r>
              <a:rPr lang="en-US" sz="1100" b="0" i="0" u="none" strike="noStrike" baseline="0" dirty="0">
                <a:latin typeface="Calibri" panose="020F0502020204030204" pitchFamily="34" charset="0"/>
              </a:rPr>
              <a:t>, R. Turner und G.A. </a:t>
            </a:r>
            <a:r>
              <a:rPr lang="en-US" sz="1100" b="0" i="0" u="none" strike="noStrike" baseline="0" dirty="0" err="1">
                <a:latin typeface="Calibri" panose="020F0502020204030204" pitchFamily="34" charset="0"/>
              </a:rPr>
              <a:t>Karpov</a:t>
            </a:r>
            <a:r>
              <a:rPr lang="en-US" sz="1100" b="0" i="0" u="none" strike="noStrike" baseline="0" dirty="0">
                <a:latin typeface="Calibri" panose="020F0502020204030204" pitchFamily="34" charset="0"/>
              </a:rPr>
              <a:t>, </a:t>
            </a:r>
            <a:r>
              <a:rPr lang="en-US" sz="1100" b="0" i="0" u="none" strike="noStrike" baseline="0" dirty="0" err="1">
                <a:latin typeface="Calibri" panose="020F0502020204030204" pitchFamily="34" charset="0"/>
              </a:rPr>
              <a:t>Copperoxosulphates</a:t>
            </a:r>
            <a:r>
              <a:rPr lang="en-US" sz="1100" b="0" i="0" u="none" strike="noStrike" baseline="0" dirty="0">
                <a:latin typeface="Calibri" panose="020F0502020204030204" pitchFamily="34" charset="0"/>
              </a:rPr>
              <a:t> from fumaroles of Tolbachik volcano: </a:t>
            </a:r>
            <a:r>
              <a:rPr lang="en-US" sz="1100" b="0" i="0" u="none" strike="noStrike" baseline="0" dirty="0" err="1">
                <a:latin typeface="Calibri" panose="020F0502020204030204" pitchFamily="34" charset="0"/>
              </a:rPr>
              <a:t>puninite</a:t>
            </a:r>
            <a:r>
              <a:rPr lang="en-US" sz="1100" b="0" i="0" u="none" strike="noStrike" baseline="0" dirty="0">
                <a:latin typeface="Calibri" panose="020F0502020204030204" pitchFamily="34" charset="0"/>
              </a:rPr>
              <a:t>, Na2Cu3O(SO4)3 – a new mineral species and structure refinements of kamchatkite and alumoklyuchevskite, www.geoscienceworld.org, 2017</a:t>
            </a:r>
          </a:p>
          <a:p>
            <a:pPr algn="l">
              <a:lnSpc>
                <a:spcPct val="100000"/>
              </a:lnSpc>
            </a:pPr>
            <a:r>
              <a:rPr lang="en-US" sz="1100" b="1" dirty="0">
                <a:solidFill>
                  <a:schemeClr val="accent1"/>
                </a:solidFill>
              </a:rPr>
              <a:t>[3]: </a:t>
            </a:r>
            <a:r>
              <a:rPr lang="en-US" sz="1100" b="0" i="0" u="none" strike="noStrike" baseline="0" dirty="0">
                <a:latin typeface="Calibri" panose="020F0502020204030204" pitchFamily="34" charset="0"/>
              </a:rPr>
              <a:t>M.G. </a:t>
            </a:r>
            <a:r>
              <a:rPr lang="en-US" sz="1100" b="0" i="0" u="none" strike="noStrike" baseline="0" dirty="0" err="1">
                <a:latin typeface="Calibri" panose="020F0502020204030204" pitchFamily="34" charset="0"/>
              </a:rPr>
              <a:t>Gorskaya</a:t>
            </a:r>
            <a:r>
              <a:rPr lang="en-US" sz="1100" b="0" i="0" u="none" strike="noStrike" baseline="0" dirty="0">
                <a:latin typeface="Calibri" panose="020F0502020204030204" pitchFamily="34" charset="0"/>
              </a:rPr>
              <a:t>, L.P. </a:t>
            </a:r>
            <a:r>
              <a:rPr lang="en-US" sz="1100" b="0" i="0" u="none" strike="noStrike" baseline="0" dirty="0" err="1">
                <a:latin typeface="Calibri" panose="020F0502020204030204" pitchFamily="34" charset="0"/>
              </a:rPr>
              <a:t>Vergasova</a:t>
            </a:r>
            <a:r>
              <a:rPr lang="en-US" sz="1100" b="0" i="0" u="none" strike="noStrike" baseline="0" dirty="0">
                <a:latin typeface="Calibri" panose="020F0502020204030204" pitchFamily="34" charset="0"/>
              </a:rPr>
              <a:t>, S.K. </a:t>
            </a:r>
            <a:r>
              <a:rPr lang="en-US" sz="1100" b="0" i="0" u="none" strike="noStrike" baseline="0" dirty="0" err="1">
                <a:latin typeface="Calibri" panose="020F0502020204030204" pitchFamily="34" charset="0"/>
              </a:rPr>
              <a:t>Filatov</a:t>
            </a:r>
            <a:r>
              <a:rPr lang="en-US" sz="1100" b="0" i="0" u="none" strike="noStrike" baseline="0" dirty="0">
                <a:latin typeface="Calibri" panose="020F0502020204030204" pitchFamily="34" charset="0"/>
              </a:rPr>
              <a:t>, D.V. </a:t>
            </a:r>
            <a:r>
              <a:rPr lang="en-US" sz="1100" b="0" i="0" u="none" strike="noStrike" baseline="0" dirty="0" err="1">
                <a:latin typeface="Calibri" panose="020F0502020204030204" pitchFamily="34" charset="0"/>
              </a:rPr>
              <a:t>Rolich</a:t>
            </a:r>
            <a:r>
              <a:rPr lang="en-US" sz="1100" b="0" i="0" u="none" strike="noStrike" baseline="0" dirty="0">
                <a:latin typeface="Calibri" panose="020F0502020204030204" pitchFamily="34" charset="0"/>
              </a:rPr>
              <a:t>, V.V. </a:t>
            </a:r>
            <a:r>
              <a:rPr lang="en-US" sz="1100" b="0" i="0" u="none" strike="noStrike" baseline="0" dirty="0" err="1">
                <a:latin typeface="Calibri" panose="020F0502020204030204" pitchFamily="34" charset="0"/>
              </a:rPr>
              <a:t>Ananiev</a:t>
            </a:r>
            <a:r>
              <a:rPr lang="en-US" sz="1100" b="0" i="0" u="none" strike="noStrike" baseline="0" dirty="0">
                <a:latin typeface="Calibri" panose="020F0502020204030204" pitchFamily="34" charset="0"/>
              </a:rPr>
              <a:t>, Alumoklyuchevskite K3Cu3AlO2(SO4)4, a new </a:t>
            </a:r>
            <a:r>
              <a:rPr lang="en-US" sz="1100" b="0" i="0" u="none" strike="noStrike" baseline="0" dirty="0" err="1">
                <a:latin typeface="Calibri" panose="020F0502020204030204" pitchFamily="34" charset="0"/>
              </a:rPr>
              <a:t>oxosulphate</a:t>
            </a:r>
            <a:r>
              <a:rPr lang="en-US" sz="1100" b="0" i="0" u="none" strike="noStrike" baseline="0" dirty="0">
                <a:latin typeface="Calibri" panose="020F0502020204030204" pitchFamily="34" charset="0"/>
              </a:rPr>
              <a:t> of K, Cu and Al from Volcanic Exhalations, Kamchatka, Russia, 1995</a:t>
            </a:r>
          </a:p>
          <a:p>
            <a:pPr algn="l">
              <a:lnSpc>
                <a:spcPct val="100000"/>
              </a:lnSpc>
            </a:pPr>
            <a:r>
              <a:rPr lang="en-US" sz="1100" b="1" dirty="0">
                <a:solidFill>
                  <a:schemeClr val="accent1"/>
                </a:solidFill>
              </a:rPr>
              <a:t>[4]: </a:t>
            </a:r>
            <a:r>
              <a:rPr lang="en-US" sz="1100" b="0" i="0" u="none" strike="noStrike" baseline="0" dirty="0" err="1">
                <a:latin typeface="Calibri" panose="020F0502020204030204" pitchFamily="34" charset="0"/>
              </a:rPr>
              <a:t>K.Morita</a:t>
            </a:r>
            <a:r>
              <a:rPr lang="en-US" sz="1100" b="0" i="0" u="none" strike="noStrike" baseline="0" dirty="0">
                <a:latin typeface="Calibri" panose="020F0502020204030204" pitchFamily="34" charset="0"/>
              </a:rPr>
              <a:t>, M. </a:t>
            </a:r>
            <a:r>
              <a:rPr lang="en-US" sz="1100" b="0" i="0" u="none" strike="noStrike" baseline="0" dirty="0" err="1">
                <a:latin typeface="Calibri" panose="020F0502020204030204" pitchFamily="34" charset="0"/>
              </a:rPr>
              <a:t>Fujihala</a:t>
            </a:r>
            <a:r>
              <a:rPr lang="en-US" sz="1100" b="0" i="0" u="none" strike="noStrike" baseline="0" dirty="0">
                <a:latin typeface="Calibri" panose="020F0502020204030204" pitchFamily="34" charset="0"/>
              </a:rPr>
              <a:t>, H. </a:t>
            </a:r>
            <a:r>
              <a:rPr lang="en-US" sz="1100" b="0" i="0" u="none" strike="noStrike" baseline="0" dirty="0" err="1">
                <a:latin typeface="Calibri" panose="020F0502020204030204" pitchFamily="34" charset="0"/>
              </a:rPr>
              <a:t>Koorikawa</a:t>
            </a:r>
            <a:r>
              <a:rPr lang="en-US" sz="1100" b="0" i="0" u="none" strike="noStrike" baseline="0" dirty="0">
                <a:latin typeface="Calibri" panose="020F0502020204030204" pitchFamily="34" charset="0"/>
              </a:rPr>
              <a:t>, T. Sugimoto, </a:t>
            </a:r>
            <a:r>
              <a:rPr lang="en-US" sz="1100" b="0" i="0" u="none" strike="noStrike" baseline="0" dirty="0" err="1">
                <a:latin typeface="Calibri" panose="020F0502020204030204" pitchFamily="34" charset="0"/>
              </a:rPr>
              <a:t>S.Sota</a:t>
            </a:r>
            <a:r>
              <a:rPr lang="en-US" sz="1100" b="0" i="0" u="none" strike="noStrike" baseline="0" dirty="0">
                <a:latin typeface="Calibri" panose="020F0502020204030204" pitchFamily="34" charset="0"/>
              </a:rPr>
              <a:t>, S. </a:t>
            </a:r>
            <a:r>
              <a:rPr lang="en-US" sz="1100" b="0" i="0" u="none" strike="noStrike" baseline="0" dirty="0" err="1">
                <a:latin typeface="Calibri" panose="020F0502020204030204" pitchFamily="34" charset="0"/>
              </a:rPr>
              <a:t>Mitsuda</a:t>
            </a:r>
            <a:r>
              <a:rPr lang="en-US" sz="1100" b="0" i="0" u="none" strike="noStrike" baseline="0" dirty="0">
                <a:latin typeface="Calibri" panose="020F0502020204030204" pitchFamily="34" charset="0"/>
              </a:rPr>
              <a:t>, </a:t>
            </a:r>
            <a:r>
              <a:rPr lang="en-US" sz="1100" dirty="0">
                <a:latin typeface="Calibri" panose="020F0502020204030204" pitchFamily="34" charset="0"/>
              </a:rPr>
              <a:t>T. </a:t>
            </a:r>
            <a:r>
              <a:rPr lang="en-US" sz="1100" dirty="0" err="1">
                <a:latin typeface="Calibri" panose="020F0502020204030204" pitchFamily="34" charset="0"/>
              </a:rPr>
              <a:t>Tohyama</a:t>
            </a:r>
            <a:r>
              <a:rPr lang="en-US" sz="1100" b="0" i="0" u="none" strike="noStrike" baseline="0" dirty="0">
                <a:latin typeface="Calibri" panose="020F0502020204030204" pitchFamily="34" charset="0"/>
              </a:rPr>
              <a:t>, Static and Dynamic Magnetic Properties of spin-1/2 Inequilateral </a:t>
            </a:r>
            <a:r>
              <a:rPr lang="en-US" sz="1100" b="0" i="0" u="none" strike="noStrike" baseline="0" dirty="0" err="1">
                <a:latin typeface="Calibri" panose="020F0502020204030204" pitchFamily="34" charset="0"/>
              </a:rPr>
              <a:t>Diamand</a:t>
            </a:r>
            <a:r>
              <a:rPr lang="en-US" sz="1100" b="0" i="0" u="none" strike="noStrike" baseline="0" dirty="0">
                <a:latin typeface="Calibri" panose="020F0502020204030204" pitchFamily="34" charset="0"/>
              </a:rPr>
              <a:t>-Chain Compounds A3Cu3AlO2 ( A= </a:t>
            </a:r>
            <a:r>
              <a:rPr lang="en-US" sz="1100" b="0" i="0" u="none" strike="noStrike" baseline="0" dirty="0" err="1">
                <a:latin typeface="Calibri" panose="020F0502020204030204" pitchFamily="34" charset="0"/>
              </a:rPr>
              <a:t>K,Rb</a:t>
            </a:r>
            <a:r>
              <a:rPr lang="en-US" sz="1100" b="0" i="0" u="none" strike="noStrike" baseline="0" dirty="0">
                <a:latin typeface="Calibri" panose="020F0502020204030204" pitchFamily="34" charset="0"/>
              </a:rPr>
              <a:t> and Cs), Phys. Rev. B 95, 184412, 2017</a:t>
            </a:r>
            <a:endParaRPr lang="de-DE" sz="1100" dirty="0"/>
          </a:p>
          <a:p>
            <a:endParaRPr lang="en-US" sz="1100" dirty="0">
              <a:latin typeface="LMU CompatilFact" panose="02000500060000020003"/>
            </a:endParaRPr>
          </a:p>
        </p:txBody>
      </p:sp>
      <p:sp>
        <p:nvSpPr>
          <p:cNvPr id="13" name="Textplatzhalter 12">
            <a:extLst>
              <a:ext uri="{FF2B5EF4-FFF2-40B4-BE49-F238E27FC236}">
                <a16:creationId xmlns:a16="http://schemas.microsoft.com/office/drawing/2014/main" id="{D68F896A-5FA9-4ADD-88F8-853DA4592894}"/>
              </a:ext>
            </a:extLst>
          </p:cNvPr>
          <p:cNvSpPr txBox="1">
            <a:spLocks/>
          </p:cNvSpPr>
          <p:nvPr/>
        </p:nvSpPr>
        <p:spPr>
          <a:xfrm>
            <a:off x="8161377" y="4001276"/>
            <a:ext cx="1224243" cy="563443"/>
          </a:xfrm>
          <a:prstGeom prst="rect">
            <a:avLst/>
          </a:prstGeom>
        </p:spPr>
        <p:txBody>
          <a:bodyPr lIns="54000" tIns="356400" rIns="54000" bIns="43200" anchor="b" anchorCtr="0"/>
          <a:lstStyle>
            <a:lvl1pPr marL="0" indent="0" algn="l" defTabSz="815557" rtl="0" eaLnBrk="1" latinLnBrk="0" hangingPunct="1">
              <a:lnSpc>
                <a:spcPct val="88000"/>
              </a:lnSpc>
              <a:spcBef>
                <a:spcPts val="0"/>
              </a:spcBef>
              <a:buFontTx/>
              <a:buNone/>
              <a:defRPr sz="680" b="1" i="0" kern="1200" cap="all" spc="80" baseline="0">
                <a:solidFill>
                  <a:schemeClr val="tx1"/>
                </a:solidFill>
                <a:latin typeface="+mn-lt"/>
                <a:ea typeface="+mn-ea"/>
                <a:cs typeface="+mn-cs"/>
              </a:defRPr>
            </a:lvl1pPr>
            <a:lvl2pPr marL="611668" indent="0" algn="l" defTabSz="815557" rtl="0" eaLnBrk="1" latinLnBrk="0" hangingPunct="1">
              <a:lnSpc>
                <a:spcPts val="880"/>
              </a:lnSpc>
              <a:spcBef>
                <a:spcPts val="446"/>
              </a:spcBef>
              <a:buFontTx/>
              <a:buNone/>
              <a:defRPr sz="680" b="1" i="0" kern="1200" cap="all" spc="80" baseline="0">
                <a:solidFill>
                  <a:schemeClr val="tx1"/>
                </a:solidFill>
                <a:latin typeface="+mn-lt"/>
                <a:ea typeface="+mn-ea"/>
                <a:cs typeface="+mn-cs"/>
              </a:defRPr>
            </a:lvl2pPr>
            <a:lvl3pPr marL="1019447" indent="0" algn="l" defTabSz="815557" rtl="0" eaLnBrk="1" latinLnBrk="0" hangingPunct="1">
              <a:lnSpc>
                <a:spcPts val="880"/>
              </a:lnSpc>
              <a:spcBef>
                <a:spcPts val="446"/>
              </a:spcBef>
              <a:buFontTx/>
              <a:buNone/>
              <a:defRPr sz="680" b="1" i="0" kern="1200" cap="all" spc="80" baseline="0">
                <a:solidFill>
                  <a:schemeClr val="tx1"/>
                </a:solidFill>
                <a:latin typeface="+mn-lt"/>
                <a:ea typeface="+mn-ea"/>
                <a:cs typeface="+mn-cs"/>
              </a:defRPr>
            </a:lvl3pPr>
            <a:lvl4pPr marL="1427225" indent="0" algn="l" defTabSz="815557" rtl="0" eaLnBrk="1" latinLnBrk="0" hangingPunct="1">
              <a:lnSpc>
                <a:spcPts val="880"/>
              </a:lnSpc>
              <a:spcBef>
                <a:spcPts val="446"/>
              </a:spcBef>
              <a:buFontTx/>
              <a:buNone/>
              <a:defRPr sz="680" b="1" i="0" kern="1200" cap="all" spc="80" baseline="0">
                <a:solidFill>
                  <a:schemeClr val="tx1"/>
                </a:solidFill>
                <a:latin typeface="+mn-lt"/>
                <a:ea typeface="+mn-ea"/>
                <a:cs typeface="+mn-cs"/>
              </a:defRPr>
            </a:lvl4pPr>
            <a:lvl5pPr marL="1835003" indent="0" algn="l" defTabSz="815557" rtl="0" eaLnBrk="1" latinLnBrk="0" hangingPunct="1">
              <a:lnSpc>
                <a:spcPts val="880"/>
              </a:lnSpc>
              <a:spcBef>
                <a:spcPts val="446"/>
              </a:spcBef>
              <a:buFontTx/>
              <a:buNone/>
              <a:defRPr sz="680" b="1" i="0" kern="1200" cap="all" spc="80" baseline="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pPr algn="ctr"/>
            <a:r>
              <a:rPr lang="de-DE" sz="1200" dirty="0" err="1">
                <a:latin typeface="Arial" panose="020B0604020202020204" pitchFamily="34" charset="0"/>
              </a:rPr>
              <a:t>Literature</a:t>
            </a:r>
            <a:endParaRPr lang="de-DE" sz="1200" dirty="0">
              <a:latin typeface="Arial" panose="020B0604020202020204" pitchFamily="34" charset="0"/>
            </a:endParaRPr>
          </a:p>
        </p:txBody>
      </p:sp>
      <p:sp>
        <p:nvSpPr>
          <p:cNvPr id="14" name="Textplatzhalter 12">
            <a:extLst>
              <a:ext uri="{FF2B5EF4-FFF2-40B4-BE49-F238E27FC236}">
                <a16:creationId xmlns:a16="http://schemas.microsoft.com/office/drawing/2014/main" id="{142D70DC-2B20-407D-98A2-80EB8BE90D82}"/>
              </a:ext>
            </a:extLst>
          </p:cNvPr>
          <p:cNvSpPr txBox="1">
            <a:spLocks/>
          </p:cNvSpPr>
          <p:nvPr/>
        </p:nvSpPr>
        <p:spPr>
          <a:xfrm>
            <a:off x="8250018" y="1028625"/>
            <a:ext cx="1224243" cy="563443"/>
          </a:xfrm>
          <a:prstGeom prst="rect">
            <a:avLst/>
          </a:prstGeom>
        </p:spPr>
        <p:txBody>
          <a:bodyPr lIns="54000" tIns="356400" rIns="54000" bIns="43200" anchor="b" anchorCtr="0"/>
          <a:lstStyle>
            <a:lvl1pPr marL="0" indent="0" algn="l" defTabSz="815557" rtl="0" eaLnBrk="1" latinLnBrk="0" hangingPunct="1">
              <a:lnSpc>
                <a:spcPct val="88000"/>
              </a:lnSpc>
              <a:spcBef>
                <a:spcPts val="0"/>
              </a:spcBef>
              <a:buFontTx/>
              <a:buNone/>
              <a:defRPr sz="680" b="1" i="0" kern="1200" cap="all" spc="80" baseline="0">
                <a:solidFill>
                  <a:schemeClr val="tx1"/>
                </a:solidFill>
                <a:latin typeface="+mn-lt"/>
                <a:ea typeface="+mn-ea"/>
                <a:cs typeface="+mn-cs"/>
              </a:defRPr>
            </a:lvl1pPr>
            <a:lvl2pPr marL="611668" indent="0" algn="l" defTabSz="815557" rtl="0" eaLnBrk="1" latinLnBrk="0" hangingPunct="1">
              <a:lnSpc>
                <a:spcPts val="880"/>
              </a:lnSpc>
              <a:spcBef>
                <a:spcPts val="446"/>
              </a:spcBef>
              <a:buFontTx/>
              <a:buNone/>
              <a:defRPr sz="680" b="1" i="0" kern="1200" cap="all" spc="80" baseline="0">
                <a:solidFill>
                  <a:schemeClr val="tx1"/>
                </a:solidFill>
                <a:latin typeface="+mn-lt"/>
                <a:ea typeface="+mn-ea"/>
                <a:cs typeface="+mn-cs"/>
              </a:defRPr>
            </a:lvl2pPr>
            <a:lvl3pPr marL="1019447" indent="0" algn="l" defTabSz="815557" rtl="0" eaLnBrk="1" latinLnBrk="0" hangingPunct="1">
              <a:lnSpc>
                <a:spcPts val="880"/>
              </a:lnSpc>
              <a:spcBef>
                <a:spcPts val="446"/>
              </a:spcBef>
              <a:buFontTx/>
              <a:buNone/>
              <a:defRPr sz="680" b="1" i="0" kern="1200" cap="all" spc="80" baseline="0">
                <a:solidFill>
                  <a:schemeClr val="tx1"/>
                </a:solidFill>
                <a:latin typeface="+mn-lt"/>
                <a:ea typeface="+mn-ea"/>
                <a:cs typeface="+mn-cs"/>
              </a:defRPr>
            </a:lvl3pPr>
            <a:lvl4pPr marL="1427225" indent="0" algn="l" defTabSz="815557" rtl="0" eaLnBrk="1" latinLnBrk="0" hangingPunct="1">
              <a:lnSpc>
                <a:spcPts val="880"/>
              </a:lnSpc>
              <a:spcBef>
                <a:spcPts val="446"/>
              </a:spcBef>
              <a:buFontTx/>
              <a:buNone/>
              <a:defRPr sz="680" b="1" i="0" kern="1200" cap="all" spc="80" baseline="0">
                <a:solidFill>
                  <a:schemeClr val="tx1"/>
                </a:solidFill>
                <a:latin typeface="+mn-lt"/>
                <a:ea typeface="+mn-ea"/>
                <a:cs typeface="+mn-cs"/>
              </a:defRPr>
            </a:lvl4pPr>
            <a:lvl5pPr marL="1835003" indent="0" algn="l" defTabSz="815557" rtl="0" eaLnBrk="1" latinLnBrk="0" hangingPunct="1">
              <a:lnSpc>
                <a:spcPts val="880"/>
              </a:lnSpc>
              <a:spcBef>
                <a:spcPts val="446"/>
              </a:spcBef>
              <a:buFontTx/>
              <a:buNone/>
              <a:defRPr sz="680" b="1" i="0" kern="1200" cap="all" spc="80" baseline="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pPr algn="ctr"/>
            <a:r>
              <a:rPr lang="de-DE" sz="1200" dirty="0">
                <a:latin typeface="Arial" panose="020B0604020202020204" pitchFamily="34" charset="0"/>
              </a:rPr>
              <a:t>Outlook</a:t>
            </a:r>
          </a:p>
        </p:txBody>
      </p:sp>
      <p:cxnSp>
        <p:nvCxnSpPr>
          <p:cNvPr id="3" name="Gerader Verbinder 2">
            <a:extLst>
              <a:ext uri="{FF2B5EF4-FFF2-40B4-BE49-F238E27FC236}">
                <a16:creationId xmlns:a16="http://schemas.microsoft.com/office/drawing/2014/main" id="{56D02506-3307-4A75-AA43-A6E0DE7BAB35}"/>
              </a:ext>
            </a:extLst>
          </p:cNvPr>
          <p:cNvCxnSpPr>
            <a:cxnSpLocks/>
          </p:cNvCxnSpPr>
          <p:nvPr/>
        </p:nvCxnSpPr>
        <p:spPr>
          <a:xfrm>
            <a:off x="5431028" y="4343400"/>
            <a:ext cx="66849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D1F82990-27ED-4442-8159-9A3058F3480E}"/>
              </a:ext>
            </a:extLst>
          </p:cNvPr>
          <p:cNvCxnSpPr>
            <a:cxnSpLocks/>
          </p:cNvCxnSpPr>
          <p:nvPr/>
        </p:nvCxnSpPr>
        <p:spPr>
          <a:xfrm>
            <a:off x="5431028" y="6800850"/>
            <a:ext cx="66849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3635E4C5-3702-4E2A-A236-D5D88CB3D8B7}"/>
              </a:ext>
            </a:extLst>
          </p:cNvPr>
          <p:cNvCxnSpPr>
            <a:cxnSpLocks/>
          </p:cNvCxnSpPr>
          <p:nvPr/>
        </p:nvCxnSpPr>
        <p:spPr>
          <a:xfrm flipV="1">
            <a:off x="5431028" y="4343400"/>
            <a:ext cx="0" cy="2457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17D7003D-8EE0-4CBC-90BD-F081BCBD6B49}"/>
              </a:ext>
            </a:extLst>
          </p:cNvPr>
          <p:cNvCxnSpPr>
            <a:cxnSpLocks/>
          </p:cNvCxnSpPr>
          <p:nvPr/>
        </p:nvCxnSpPr>
        <p:spPr>
          <a:xfrm flipH="1" flipV="1">
            <a:off x="12115968" y="4343400"/>
            <a:ext cx="13405" cy="2457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5BF2CC5-90D5-4E43-99E8-0BB2F5C2049D}"/>
              </a:ext>
            </a:extLst>
          </p:cNvPr>
          <p:cNvCxnSpPr>
            <a:cxnSpLocks/>
          </p:cNvCxnSpPr>
          <p:nvPr/>
        </p:nvCxnSpPr>
        <p:spPr>
          <a:xfrm>
            <a:off x="5444433" y="4282997"/>
            <a:ext cx="66849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71818D10-6AA5-478A-98C4-C2ECA9C33754}"/>
              </a:ext>
            </a:extLst>
          </p:cNvPr>
          <p:cNvCxnSpPr>
            <a:cxnSpLocks/>
          </p:cNvCxnSpPr>
          <p:nvPr/>
        </p:nvCxnSpPr>
        <p:spPr>
          <a:xfrm>
            <a:off x="5444433" y="1353709"/>
            <a:ext cx="66849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60D52DBC-17D8-4A75-B0C9-D60114638D30}"/>
              </a:ext>
            </a:extLst>
          </p:cNvPr>
          <p:cNvCxnSpPr>
            <a:cxnSpLocks/>
          </p:cNvCxnSpPr>
          <p:nvPr/>
        </p:nvCxnSpPr>
        <p:spPr>
          <a:xfrm flipV="1">
            <a:off x="5444433" y="1353709"/>
            <a:ext cx="0" cy="2929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0FD2FD8-15BF-4D48-BF3E-008F9CEF4CB8}"/>
              </a:ext>
            </a:extLst>
          </p:cNvPr>
          <p:cNvCxnSpPr>
            <a:cxnSpLocks/>
          </p:cNvCxnSpPr>
          <p:nvPr/>
        </p:nvCxnSpPr>
        <p:spPr>
          <a:xfrm flipV="1">
            <a:off x="12115968" y="1353709"/>
            <a:ext cx="0" cy="2929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1E63816B-599E-4C55-8E47-E986430DE7A7}"/>
              </a:ext>
            </a:extLst>
          </p:cNvPr>
          <p:cNvCxnSpPr>
            <a:cxnSpLocks/>
          </p:cNvCxnSpPr>
          <p:nvPr/>
        </p:nvCxnSpPr>
        <p:spPr>
          <a:xfrm flipV="1">
            <a:off x="5384295" y="1353709"/>
            <a:ext cx="0" cy="54471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141B1605-528B-4851-876C-ED47BFB64CB5}"/>
              </a:ext>
            </a:extLst>
          </p:cNvPr>
          <p:cNvCxnSpPr>
            <a:cxnSpLocks/>
          </p:cNvCxnSpPr>
          <p:nvPr/>
        </p:nvCxnSpPr>
        <p:spPr>
          <a:xfrm>
            <a:off x="66675" y="6800850"/>
            <a:ext cx="53176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3279F4D1-95BC-42E8-BB04-D73DDFB3D6D3}"/>
              </a:ext>
            </a:extLst>
          </p:cNvPr>
          <p:cNvCxnSpPr>
            <a:cxnSpLocks/>
          </p:cNvCxnSpPr>
          <p:nvPr/>
        </p:nvCxnSpPr>
        <p:spPr>
          <a:xfrm flipV="1">
            <a:off x="66675" y="1353709"/>
            <a:ext cx="0" cy="54471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D36B4BB5-AE08-4592-B93D-BC843CF09A9C}"/>
              </a:ext>
            </a:extLst>
          </p:cNvPr>
          <p:cNvCxnSpPr>
            <a:cxnSpLocks/>
          </p:cNvCxnSpPr>
          <p:nvPr/>
        </p:nvCxnSpPr>
        <p:spPr>
          <a:xfrm>
            <a:off x="66675" y="1353709"/>
            <a:ext cx="53176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55889"/>
      </p:ext>
    </p:extLst>
  </p:cSld>
  <p:clrMapOvr>
    <a:masterClrMapping/>
  </p:clrMapOvr>
</p:sld>
</file>

<file path=ppt/theme/theme1.xml><?xml version="1.0" encoding="utf-8"?>
<a:theme xmlns:a="http://schemas.openxmlformats.org/drawingml/2006/main" name="Präsentationstitel">
  <a:themeElements>
    <a:clrScheme name="LMU_PPT">
      <a:dk1>
        <a:srgbClr val="00883A"/>
      </a:dk1>
      <a:lt1>
        <a:sysClr val="window" lastClr="FFFFFF"/>
      </a:lt1>
      <a:dk2>
        <a:srgbClr val="232323"/>
      </a:dk2>
      <a:lt2>
        <a:srgbClr val="626468"/>
      </a:lt2>
      <a:accent1>
        <a:srgbClr val="C0C1C3"/>
      </a:accent1>
      <a:accent2>
        <a:srgbClr val="E6E6E7"/>
      </a:accent2>
      <a:accent3>
        <a:srgbClr val="F5F5F5"/>
      </a:accent3>
      <a:accent4>
        <a:srgbClr val="0F1987"/>
      </a:accent4>
      <a:accent5>
        <a:srgbClr val="009FE3"/>
      </a:accent5>
      <a:accent6>
        <a:srgbClr val="8C4091"/>
      </a:accent6>
      <a:hlink>
        <a:srgbClr val="D71919"/>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äsentationstitel Variante">
  <a:themeElements>
    <a:clrScheme name="LMU_PPT">
      <a:dk1>
        <a:srgbClr val="00883A"/>
      </a:dk1>
      <a:lt1>
        <a:sysClr val="window" lastClr="FFFFFF"/>
      </a:lt1>
      <a:dk2>
        <a:srgbClr val="232323"/>
      </a:dk2>
      <a:lt2>
        <a:srgbClr val="626468"/>
      </a:lt2>
      <a:accent1>
        <a:srgbClr val="C0C1C3"/>
      </a:accent1>
      <a:accent2>
        <a:srgbClr val="E6E6E7"/>
      </a:accent2>
      <a:accent3>
        <a:srgbClr val="F5F5F5"/>
      </a:accent3>
      <a:accent4>
        <a:srgbClr val="0F1987"/>
      </a:accent4>
      <a:accent5>
        <a:srgbClr val="009FE3"/>
      </a:accent5>
      <a:accent6>
        <a:srgbClr val="8C4091"/>
      </a:accent6>
      <a:hlink>
        <a:srgbClr val="D71919"/>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piteltrenner">
  <a:themeElements>
    <a:clrScheme name="LMU">
      <a:dk1>
        <a:srgbClr val="008740"/>
      </a:dk1>
      <a:lt1>
        <a:sysClr val="window" lastClr="FFFFFF"/>
      </a:lt1>
      <a:dk2>
        <a:srgbClr val="000000"/>
      </a:dk2>
      <a:lt2>
        <a:srgbClr val="4A4A4A"/>
      </a:lt2>
      <a:accent1>
        <a:srgbClr val="9D9D9D"/>
      </a:accent1>
      <a:accent2>
        <a:srgbClr val="D0D0D0"/>
      </a:accent2>
      <a:accent3>
        <a:srgbClr val="F4F4F4"/>
      </a:accent3>
      <a:accent4>
        <a:srgbClr val="023E84"/>
      </a:accent4>
      <a:accent5>
        <a:srgbClr val="009FE3"/>
      </a:accent5>
      <a:accent6>
        <a:srgbClr val="8C40A5"/>
      </a:accent6>
      <a:hlink>
        <a:srgbClr val="DC0D15"/>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halt">
  <a:themeElements>
    <a:clrScheme name="LMU_PPT">
      <a:dk1>
        <a:srgbClr val="00883A"/>
      </a:dk1>
      <a:lt1>
        <a:sysClr val="window" lastClr="FFFFFF"/>
      </a:lt1>
      <a:dk2>
        <a:srgbClr val="232323"/>
      </a:dk2>
      <a:lt2>
        <a:srgbClr val="626468"/>
      </a:lt2>
      <a:accent1>
        <a:srgbClr val="C0C1C3"/>
      </a:accent1>
      <a:accent2>
        <a:srgbClr val="E6E6E7"/>
      </a:accent2>
      <a:accent3>
        <a:srgbClr val="F5F5F5"/>
      </a:accent3>
      <a:accent4>
        <a:srgbClr val="0F1987"/>
      </a:accent4>
      <a:accent5>
        <a:srgbClr val="009FE3"/>
      </a:accent5>
      <a:accent6>
        <a:srgbClr val="8C4091"/>
      </a:accent6>
      <a:hlink>
        <a:srgbClr val="D71919"/>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ücktitel">
  <a:themeElements>
    <a:clrScheme name="Benutzerdefiniert 1">
      <a:dk1>
        <a:srgbClr val="008740"/>
      </a:dk1>
      <a:lt1>
        <a:srgbClr val="FFFFFF"/>
      </a:lt1>
      <a:dk2>
        <a:srgbClr val="000000"/>
      </a:dk2>
      <a:lt2>
        <a:srgbClr val="4A4A4A"/>
      </a:lt2>
      <a:accent1>
        <a:srgbClr val="9D9D9D"/>
      </a:accent1>
      <a:accent2>
        <a:srgbClr val="D0D0D0"/>
      </a:accent2>
      <a:accent3>
        <a:srgbClr val="F4F4F4"/>
      </a:accent3>
      <a:accent4>
        <a:srgbClr val="023E84"/>
      </a:accent4>
      <a:accent5>
        <a:srgbClr val="009FE3"/>
      </a:accent5>
      <a:accent6>
        <a:srgbClr val="8C40A5"/>
      </a:accent6>
      <a:hlink>
        <a:srgbClr val="DC0D15"/>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1611</Words>
  <Application>Microsoft Office PowerPoint</Application>
  <PresentationFormat>Breitbild</PresentationFormat>
  <Paragraphs>79</Paragraphs>
  <Slides>7</Slides>
  <Notes>0</Notes>
  <HiddenSlides>0</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7</vt:i4>
      </vt:variant>
    </vt:vector>
  </HeadingPairs>
  <TitlesOfParts>
    <vt:vector size="17" baseType="lpstr">
      <vt:lpstr>Yu Mincho Light</vt:lpstr>
      <vt:lpstr>Arial</vt:lpstr>
      <vt:lpstr>Calibri</vt:lpstr>
      <vt:lpstr>LMU CompatilFact</vt:lpstr>
      <vt:lpstr>Times New Roman</vt:lpstr>
      <vt:lpstr>Präsentationstitel</vt:lpstr>
      <vt:lpstr>Präsentationstitel Variante</vt:lpstr>
      <vt:lpstr>Kapiteltrenner</vt:lpstr>
      <vt:lpstr>Inhalt</vt:lpstr>
      <vt:lpstr>Rücktitel</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Florian Doeffinger</dc:creator>
  <cp:lastModifiedBy>Clemens</cp:lastModifiedBy>
  <cp:revision>144</cp:revision>
  <cp:lastPrinted>2020-11-01T16:28:52Z</cp:lastPrinted>
  <dcterms:created xsi:type="dcterms:W3CDTF">2020-05-08T07:19:48Z</dcterms:created>
  <dcterms:modified xsi:type="dcterms:W3CDTF">2022-03-16T12:01:35Z</dcterms:modified>
</cp:coreProperties>
</file>