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794500" cy="9906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86"/>
  </p:normalViewPr>
  <p:slideViewPr>
    <p:cSldViewPr snapToGrid="0" snapToObjects="1">
      <p:cViewPr varScale="1">
        <p:scale>
          <a:sx n="109" d="100"/>
          <a:sy n="109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9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&lt;header&gt;</a:t>
            </a:r>
          </a:p>
        </p:txBody>
      </p:sp>
      <p:sp>
        <p:nvSpPr>
          <p:cNvPr id="94" name="PlaceHolder 4"/>
          <p:cNvSpPr>
            <a:spLocks noGrp="1"/>
          </p:cNvSpPr>
          <p:nvPr>
            <p:ph type="dt" idx="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95" name="PlaceHolder 5"/>
          <p:cNvSpPr>
            <a:spLocks noGrp="1"/>
          </p:cNvSpPr>
          <p:nvPr>
            <p:ph type="ftr" idx="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96" name="PlaceHolder 6"/>
          <p:cNvSpPr>
            <a:spLocks noGrp="1"/>
          </p:cNvSpPr>
          <p:nvPr>
            <p:ph type="sldNum" idx="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buNone/>
            </a:pPr>
            <a:fld id="{33A20C53-AD22-494E-A861-177770ACCF2D}" type="slidenum">
              <a:rPr lang="en-US" sz="14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880" y="743040"/>
            <a:ext cx="4952520" cy="3714480"/>
          </a:xfrm>
          <a:prstGeom prst="rect">
            <a:avLst/>
          </a:prstGeom>
          <a:ln w="0">
            <a:noFill/>
          </a:ln>
        </p:spPr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905760" y="4705200"/>
            <a:ext cx="4982400" cy="4457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sldNum" idx="51"/>
          </p:nvPr>
        </p:nvSpPr>
        <p:spPr>
          <a:xfrm>
            <a:off x="3850200" y="9410760"/>
            <a:ext cx="2944080" cy="495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35D870E-6CDA-496E-8948-B90ADE47D980}" type="slidenum">
              <a: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880" y="743040"/>
            <a:ext cx="4952520" cy="3714480"/>
          </a:xfrm>
          <a:prstGeom prst="rect">
            <a:avLst/>
          </a:prstGeom>
          <a:ln w="0">
            <a:noFill/>
          </a:ln>
        </p:spPr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905760" y="4705200"/>
            <a:ext cx="4982400" cy="4457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sldNum" idx="52"/>
          </p:nvPr>
        </p:nvSpPr>
        <p:spPr>
          <a:xfrm>
            <a:off x="3850200" y="9410760"/>
            <a:ext cx="2944080" cy="495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E14D61B-2DDB-4C64-976E-720042176F03}" type="slidenum">
              <a: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5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880" y="743040"/>
            <a:ext cx="4952520" cy="3714480"/>
          </a:xfrm>
          <a:prstGeom prst="rect">
            <a:avLst/>
          </a:prstGeom>
          <a:ln w="0">
            <a:noFill/>
          </a:ln>
        </p:spPr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905760" y="4705200"/>
            <a:ext cx="4982400" cy="4457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sldNum" idx="53"/>
          </p:nvPr>
        </p:nvSpPr>
        <p:spPr>
          <a:xfrm>
            <a:off x="3850200" y="9410760"/>
            <a:ext cx="2944080" cy="495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363DFF8-CA6A-4816-B714-7B84C9FA17DA}" type="slidenum">
              <a: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11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880" y="743040"/>
            <a:ext cx="4952520" cy="3714480"/>
          </a:xfrm>
          <a:prstGeom prst="rect">
            <a:avLst/>
          </a:prstGeom>
          <a:ln w="0">
            <a:noFill/>
          </a:ln>
        </p:spPr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905760" y="4705200"/>
            <a:ext cx="4982400" cy="4457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sldNum" idx="54"/>
          </p:nvPr>
        </p:nvSpPr>
        <p:spPr>
          <a:xfrm>
            <a:off x="3850200" y="9410760"/>
            <a:ext cx="2944080" cy="495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311F6A9-EAD2-47EC-B439-5E47070ED77D}" type="slidenum">
              <a: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12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880" y="743040"/>
            <a:ext cx="4952520" cy="3714480"/>
          </a:xfrm>
          <a:prstGeom prst="rect">
            <a:avLst/>
          </a:prstGeom>
          <a:ln w="0">
            <a:noFill/>
          </a:ln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905760" y="4705200"/>
            <a:ext cx="4982400" cy="4457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sldNum" idx="55"/>
          </p:nvPr>
        </p:nvSpPr>
        <p:spPr>
          <a:xfrm>
            <a:off x="3850200" y="9410760"/>
            <a:ext cx="2944080" cy="495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0D00C39-D312-4530-A6C1-F54AB820AAFE}" type="slidenum">
              <a: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13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880" y="743040"/>
            <a:ext cx="4952520" cy="3714480"/>
          </a:xfrm>
          <a:prstGeom prst="rect">
            <a:avLst/>
          </a:prstGeom>
          <a:ln w="0">
            <a:noFill/>
          </a:ln>
        </p:spPr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905760" y="4705200"/>
            <a:ext cx="4982400" cy="4457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sldNum" idx="56"/>
          </p:nvPr>
        </p:nvSpPr>
        <p:spPr>
          <a:xfrm>
            <a:off x="3850200" y="9410760"/>
            <a:ext cx="2944080" cy="495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8D6E968-E209-41A2-8A2B-1C3269ABC7E0}" type="slidenum">
              <a: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ln w="0">
            <a:noFill/>
          </a:ln>
        </p:spPr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905760" y="4705200"/>
            <a:ext cx="4982400" cy="4457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sldNum" idx="57"/>
          </p:nvPr>
        </p:nvSpPr>
        <p:spPr>
          <a:xfrm>
            <a:off x="3850200" y="9410760"/>
            <a:ext cx="2944080" cy="495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7B7E715-9AB2-4B48-857D-6FA73B686291}" type="slidenum">
              <a: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880" y="743040"/>
            <a:ext cx="4952520" cy="3714480"/>
          </a:xfrm>
          <a:prstGeom prst="rect">
            <a:avLst/>
          </a:prstGeom>
          <a:ln w="0">
            <a:noFill/>
          </a:ln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905760" y="4705200"/>
            <a:ext cx="4982400" cy="4457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sldNum" idx="58"/>
          </p:nvPr>
        </p:nvSpPr>
        <p:spPr>
          <a:xfrm>
            <a:off x="3850200" y="9410760"/>
            <a:ext cx="2944080" cy="495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EF7FC2B-990F-4061-AFB1-B5483C0C4C5A}" type="slidenum">
              <a:rPr lang="de-DE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18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87552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194040" y="3951000"/>
            <a:ext cx="87552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68036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94040" y="39510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680360" y="39510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3154320" y="13338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114240" y="13338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194040" y="39510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/>
          </p:nvPr>
        </p:nvSpPr>
        <p:spPr>
          <a:xfrm>
            <a:off x="3154320" y="39510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/>
          </p:nvPr>
        </p:nvSpPr>
        <p:spPr>
          <a:xfrm>
            <a:off x="6114240" y="39510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1FFD0F5-B792-4343-A5E9-0F87EF023EB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194040" y="1333800"/>
            <a:ext cx="875520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3E2D8D2-0629-470F-8460-9DD016CFDA8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875520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585B825-132B-45EB-B731-8D73A92A0DF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427248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80360" y="1333800"/>
            <a:ext cx="427248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2C2093F-D913-4457-AA81-9514507569B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E65C248-F0FD-423D-AB33-06737EA4FCA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194040" y="666720"/>
            <a:ext cx="8757720" cy="2773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214C748-BF1D-4ED9-A4B1-8F0DA3741CB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80360" y="1333800"/>
            <a:ext cx="427248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194040" y="39510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F796DA6-0F58-4A84-B462-3F5C31D1E6B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194040" y="1333800"/>
            <a:ext cx="875520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427248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68036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4680360" y="39510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9F3752D-D298-48BD-90E4-3AA7D79A11E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68036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194040" y="3951000"/>
            <a:ext cx="87552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19D7233-D59F-4678-868D-F6E7878D506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87552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194040" y="3951000"/>
            <a:ext cx="87552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4E4B727-4C1F-414A-A426-E6B3B65C86B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468036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194040" y="39510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4680360" y="39510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F209BDC-1A64-4DD6-B294-4DBAFE40B6F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3154320" y="13338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/>
          </p:nvPr>
        </p:nvSpPr>
        <p:spPr>
          <a:xfrm>
            <a:off x="6114240" y="13338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/>
          </p:nvPr>
        </p:nvSpPr>
        <p:spPr>
          <a:xfrm>
            <a:off x="194040" y="39510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/>
          </p:nvPr>
        </p:nvSpPr>
        <p:spPr>
          <a:xfrm>
            <a:off x="3154320" y="39510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/>
          </p:nvPr>
        </p:nvSpPr>
        <p:spPr>
          <a:xfrm>
            <a:off x="6114240" y="3951000"/>
            <a:ext cx="28188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86BA36F-2328-421D-90E1-B9CE1E44BA7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875520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427248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80360" y="1333800"/>
            <a:ext cx="427248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194040" y="666720"/>
            <a:ext cx="8757720" cy="2773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80360" y="1333800"/>
            <a:ext cx="427248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194040" y="39510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427248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8036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680360" y="39510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19404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80360" y="1333800"/>
            <a:ext cx="427248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194040" y="3951000"/>
            <a:ext cx="8755200" cy="238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w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3"/>
          <p:cNvPicPr/>
          <p:nvPr/>
        </p:nvPicPr>
        <p:blipFill>
          <a:blip r:embed="rId14"/>
          <a:srcRect l="-2122" t="6299" r="2122" b="-487"/>
          <a:stretch/>
        </p:blipFill>
        <p:spPr>
          <a:xfrm>
            <a:off x="0" y="6840"/>
            <a:ext cx="9143640" cy="806760"/>
          </a:xfrm>
          <a:prstGeom prst="rect">
            <a:avLst/>
          </a:prstGeom>
          <a:ln w="0">
            <a:noFill/>
          </a:ln>
        </p:spPr>
      </p:pic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49840" y="1577880"/>
            <a:ext cx="8639640" cy="2144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4400" b="1" strike="noStrike" spc="-1">
                <a:solidFill>
                  <a:srgbClr val="1B264B"/>
                </a:solidFill>
                <a:latin typeface="Arial"/>
                <a:ea typeface="Arial Unicode MS"/>
              </a:rPr>
              <a:t>Titel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249840" y="4044600"/>
            <a:ext cx="8639640" cy="1522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de-DE" sz="2800" b="1" strike="noStrike" spc="-1">
                <a:solidFill>
                  <a:srgbClr val="1B264B"/>
                </a:solidFill>
                <a:latin typeface="Arial"/>
                <a:ea typeface="Arial Unicode MS"/>
              </a:rPr>
              <a:t>Autor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Bild 14"/>
          <p:cNvPicPr/>
          <p:nvPr/>
        </p:nvPicPr>
        <p:blipFill>
          <a:blip r:embed="rId14"/>
          <a:srcRect r="2398"/>
          <a:stretch/>
        </p:blipFill>
        <p:spPr>
          <a:xfrm rot="10800000">
            <a:off x="360" y="6004440"/>
            <a:ext cx="8924400" cy="856080"/>
          </a:xfrm>
          <a:prstGeom prst="rect">
            <a:avLst/>
          </a:prstGeom>
          <a:ln w="0">
            <a:noFill/>
          </a:ln>
        </p:spPr>
      </p:pic>
      <p:pic>
        <p:nvPicPr>
          <p:cNvPr id="4" name="Grafik 16"/>
          <p:cNvPicPr/>
          <p:nvPr/>
        </p:nvPicPr>
        <p:blipFill>
          <a:blip r:embed="rId15"/>
          <a:stretch/>
        </p:blipFill>
        <p:spPr>
          <a:xfrm>
            <a:off x="7817040" y="197280"/>
            <a:ext cx="1026360" cy="481320"/>
          </a:xfrm>
          <a:prstGeom prst="rect">
            <a:avLst/>
          </a:prstGeom>
          <a:ln w="0">
            <a:noFill/>
          </a:ln>
        </p:spPr>
      </p:pic>
      <p:sp>
        <p:nvSpPr>
          <p:cNvPr id="5" name="Textfeld 20"/>
          <p:cNvSpPr/>
          <p:nvPr/>
        </p:nvSpPr>
        <p:spPr>
          <a:xfrm>
            <a:off x="302040" y="6078240"/>
            <a:ext cx="1229760" cy="18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6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MLZ is a cooperation between:</a:t>
            </a:r>
            <a:endParaRPr lang="en-US" sz="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Grafik 14"/>
          <p:cNvPicPr/>
          <p:nvPr/>
        </p:nvPicPr>
        <p:blipFill>
          <a:blip r:embed="rId16"/>
          <a:stretch/>
        </p:blipFill>
        <p:spPr>
          <a:xfrm>
            <a:off x="371520" y="6364440"/>
            <a:ext cx="943200" cy="277920"/>
          </a:xfrm>
          <a:prstGeom prst="rect">
            <a:avLst/>
          </a:prstGeom>
          <a:ln w="0">
            <a:noFill/>
          </a:ln>
        </p:spPr>
      </p:pic>
      <p:pic>
        <p:nvPicPr>
          <p:cNvPr id="7" name="Grafik 3"/>
          <p:cNvPicPr/>
          <p:nvPr/>
        </p:nvPicPr>
        <p:blipFill>
          <a:blip r:embed="rId17"/>
          <a:stretch/>
        </p:blipFill>
        <p:spPr>
          <a:xfrm>
            <a:off x="3514320" y="6343920"/>
            <a:ext cx="933120" cy="302040"/>
          </a:xfrm>
          <a:prstGeom prst="rect">
            <a:avLst/>
          </a:prstGeom>
          <a:ln w="0">
            <a:noFill/>
          </a:ln>
        </p:spPr>
      </p:pic>
      <p:pic>
        <p:nvPicPr>
          <p:cNvPr id="8" name="Grafik 15"/>
          <p:cNvPicPr/>
          <p:nvPr/>
        </p:nvPicPr>
        <p:blipFill>
          <a:blip r:embed="rId18"/>
          <a:stretch/>
        </p:blipFill>
        <p:spPr>
          <a:xfrm>
            <a:off x="1834560" y="6258960"/>
            <a:ext cx="1249920" cy="487080"/>
          </a:xfrm>
          <a:prstGeom prst="rect">
            <a:avLst/>
          </a:prstGeom>
          <a:ln w="0">
            <a:noFill/>
          </a:ln>
        </p:spPr>
      </p:pic>
      <p:pic>
        <p:nvPicPr>
          <p:cNvPr id="9" name="Bild 1" descr="jcns_CMYK-neu.EPS"/>
          <p:cNvPicPr/>
          <p:nvPr/>
        </p:nvPicPr>
        <p:blipFill>
          <a:blip r:embed="rId19"/>
          <a:stretch/>
        </p:blipFill>
        <p:spPr>
          <a:xfrm>
            <a:off x="331200" y="112320"/>
            <a:ext cx="1391760" cy="5846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Bild 3"/>
          <p:cNvPicPr/>
          <p:nvPr/>
        </p:nvPicPr>
        <p:blipFill>
          <a:blip r:embed="rId14"/>
          <a:srcRect l="-2122" t="36483" r="2122" b="-487"/>
          <a:stretch/>
        </p:blipFill>
        <p:spPr>
          <a:xfrm>
            <a:off x="0" y="4320"/>
            <a:ext cx="9143640" cy="547920"/>
          </a:xfrm>
          <a:prstGeom prst="rect">
            <a:avLst/>
          </a:prstGeom>
          <a:ln w="0">
            <a:noFill/>
          </a:ln>
        </p:spPr>
      </p:pic>
      <p:pic>
        <p:nvPicPr>
          <p:cNvPr id="47" name="Bild 14"/>
          <p:cNvPicPr/>
          <p:nvPr/>
        </p:nvPicPr>
        <p:blipFill>
          <a:blip r:embed="rId14"/>
          <a:srcRect t="49269" r="2098"/>
          <a:stretch/>
        </p:blipFill>
        <p:spPr>
          <a:xfrm rot="10800000">
            <a:off x="360" y="6423840"/>
            <a:ext cx="8951760" cy="43416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Titelmasterformat durch Klicken bearbeiten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94040" y="1333800"/>
            <a:ext cx="8755200" cy="5010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68200" indent="-268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Textmasterformate durch Klicken bearbeiten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70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Zweite Ebene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70000"/>
              <a:buFont typeface="Wingdings" charset="2"/>
              <a:buChar char="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Dritte Ebene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1562040" lvl="3" indent="-228600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SzPct val="70000"/>
              <a:buFont typeface="Arial"/>
              <a:buChar char="-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Vierte Ebene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1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&lt;date/time&gt;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ftr" idx="2"/>
          </p:nvPr>
        </p:nvSpPr>
        <p:spPr>
          <a:xfrm>
            <a:off x="1159560" y="6499440"/>
            <a:ext cx="6939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52" name="PlaceHolder 5"/>
          <p:cNvSpPr>
            <a:spLocks noGrp="1"/>
          </p:cNvSpPr>
          <p:nvPr>
            <p:ph type="sldNum" idx="3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10F6199-3AE1-4DBA-9B8D-43B09C6AC179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" name="Grafik 26"/>
          <p:cNvPicPr/>
          <p:nvPr/>
        </p:nvPicPr>
        <p:blipFill>
          <a:blip r:embed="rId15"/>
          <a:stretch/>
        </p:blipFill>
        <p:spPr>
          <a:xfrm>
            <a:off x="8098560" y="100800"/>
            <a:ext cx="756000" cy="354600"/>
          </a:xfrm>
          <a:prstGeom prst="rect">
            <a:avLst/>
          </a:prstGeom>
          <a:ln w="0">
            <a:noFill/>
          </a:ln>
        </p:spPr>
      </p:pic>
      <p:pic>
        <p:nvPicPr>
          <p:cNvPr id="54" name="Bild 11" descr="jcns_CMYK-neu.EPS"/>
          <p:cNvPicPr/>
          <p:nvPr/>
        </p:nvPicPr>
        <p:blipFill>
          <a:blip r:embed="rId16"/>
          <a:stretch/>
        </p:blipFill>
        <p:spPr>
          <a:xfrm>
            <a:off x="275760" y="60840"/>
            <a:ext cx="1031040" cy="4330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249840" y="1577880"/>
            <a:ext cx="8639640" cy="2144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400" b="1" strike="noStrike" spc="-1">
                <a:solidFill>
                  <a:srgbClr val="1B264B"/>
                </a:solidFill>
                <a:latin typeface="Arial"/>
                <a:ea typeface="Arial Unicode MS"/>
              </a:rPr>
              <a:t>Polarized Backscattering with high Resolution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117720" y="4044600"/>
            <a:ext cx="9025920" cy="1522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de-DE" sz="2800" b="1" strike="noStrike" spc="-1">
                <a:solidFill>
                  <a:srgbClr val="1B264B"/>
                </a:solidFill>
                <a:latin typeface="Arial"/>
                <a:ea typeface="Arial Unicode MS"/>
              </a:rPr>
              <a:t>E. Babcock, M. Zamponi, S. Mattauch 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2800" b="1" strike="noStrike" spc="-1">
                <a:solidFill>
                  <a:srgbClr val="1B264B"/>
                </a:solidFill>
                <a:latin typeface="Arial"/>
                <a:ea typeface="Arial Unicode MS"/>
              </a:rPr>
              <a:t>@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Bild 1" descr="jcns_CMYK-neu.EPS"/>
          <p:cNvPicPr/>
          <p:nvPr/>
        </p:nvPicPr>
        <p:blipFill>
          <a:blip r:embed="rId2"/>
          <a:stretch/>
        </p:blipFill>
        <p:spPr>
          <a:xfrm>
            <a:off x="2739960" y="4499280"/>
            <a:ext cx="1895400" cy="79812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1"/>
          <p:cNvPicPr/>
          <p:nvPr/>
        </p:nvPicPr>
        <p:blipFill>
          <a:blip r:embed="rId3"/>
          <a:stretch/>
        </p:blipFill>
        <p:spPr>
          <a:xfrm>
            <a:off x="4956120" y="4611240"/>
            <a:ext cx="1246320" cy="580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Guide field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dt" idx="23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7E90D06F-6F31-44CB-A16F-76B1B3DC62CF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sldNum" idx="24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2E7F01C-0C81-4CCC-8CC7-E90B1501A9FD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10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8" name="Picture 4"/>
          <p:cNvPicPr/>
          <p:nvPr/>
        </p:nvPicPr>
        <p:blipFill>
          <a:blip r:embed="rId2"/>
          <a:stretch/>
        </p:blipFill>
        <p:spPr>
          <a:xfrm>
            <a:off x="2824560" y="1207440"/>
            <a:ext cx="7038720" cy="4985280"/>
          </a:xfrm>
          <a:prstGeom prst="rect">
            <a:avLst/>
          </a:prstGeom>
          <a:ln w="0">
            <a:noFill/>
          </a:ln>
        </p:spPr>
      </p:pic>
      <p:sp>
        <p:nvSpPr>
          <p:cNvPr id="160" name="Donut 7"/>
          <p:cNvSpPr/>
          <p:nvPr/>
        </p:nvSpPr>
        <p:spPr>
          <a:xfrm>
            <a:off x="5769000" y="1853280"/>
            <a:ext cx="3028680" cy="3070800"/>
          </a:xfrm>
          <a:prstGeom prst="donut">
            <a:avLst>
              <a:gd name="adj" fmla="val 3312"/>
            </a:avLst>
          </a:prstGeom>
          <a:solidFill>
            <a:srgbClr val="FFC000">
              <a:alpha val="28000"/>
            </a:srgbClr>
          </a:solidFill>
          <a:ln>
            <a:solidFill>
              <a:srgbClr val="777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61" name="Rectangle 8"/>
          <p:cNvSpPr/>
          <p:nvPr/>
        </p:nvSpPr>
        <p:spPr>
          <a:xfrm>
            <a:off x="147240" y="1888560"/>
            <a:ext cx="3603240" cy="39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Simply add a large </a:t>
            </a:r>
            <a:br>
              <a:rPr sz="1800"/>
            </a:b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Helmholtz coil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At 2.5m=R need 2800A/turns for  a coil pair for 10gauss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200 turns at 14 A with 3mm wire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3.2 kW, ~45 euro/day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about a 5x5cm coil, 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590 kg copper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Would also provide the magnetic enviroment for 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ＭＳ Ｐゴシック"/>
              </a:rPr>
              <a:t>3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He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Field would be constant: no time changing influence on other instruments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dt" idx="25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E2F1A148-D850-4E6B-8E69-E812D397F8BD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ldNum" idx="26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C6AEC75-4750-4FC9-88A6-609EC1FF991B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11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SPHERES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Picture 24"/>
          <p:cNvPicPr/>
          <p:nvPr/>
        </p:nvPicPr>
        <p:blipFill>
          <a:blip r:embed="rId3"/>
          <a:srcRect l="13617" t="10700" r="23715" b="10700"/>
          <a:stretch/>
        </p:blipFill>
        <p:spPr>
          <a:xfrm>
            <a:off x="513000" y="1190880"/>
            <a:ext cx="7639560" cy="538992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25"/>
          <p:cNvPicPr/>
          <p:nvPr/>
        </p:nvPicPr>
        <p:blipFill>
          <a:blip r:embed="rId4"/>
          <a:stretch/>
        </p:blipFill>
        <p:spPr>
          <a:xfrm>
            <a:off x="-159120" y="1190880"/>
            <a:ext cx="9582120" cy="5389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/>
          </p:nvPr>
        </p:nvSpPr>
        <p:spPr>
          <a:xfrm>
            <a:off x="4496760" y="1093680"/>
            <a:ext cx="4688640" cy="4209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6439"/>
          </a:bodyPr>
          <a:lstStyle/>
          <a:p>
            <a:pPr>
              <a:lnSpc>
                <a:spcPct val="100000"/>
              </a:lnSpc>
              <a:spcBef>
                <a:spcPts val="380"/>
              </a:spcBef>
              <a:buNone/>
            </a:pPr>
            <a:endParaRPr lang="de-DE" sz="19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Active polarization</a:t>
            </a:r>
            <a:endParaRPr lang="de-DE" sz="19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In-situ ----steady </a:t>
            </a:r>
            <a:endParaRPr lang="de-DE" sz="19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Ex-situ---- decaying </a:t>
            </a:r>
            <a:endParaRPr lang="de-DE" sz="19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T</a:t>
            </a:r>
            <a:r>
              <a:rPr lang="de-DE" sz="1900" b="0" strike="noStrike" spc="-1" baseline="-25000">
                <a:solidFill>
                  <a:srgbClr val="000000"/>
                </a:solidFill>
                <a:latin typeface="Arial"/>
                <a:ea typeface="Arial Unicode MS"/>
              </a:rPr>
              <a:t>n</a:t>
            </a: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=30% at P</a:t>
            </a:r>
            <a:r>
              <a:rPr lang="de-DE" sz="1900" b="0" strike="noStrike" spc="-1" baseline="-25000">
                <a:solidFill>
                  <a:srgbClr val="000000"/>
                </a:solidFill>
                <a:latin typeface="Arial"/>
                <a:ea typeface="Arial Unicode MS"/>
              </a:rPr>
              <a:t>n</a:t>
            </a: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=94% (in-situ)</a:t>
            </a:r>
            <a:endParaRPr lang="de-DE" sz="19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In principle large angular coverage </a:t>
            </a:r>
            <a:br>
              <a:rPr sz="1900"/>
            </a:b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and any sample size</a:t>
            </a:r>
            <a:endParaRPr lang="de-DE" sz="19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19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Q</a:t>
            </a:r>
            <a:r>
              <a:rPr lang="de-DE" sz="1900" b="1" strike="noStrike" spc="-1" baseline="-25000">
                <a:solidFill>
                  <a:srgbClr val="000000"/>
                </a:solidFill>
                <a:latin typeface="Arial"/>
                <a:ea typeface="Arial Unicode MS"/>
              </a:rPr>
              <a:t>min</a:t>
            </a:r>
            <a:r>
              <a:rPr lang="de-DE" sz="19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&gt;0.5 Å</a:t>
            </a:r>
            <a:r>
              <a:rPr lang="de-DE" sz="1900" b="1" strike="noStrike" spc="-1" baseline="30000">
                <a:solidFill>
                  <a:srgbClr val="000000"/>
                </a:solidFill>
                <a:latin typeface="Arial"/>
                <a:ea typeface="Arial Unicode MS"/>
              </a:rPr>
              <a:t>-1</a:t>
            </a:r>
            <a:r>
              <a:rPr lang="de-DE" sz="1900" b="0" strike="noStrike" spc="-1" baseline="30000">
                <a:solidFill>
                  <a:srgbClr val="000000"/>
                </a:solidFill>
                <a:latin typeface="Arial"/>
                <a:ea typeface="Arial Unicode MS"/>
              </a:rPr>
              <a:t> </a:t>
            </a: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from cell geometry </a:t>
            </a:r>
            <a:br>
              <a:rPr sz="1900"/>
            </a:b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and position</a:t>
            </a:r>
            <a:endParaRPr lang="de-DE" sz="1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    </a:t>
            </a:r>
            <a:r>
              <a:rPr lang="de-DE" sz="1900" b="1" strike="noStrike" spc="-1">
                <a:solidFill>
                  <a:srgbClr val="C00000"/>
                </a:solidFill>
                <a:latin typeface="Arial"/>
                <a:ea typeface="Arial Unicode MS"/>
              </a:rPr>
              <a:t>Fundamental limit from geometry </a:t>
            </a:r>
            <a:endParaRPr lang="de-DE" sz="1900" b="0" strike="noStrike" spc="-1">
              <a:solidFill>
                <a:srgbClr val="000000"/>
              </a:solidFill>
              <a:latin typeface="Arial"/>
            </a:endParaRPr>
          </a:p>
          <a:p>
            <a:pPr marL="268200" indent="-26820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0" algn="l"/>
              </a:tabLst>
            </a:pPr>
            <a:r>
              <a:rPr lang="de-DE" sz="1900" b="1" strike="noStrike" spc="-1">
                <a:solidFill>
                  <a:srgbClr val="C00000"/>
                </a:solidFill>
                <a:latin typeface="Arial"/>
                <a:ea typeface="Arial Unicode MS"/>
              </a:rPr>
              <a:t>Small angle detectors are out of backscatering geometry, could be covered with a second cell(s)</a:t>
            </a:r>
            <a:endParaRPr lang="de-DE" sz="1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dt" idx="27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A73B4AE5-07CB-4B7D-8593-694DE50F4C1A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sldNum" idx="28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A6BCF7B-563B-4D2E-9D38-392363FE6141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12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 baseline="30000">
                <a:solidFill>
                  <a:srgbClr val="000000"/>
                </a:solidFill>
                <a:latin typeface="Arial"/>
                <a:ea typeface="Arial Unicode MS"/>
              </a:rPr>
              <a:t>3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He analyzer option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TextBox 8"/>
          <p:cNvSpPr/>
          <p:nvPr/>
        </p:nvSpPr>
        <p:spPr>
          <a:xfrm>
            <a:off x="19080" y="5303520"/>
            <a:ext cx="9124560" cy="95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Radial collimator starts at r=8cm, small angle detectors also very close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Ex-situ polarization would require separation of the Ar flight path 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In-situ polarization requires thermal management, but possible in Ar or vacuum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2" name="Picture 5"/>
          <p:cNvPicPr/>
          <p:nvPr/>
        </p:nvPicPr>
        <p:blipFill>
          <a:blip r:embed="rId3"/>
          <a:srcRect l="9007" r="15057"/>
          <a:stretch/>
        </p:blipFill>
        <p:spPr>
          <a:xfrm>
            <a:off x="1510200" y="2013480"/>
            <a:ext cx="2847240" cy="1482840"/>
          </a:xfrm>
          <a:prstGeom prst="rect">
            <a:avLst/>
          </a:prstGeom>
          <a:ln w="0">
            <a:noFill/>
          </a:ln>
        </p:spPr>
      </p:pic>
      <p:sp>
        <p:nvSpPr>
          <p:cNvPr id="173" name="TextBox 14"/>
          <p:cNvSpPr/>
          <p:nvPr/>
        </p:nvSpPr>
        <p:spPr>
          <a:xfrm>
            <a:off x="2361600" y="2975400"/>
            <a:ext cx="8866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ＭＳ Ｐゴシック"/>
              </a:rPr>
              <a:t>ID=8cm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TextBox 15"/>
          <p:cNvSpPr/>
          <p:nvPr/>
        </p:nvSpPr>
        <p:spPr>
          <a:xfrm>
            <a:off x="1468440" y="1979640"/>
            <a:ext cx="11628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ＭＳ Ｐゴシック"/>
              </a:rPr>
              <a:t>OD=16cm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TextBox 17"/>
          <p:cNvSpPr/>
          <p:nvPr/>
        </p:nvSpPr>
        <p:spPr>
          <a:xfrm>
            <a:off x="169560" y="1937160"/>
            <a:ext cx="13348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Pastis1 cell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6 bar cm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TextBox 18"/>
          <p:cNvSpPr/>
          <p:nvPr/>
        </p:nvSpPr>
        <p:spPr>
          <a:xfrm>
            <a:off x="160560" y="3434040"/>
            <a:ext cx="776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Beam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Right Arrow 16"/>
          <p:cNvSpPr/>
          <p:nvPr/>
        </p:nvSpPr>
        <p:spPr>
          <a:xfrm>
            <a:off x="22680" y="3237840"/>
            <a:ext cx="4680720" cy="761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08AD6">
              <a:alpha val="40000"/>
            </a:srgbClr>
          </a:solidFill>
          <a:ln>
            <a:solidFill>
              <a:srgbClr val="0000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de-DE" sz="2000" b="0" strike="noStrike" spc="-1">
              <a:solidFill>
                <a:schemeClr val="lt1"/>
              </a:solidFill>
              <a:latin typeface="Arial"/>
              <a:ea typeface="ＭＳ Ｐゴシック"/>
            </a:endParaRPr>
          </a:p>
        </p:txBody>
      </p:sp>
      <p:sp>
        <p:nvSpPr>
          <p:cNvPr id="178" name="TextBox 22"/>
          <p:cNvSpPr/>
          <p:nvPr/>
        </p:nvSpPr>
        <p:spPr>
          <a:xfrm>
            <a:off x="2093760" y="4079520"/>
            <a:ext cx="1359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Second cell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Frame 23"/>
          <p:cNvSpPr/>
          <p:nvPr/>
        </p:nvSpPr>
        <p:spPr>
          <a:xfrm>
            <a:off x="1572120" y="3434040"/>
            <a:ext cx="546120" cy="936360"/>
          </a:xfrm>
          <a:prstGeom prst="frame">
            <a:avLst>
              <a:gd name="adj1" fmla="val 12500"/>
            </a:avLst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1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10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10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10"/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10"/>
                                        <p:tgtEl>
                                          <p:spTgt spid="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1" dur="1000"/>
                                        <p:tgtEl>
                                          <p:spTgt spid="1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5" dur="1000"/>
                                        <p:tgtEl>
                                          <p:spTgt spid="1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0" dur="500"/>
                                        <p:tgtEl>
                                          <p:spTgt spid="1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dt" idx="29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503E6FE4-941C-4AB8-A236-21C71331E768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sldNum" idx="30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AAAADB7-F9F2-4B10-987B-826FD1EC954C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13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Traditional reflection SM analyzer option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163440" y="1451520"/>
            <a:ext cx="5039280" cy="4209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Make extrapolations based on the </a:t>
            </a:r>
            <a:br>
              <a:rPr sz="2000"/>
            </a:b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“new” D7 analyzers: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J.R. Stewart et al.,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Arial Unicode MS"/>
              </a:rPr>
              <a:t>J. Appl. Cryst.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42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, </a:t>
            </a:r>
            <a:br>
              <a:rPr sz="1800"/>
            </a:b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69 (2009).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" name="Picture 16"/>
          <p:cNvPicPr/>
          <p:nvPr/>
        </p:nvPicPr>
        <p:blipFill>
          <a:blip r:embed="rId3"/>
          <a:stretch/>
        </p:blipFill>
        <p:spPr>
          <a:xfrm>
            <a:off x="733320" y="2716560"/>
            <a:ext cx="3200040" cy="3005280"/>
          </a:xfrm>
          <a:prstGeom prst="rect">
            <a:avLst/>
          </a:prstGeom>
          <a:ln w="0">
            <a:noFill/>
          </a:ln>
        </p:spPr>
      </p:pic>
      <p:sp>
        <p:nvSpPr>
          <p:cNvPr id="185" name="TextBox 17"/>
          <p:cNvSpPr/>
          <p:nvPr/>
        </p:nvSpPr>
        <p:spPr>
          <a:xfrm>
            <a:off x="773280" y="5787000"/>
            <a:ext cx="3128400" cy="36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DE" sz="1600" b="0" strike="noStrike" spc="-1">
                <a:solidFill>
                  <a:srgbClr val="000000"/>
                </a:solidFill>
                <a:latin typeface="Symbol"/>
                <a:ea typeface="ＭＳ Ｐゴシック"/>
              </a:rPr>
              <a:t>l</a:t>
            </a:r>
            <a:r>
              <a:rPr lang="de-DE" sz="1600" b="0" strike="noStrike" spc="-1" baseline="-25000">
                <a:solidFill>
                  <a:srgbClr val="000000"/>
                </a:solidFill>
                <a:latin typeface="Arial"/>
                <a:ea typeface="ＭＳ Ｐゴシック"/>
              </a:rPr>
              <a:t>min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=3.1Å, </a:t>
            </a:r>
            <a:r>
              <a:rPr lang="de-DE" sz="16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d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=1250mm, </a:t>
            </a:r>
            <a:r>
              <a:rPr lang="de-DE" sz="16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W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=30mm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TextBox 18"/>
          <p:cNvSpPr/>
          <p:nvPr/>
        </p:nvSpPr>
        <p:spPr>
          <a:xfrm>
            <a:off x="4200480" y="1422360"/>
            <a:ext cx="4890240" cy="443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9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6.27Å </a:t>
            </a: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and W=30mm at 625mm+250mm 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to detectors, which are </a:t>
            </a:r>
            <a:r>
              <a:rPr lang="de-DE" sz="19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250mm high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19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20mm </a:t>
            </a: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sample d becomes 416.6mm, </a:t>
            </a:r>
            <a:r>
              <a:rPr lang="de-DE" sz="19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detectors at 666.6mm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1900" b="1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current SPHERES has about 53°</a:t>
            </a: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vertical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       SM at 875mm would have 16</a:t>
            </a:r>
            <a:r>
              <a:rPr lang="de-DE" sz="1900" b="1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°</a:t>
            </a: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	at 666.6mm about 21</a:t>
            </a:r>
            <a:r>
              <a:rPr lang="de-DE" sz="1900" b="1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° 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19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double the height, i.e 2x250mm then </a:t>
            </a:r>
            <a:r>
              <a:rPr lang="de-DE" sz="19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&gt;42</a:t>
            </a:r>
            <a:r>
              <a:rPr lang="de-DE" sz="1900" b="1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°</a:t>
            </a:r>
            <a:r>
              <a:rPr lang="de-DE" sz="19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vertical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19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19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Simply NO space in the current configuration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dt" idx="31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28EACFAF-4439-46E0-B5C9-1BF95469FC44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ldNum" idx="32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DE3C259-B6F5-46E7-9926-54C944D58A2C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14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What about after the sample, </a:t>
            </a:r>
            <a:br>
              <a:rPr sz="2400"/>
            </a:b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i.e. between sample and Si analysers?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Picture 7"/>
          <p:cNvPicPr/>
          <p:nvPr/>
        </p:nvPicPr>
        <p:blipFill>
          <a:blip r:embed="rId2"/>
          <a:srcRect l="13617" t="10700" r="23715" b="10700"/>
          <a:stretch/>
        </p:blipFill>
        <p:spPr>
          <a:xfrm>
            <a:off x="192960" y="1980000"/>
            <a:ext cx="4132800" cy="2915640"/>
          </a:xfrm>
          <a:prstGeom prst="rect">
            <a:avLst/>
          </a:prstGeom>
          <a:ln w="0">
            <a:noFill/>
          </a:ln>
        </p:spPr>
      </p:pic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4496760" y="1821960"/>
            <a:ext cx="4414680" cy="437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Neutrons pass the polarization analyzer twice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Diffraction background of </a:t>
            </a:r>
            <a:r>
              <a:rPr lang="de-DE" sz="2000" b="0" strike="noStrike" spc="-1" baseline="30000">
                <a:solidFill>
                  <a:srgbClr val="000000"/>
                </a:solidFill>
                <a:latin typeface="Arial"/>
                <a:ea typeface="Arial Unicode MS"/>
              </a:rPr>
              <a:t>3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He cell requires a collimator?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SM transmission analyser + integrated collimator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             inelastic effects on neutron 	energy at 𝞵eV level?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0" algn="l"/>
              </a:tabLst>
            </a:pPr>
            <a:r>
              <a:rPr lang="de-DE" sz="2000" b="1" i="1" strike="noStrike" spc="-1">
                <a:solidFill>
                  <a:srgbClr val="000000"/>
                </a:solidFill>
                <a:latin typeface="Arial"/>
                <a:ea typeface="Arial Unicode MS"/>
              </a:rPr>
              <a:t>Collimation (if needed) could be problematic for SANS detectors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In-situ polarization?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dt" idx="33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76F8D172-4910-426C-A9B2-9593911DC1F5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sldNum" idx="34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B21E86F-12DC-459D-9EF4-C3E4F53B59AE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15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5" name="Picture 8"/>
          <p:cNvPicPr/>
          <p:nvPr/>
        </p:nvPicPr>
        <p:blipFill>
          <a:blip r:embed="rId2"/>
          <a:stretch/>
        </p:blipFill>
        <p:spPr>
          <a:xfrm>
            <a:off x="117720" y="2148840"/>
            <a:ext cx="4117320" cy="2683800"/>
          </a:xfrm>
          <a:prstGeom prst="rect">
            <a:avLst/>
          </a:prstGeom>
          <a:ln w="0">
            <a:noFill/>
          </a:ln>
        </p:spPr>
      </p:pic>
      <p:sp>
        <p:nvSpPr>
          <p:cNvPr id="196" name="TextBox 9"/>
          <p:cNvSpPr/>
          <p:nvPr/>
        </p:nvSpPr>
        <p:spPr>
          <a:xfrm>
            <a:off x="3902040" y="1614240"/>
            <a:ext cx="5536800" cy="466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Ar flight path on SPHERES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Cell exchange would be difficult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For in-situ polarization 100‘s of watts </a:t>
            </a:r>
            <a:br>
              <a:rPr sz="2000"/>
            </a:b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are provided by the optical pumping lasers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Laser power and heat loss to radiation are comparable at SEOP conditions</a:t>
            </a:r>
            <a:br>
              <a:rPr sz="2000"/>
            </a:b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(180 ˚C)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Will a collimator be required because </a:t>
            </a:r>
            <a:br>
              <a:rPr sz="2000"/>
            </a:b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of the cell?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457200">
              <a:lnSpc>
                <a:spcPct val="100000"/>
              </a:lnSpc>
              <a:buNone/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dt" idx="35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9B76FC6B-4F68-4094-A7B9-497F382BD1AC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ldNum" idx="36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092C074-0F1F-41BF-8CD3-524F5E05AD7D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16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Does GE180 affect (energy) resolution</a:t>
            </a:r>
            <a:br>
              <a:rPr sz="2400"/>
            </a:b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Content Placeholder 4"/>
          <p:cNvSpPr/>
          <p:nvPr/>
        </p:nvSpPr>
        <p:spPr>
          <a:xfrm>
            <a:off x="510480" y="1700640"/>
            <a:ext cx="8172000" cy="57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spcAft>
                <a:spcPts val="405"/>
              </a:spcAft>
              <a:buNone/>
              <a:tabLst>
                <a:tab pos="0" algn="l"/>
              </a:tabLst>
            </a:pPr>
            <a:r>
              <a:rPr lang="en-US" sz="1950" b="0" strike="noStrike" spc="-1">
                <a:solidFill>
                  <a:srgbClr val="000000"/>
                </a:solidFill>
                <a:latin typeface="Arial"/>
              </a:rPr>
              <a:t>Spectrum measurements on </a:t>
            </a:r>
            <a:r>
              <a:rPr lang="en-US" sz="1950" b="0" i="1" strike="noStrike" spc="-1">
                <a:solidFill>
                  <a:srgbClr val="000000"/>
                </a:solidFill>
                <a:latin typeface="Arial"/>
              </a:rPr>
              <a:t>TOFTOF </a:t>
            </a:r>
            <a:r>
              <a:rPr lang="en-US" sz="1950" b="0" strike="noStrike" spc="-1">
                <a:solidFill>
                  <a:srgbClr val="000000"/>
                </a:solidFill>
                <a:latin typeface="Arial"/>
              </a:rPr>
              <a:t>(G. Simeoni)</a:t>
            </a:r>
            <a:endParaRPr lang="en-US" sz="19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1" name="Content Placeholder 10"/>
          <p:cNvPicPr/>
          <p:nvPr/>
        </p:nvPicPr>
        <p:blipFill>
          <a:blip r:embed="rId3"/>
          <a:stretch/>
        </p:blipFill>
        <p:spPr>
          <a:xfrm>
            <a:off x="474120" y="2205000"/>
            <a:ext cx="3992400" cy="3240000"/>
          </a:xfrm>
          <a:prstGeom prst="rect">
            <a:avLst/>
          </a:prstGeom>
          <a:ln w="0">
            <a:noFill/>
          </a:ln>
        </p:spPr>
      </p:pic>
      <p:pic>
        <p:nvPicPr>
          <p:cNvPr id="202" name="Content Placeholder 11"/>
          <p:cNvPicPr/>
          <p:nvPr/>
        </p:nvPicPr>
        <p:blipFill>
          <a:blip r:embed="rId4"/>
          <a:stretch/>
        </p:blipFill>
        <p:spPr>
          <a:xfrm>
            <a:off x="4506480" y="2205000"/>
            <a:ext cx="4070520" cy="3240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12"/>
          <p:cNvPicPr/>
          <p:nvPr/>
        </p:nvPicPr>
        <p:blipFill>
          <a:blip r:embed="rId5"/>
          <a:stretch/>
        </p:blipFill>
        <p:spPr>
          <a:xfrm>
            <a:off x="401760" y="1989000"/>
            <a:ext cx="8209080" cy="4259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dt" idx="37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5A2B437F-7913-4966-8843-145F333AF8F7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sldNum" idx="38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A8C70E1-5D58-471E-A623-7612E987ADEB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17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„WAPA“ Transmission SM analyser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Picture 8"/>
          <p:cNvPicPr/>
          <p:nvPr/>
        </p:nvPicPr>
        <p:blipFill>
          <a:blip r:embed="rId3"/>
          <a:stretch/>
        </p:blipFill>
        <p:spPr>
          <a:xfrm>
            <a:off x="333360" y="1475280"/>
            <a:ext cx="2604960" cy="3420360"/>
          </a:xfrm>
          <a:prstGeom prst="rect">
            <a:avLst/>
          </a:prstGeom>
          <a:ln w="0">
            <a:noFill/>
          </a:ln>
        </p:spPr>
      </p:pic>
      <p:sp>
        <p:nvSpPr>
          <p:cNvPr id="208" name="TextBox 10"/>
          <p:cNvSpPr/>
          <p:nvPr/>
        </p:nvSpPr>
        <p:spPr>
          <a:xfrm>
            <a:off x="3225031" y="1905441"/>
            <a:ext cx="5918969" cy="40304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In </a:t>
            </a:r>
            <a:r>
              <a:rPr lang="de-DE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principle</a:t>
            </a: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double pass </a:t>
            </a:r>
            <a:r>
              <a:rPr lang="de-DE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should</a:t>
            </a: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also </a:t>
            </a:r>
            <a:r>
              <a:rPr lang="de-DE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be</a:t>
            </a: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possible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Similar</a:t>
            </a: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divergence</a:t>
            </a: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consideration</a:t>
            </a: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as</a:t>
            </a: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br>
              <a:rPr dirty="0"/>
            </a:br>
            <a:r>
              <a:rPr lang="de-DE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reflection</a:t>
            </a: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analyzer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 marL="457200">
              <a:lnSpc>
                <a:spcPct val="100000"/>
              </a:lnSpc>
              <a:buNone/>
            </a:pP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Array at d=416 mm </a:t>
            </a:r>
            <a:r>
              <a:rPr lang="de-DE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for</a:t>
            </a: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a 20 mm sample, </a:t>
            </a:r>
            <a:br>
              <a:rPr dirty="0"/>
            </a:br>
            <a:r>
              <a:rPr lang="de-DE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&gt;500mm high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b="1" i="1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Again</a:t>
            </a:r>
            <a:r>
              <a:rPr lang="de-DE" b="1" i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, </a:t>
            </a:r>
            <a:r>
              <a:rPr lang="de-DE" b="1" i="1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Collimation</a:t>
            </a:r>
            <a:r>
              <a:rPr lang="de-DE" b="1" i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1" i="1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could</a:t>
            </a:r>
            <a:r>
              <a:rPr lang="de-DE" b="1" i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1" i="1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be</a:t>
            </a:r>
            <a:r>
              <a:rPr lang="de-DE" b="1" i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1" i="1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problematic</a:t>
            </a:r>
            <a:r>
              <a:rPr lang="de-DE" b="1" i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1" i="1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for</a:t>
            </a:r>
            <a:r>
              <a:rPr lang="de-DE" b="1" i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br>
              <a:rPr dirty="0"/>
            </a:br>
            <a:r>
              <a:rPr lang="de-DE" b="1" i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SANS </a:t>
            </a:r>
            <a:r>
              <a:rPr lang="de-DE" b="1" i="1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detectors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 marL="457200">
              <a:lnSpc>
                <a:spcPct val="100000"/>
              </a:lnSpc>
              <a:buNone/>
            </a:pPr>
            <a:r>
              <a:rPr lang="de-DE" b="1" i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=&gt; </a:t>
            </a:r>
            <a:r>
              <a:rPr lang="de-DE" b="1" i="1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Here</a:t>
            </a:r>
            <a:r>
              <a:rPr lang="de-DE" b="1" i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1" i="1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it</a:t>
            </a:r>
            <a:r>
              <a:rPr lang="de-DE" b="1" i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1" i="1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is</a:t>
            </a:r>
            <a:r>
              <a:rPr lang="de-DE" b="1" i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de-DE" b="1" i="1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intrinsic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00000"/>
              </a:lnSpc>
              <a:buNone/>
            </a:pP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9" name="Picture 11"/>
          <p:cNvPicPr/>
          <p:nvPr/>
        </p:nvPicPr>
        <p:blipFill rotWithShape="1">
          <a:blip r:embed="rId4"/>
          <a:srcRect l="6817"/>
          <a:stretch/>
        </p:blipFill>
        <p:spPr>
          <a:xfrm>
            <a:off x="3833446" y="2766600"/>
            <a:ext cx="3618914" cy="7614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12"/>
          <p:cNvSpPr/>
          <p:nvPr/>
        </p:nvSpPr>
        <p:spPr>
          <a:xfrm>
            <a:off x="27360" y="5616720"/>
            <a:ext cx="4580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P. Böni et al.,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Nuclear Inst. and Methods in Physics Research A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966,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163858 (2020)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1000"/>
                                        <p:tgtEl>
                                          <p:spTgt spid="2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9"/>
          <p:cNvPicPr/>
          <p:nvPr/>
        </p:nvPicPr>
        <p:blipFill>
          <a:blip r:embed="rId3"/>
          <a:stretch/>
        </p:blipFill>
        <p:spPr>
          <a:xfrm>
            <a:off x="4989600" y="3312360"/>
            <a:ext cx="3738600" cy="2628000"/>
          </a:xfrm>
          <a:prstGeom prst="rect">
            <a:avLst/>
          </a:prstGeom>
          <a:ln w="0">
            <a:noFill/>
          </a:ln>
        </p:spPr>
      </p:pic>
      <p:sp>
        <p:nvSpPr>
          <p:cNvPr id="212" name="PlaceHolder 1"/>
          <p:cNvSpPr>
            <a:spLocks noGrp="1"/>
          </p:cNvSpPr>
          <p:nvPr>
            <p:ph type="dt" idx="39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714AAB62-FFD5-40FA-9056-B7996D001745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sldNum" idx="40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ADA246C-076C-4C50-9ABB-9FBD806BDF69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18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Small angle analyzers and detectors Q&lt;0.5Å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Rectangle 8"/>
          <p:cNvSpPr/>
          <p:nvPr/>
        </p:nvSpPr>
        <p:spPr>
          <a:xfrm>
            <a:off x="671040" y="5988960"/>
            <a:ext cx="56631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J. Wuttke, M. Zamponi, </a:t>
            </a:r>
            <a:r>
              <a:rPr lang="de-DE" sz="160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Rev. Sci.  Instrum. </a:t>
            </a: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84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, 115108 (2013)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6" name="Content Placeholder 4"/>
          <p:cNvPicPr/>
          <p:nvPr/>
        </p:nvPicPr>
        <p:blipFill>
          <a:blip r:embed="rId4"/>
          <a:srcRect t="2760"/>
          <a:stretch/>
        </p:blipFill>
        <p:spPr>
          <a:xfrm>
            <a:off x="745920" y="1547640"/>
            <a:ext cx="2799360" cy="409356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21"/>
          <p:cNvPicPr/>
          <p:nvPr/>
        </p:nvPicPr>
        <p:blipFill>
          <a:blip r:embed="rId5"/>
          <a:stretch/>
        </p:blipFill>
        <p:spPr>
          <a:xfrm>
            <a:off x="662040" y="1837080"/>
            <a:ext cx="2931480" cy="286884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22"/>
          <p:cNvPicPr/>
          <p:nvPr/>
        </p:nvPicPr>
        <p:blipFill>
          <a:blip r:embed="rId6"/>
          <a:stretch/>
        </p:blipFill>
        <p:spPr>
          <a:xfrm>
            <a:off x="4989240" y="2152440"/>
            <a:ext cx="1963440" cy="2005200"/>
          </a:xfrm>
          <a:prstGeom prst="rect">
            <a:avLst/>
          </a:prstGeom>
          <a:ln w="0">
            <a:noFill/>
          </a:ln>
        </p:spPr>
      </p:pic>
      <p:grpSp>
        <p:nvGrpSpPr>
          <p:cNvPr id="219" name="Group 2"/>
          <p:cNvGrpSpPr/>
          <p:nvPr/>
        </p:nvGrpSpPr>
        <p:grpSpPr>
          <a:xfrm>
            <a:off x="2451960" y="2109600"/>
            <a:ext cx="3367080" cy="1602720"/>
            <a:chOff x="2451960" y="2109600"/>
            <a:chExt cx="3367080" cy="1602720"/>
          </a:xfrm>
        </p:grpSpPr>
        <p:sp>
          <p:nvSpPr>
            <p:cNvPr id="220" name="Straight Arrow Connector 23"/>
            <p:cNvSpPr/>
            <p:nvPr/>
          </p:nvSpPr>
          <p:spPr>
            <a:xfrm>
              <a:off x="2676960" y="2109600"/>
              <a:ext cx="2371320" cy="899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0000">
                  <a:lumMod val="65000"/>
                  <a:lumOff val="35000"/>
                </a:srgbClr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1" name="Straight Arrow Connector 24"/>
            <p:cNvSpPr/>
            <p:nvPr/>
          </p:nvSpPr>
          <p:spPr>
            <a:xfrm>
              <a:off x="2578680" y="2460960"/>
              <a:ext cx="2469600" cy="1251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0000">
                  <a:lumMod val="65000"/>
                  <a:lumOff val="35000"/>
                </a:srgbClr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2" name="Straight Arrow Connector 25"/>
            <p:cNvSpPr/>
            <p:nvPr/>
          </p:nvSpPr>
          <p:spPr>
            <a:xfrm flipV="1">
              <a:off x="2578680" y="2611440"/>
              <a:ext cx="3140280" cy="136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0000">
                  <a:lumMod val="65000"/>
                  <a:lumOff val="35000"/>
                </a:srgbClr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3" name="Straight Arrow Connector 26"/>
            <p:cNvSpPr/>
            <p:nvPr/>
          </p:nvSpPr>
          <p:spPr>
            <a:xfrm>
              <a:off x="2528280" y="2879640"/>
              <a:ext cx="3290760" cy="806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0000">
                  <a:lumMod val="65000"/>
                  <a:lumOff val="35000"/>
                </a:srgbClr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4" name="Straight Arrow Connector 27"/>
            <p:cNvSpPr/>
            <p:nvPr/>
          </p:nvSpPr>
          <p:spPr>
            <a:xfrm flipV="1">
              <a:off x="2451960" y="2506320"/>
              <a:ext cx="2596320" cy="527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0000">
                  <a:lumMod val="65000"/>
                  <a:lumOff val="35000"/>
                </a:srgbClr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dt" idx="41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4044798A-2E91-4EC6-B3FA-6F050A26C288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ldNum" idx="42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6CCA4F7-6197-4EA8-B7CE-7D6A8242CCB7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19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Expected performance SM or </a:t>
            </a:r>
            <a:r>
              <a:rPr lang="de-DE" sz="2400" b="1" strike="noStrike" spc="-1" baseline="30000">
                <a:solidFill>
                  <a:srgbClr val="000000"/>
                </a:solidFill>
                <a:latin typeface="Arial"/>
                <a:ea typeface="Arial Unicode MS"/>
              </a:rPr>
              <a:t>3</a:t>
            </a: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He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/>
          </p:nvPr>
        </p:nvSpPr>
        <p:spPr>
          <a:xfrm>
            <a:off x="194040" y="1268280"/>
            <a:ext cx="8755200" cy="5010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4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Either SM or </a:t>
            </a:r>
            <a:r>
              <a:rPr lang="de-DE" sz="2000" b="0" strike="noStrike" spc="-1" baseline="30000">
                <a:solidFill>
                  <a:srgbClr val="000000"/>
                </a:solidFill>
                <a:latin typeface="Arial"/>
                <a:ea typeface="Arial Unicode MS"/>
              </a:rPr>
              <a:t>3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He could provide T</a:t>
            </a:r>
            <a:r>
              <a:rPr lang="de-DE" sz="2000" b="0" strike="noStrike" spc="-1" baseline="-25000">
                <a:solidFill>
                  <a:srgbClr val="000000"/>
                </a:solidFill>
                <a:latin typeface="Arial"/>
                <a:ea typeface="Arial Unicode MS"/>
              </a:rPr>
              <a:t>n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&gt;20% and P</a:t>
            </a:r>
            <a:r>
              <a:rPr lang="de-DE" sz="2000" b="0" strike="noStrike" spc="-1" baseline="-25000">
                <a:solidFill>
                  <a:srgbClr val="000000"/>
                </a:solidFill>
                <a:latin typeface="Arial"/>
                <a:ea typeface="Arial Unicode MS"/>
              </a:rPr>
              <a:t>n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&gt;95%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4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Given 2/3 spin flip for incoherent scattering one would expect </a:t>
            </a:r>
            <a:br>
              <a:rPr sz="2000"/>
            </a:b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I</a:t>
            </a:r>
            <a:r>
              <a:rPr lang="de-DE" sz="2000" b="1" strike="noStrike" spc="-1" baseline="-25000">
                <a:solidFill>
                  <a:srgbClr val="000000"/>
                </a:solidFill>
                <a:latin typeface="Arial"/>
                <a:ea typeface="Arial Unicode MS"/>
              </a:rPr>
              <a:t>incoh</a:t>
            </a: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≈15% 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of the unpolarized instrument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4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Coherent scattering </a:t>
            </a: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I</a:t>
            </a:r>
            <a:r>
              <a:rPr lang="de-DE" sz="2000" b="1" strike="noStrike" spc="-1" baseline="-25000">
                <a:solidFill>
                  <a:srgbClr val="000000"/>
                </a:solidFill>
                <a:latin typeface="Arial"/>
                <a:ea typeface="Arial Unicode MS"/>
              </a:rPr>
              <a:t>coh</a:t>
            </a: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≈20% 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(minus 1/2*I</a:t>
            </a:r>
            <a:r>
              <a:rPr lang="de-DE" sz="2000" b="0" strike="noStrike" spc="-1" baseline="-25000">
                <a:solidFill>
                  <a:srgbClr val="000000"/>
                </a:solidFill>
                <a:latin typeface="Arial"/>
                <a:ea typeface="Arial Unicode MS"/>
              </a:rPr>
              <a:t>incoh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)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4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Flipping ratios </a:t>
            </a: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F&gt;25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 assuming incident polarization &gt;97%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4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Roughly 5x less counts but 25x higher S/N (contrast) before PA corrections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78640">
              <a:lnSpc>
                <a:spcPct val="14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 =&gt; Would PA cause a significant change in measurement time for   </a:t>
            </a:r>
            <a:br>
              <a:rPr sz="2000"/>
            </a:b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      „standard“ measurments?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4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0" algn="l"/>
              </a:tabLst>
            </a:pP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With PA the „extra“ measurement separates coherent and incoherent contributions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History / back-story for polarized QENS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dt" idx="7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B0C76E15-08A5-46B2-927E-79F15383F886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sldNum" idx="8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D3757FC-4A51-4CBC-A30B-5B11E494EBB4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322200" y="1371240"/>
            <a:ext cx="8603280" cy="4499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6439"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Wide angle inelastic PA, SM based, DNS and D7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621360" lvl="1" indent="-3430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Direct geometry and compact, resolution limited to about 100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Noto Serif Ahom"/>
              </a:rPr>
              <a:t>m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eV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PASTIS, </a:t>
            </a:r>
            <a:r>
              <a:rPr lang="en-US" sz="2000" b="0" strike="noStrike" spc="-1" baseline="30000">
                <a:solidFill>
                  <a:srgbClr val="000000"/>
                </a:solidFill>
                <a:latin typeface="Arial"/>
                <a:ea typeface="Arial Unicode MS"/>
              </a:rPr>
              <a:t>3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He based (but uniaxial) also on direct geometry gives a taste of polarized QENS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621360" lvl="1" indent="-3430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LET @ ISIS experiments on D</a:t>
            </a:r>
            <a:r>
              <a:rPr lang="en-US" sz="1800" b="0" strike="noStrike" spc="-1" baseline="-25000">
                <a:solidFill>
                  <a:srgbClr val="000000"/>
                </a:solidFill>
                <a:latin typeface="Arial"/>
                <a:ea typeface="Arial Unicode MS"/>
              </a:rPr>
              <a:t>2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O (published) max resolution 22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Noto Serif Ahom"/>
              </a:rPr>
              <a:t>m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eV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621360" lvl="1" indent="-3430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NEAT @ HZB with JCNS exp. on H</a:t>
            </a:r>
            <a:r>
              <a:rPr lang="en-US" sz="1800" b="0" strike="noStrike" spc="-1" baseline="-25000">
                <a:solidFill>
                  <a:srgbClr val="000000"/>
                </a:solidFill>
                <a:latin typeface="Arial"/>
                <a:ea typeface="Arial Unicode MS"/>
              </a:rPr>
              <a:t>2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O (in process) max resolution  50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Noto Serif Ahom"/>
              </a:rPr>
              <a:t>m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eV, but lower Q</a:t>
            </a:r>
            <a:r>
              <a:rPr lang="en-US" sz="1800" b="0" strike="noStrike" spc="-1" baseline="-25000">
                <a:solidFill>
                  <a:srgbClr val="000000"/>
                </a:solidFill>
                <a:latin typeface="Arial"/>
                <a:ea typeface="Arial Unicode MS"/>
              </a:rPr>
              <a:t>min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These experiments raise interest for QENS measurements with PA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621360" lvl="1" indent="-3430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e.g SHERPA workshop at ISIS, inverted geometry for pulsed sources, proposed resolutions &gt;10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Noto Serif Ahom"/>
              </a:rPr>
              <a:t> m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eV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Many projects and proposals for PA with &gt;10</a:t>
            </a:r>
            <a:r>
              <a:rPr lang="en-US" sz="2000" b="0" strike="noStrike" spc="-1">
                <a:solidFill>
                  <a:srgbClr val="000000"/>
                </a:solidFill>
                <a:latin typeface="Symbol"/>
                <a:ea typeface="Noto Serif Ahom"/>
              </a:rPr>
              <a:t> m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eV resolution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Power of continuous source backscattering is resolution of 1 </a:t>
            </a:r>
            <a:r>
              <a:rPr lang="en-US" sz="2000" b="0" strike="noStrike" spc="-1">
                <a:solidFill>
                  <a:srgbClr val="000000"/>
                </a:solidFill>
                <a:latin typeface="Symbol"/>
                <a:ea typeface="Noto Serif Ahom"/>
              </a:rPr>
              <a:t>m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eV or better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MORIS project may enable us to work on an instrument with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UNIQUE properties utilizing the strengths of the FRM2 source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dt" idx="43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7FCE402C-EF7B-4543-B9FB-CB5E918C5BBF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sldNum" idx="44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78A90B3-C8D2-4A26-8CC5-47C9A5342223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20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Common challenges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Content Placeholder 2"/>
          <p:cNvSpPr/>
          <p:nvPr/>
        </p:nvSpPr>
        <p:spPr>
          <a:xfrm>
            <a:off x="657720" y="1340640"/>
            <a:ext cx="7324920" cy="218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68200" indent="-268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Guide field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68200" indent="-268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Incident beam polarization and flipper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68200" indent="-268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Sample to detector distance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68200" indent="-268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To be made removable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68200" indent="-268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Both capable of “full“ analyzer coverage with work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Content Placeholder 2"/>
          <p:cNvSpPr/>
          <p:nvPr/>
        </p:nvSpPr>
        <p:spPr>
          <a:xfrm>
            <a:off x="627840" y="4339440"/>
            <a:ext cx="7887600" cy="121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68200" indent="-268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SM would limit sample width to maintain polarization performance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68200" indent="-268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Collimation intrinsic for transmission SM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68200" indent="-268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In-situ 3He polarization a must / active system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Titel 1"/>
          <p:cNvSpPr/>
          <p:nvPr/>
        </p:nvSpPr>
        <p:spPr>
          <a:xfrm>
            <a:off x="207360" y="3564000"/>
            <a:ext cx="8757720" cy="59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Key differences</a:t>
            </a:r>
            <a:br>
              <a:rPr sz="2400"/>
            </a:b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dt" idx="45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91979AC2-40EC-423A-A3C6-BA076FCE7D16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sldNum" idx="46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1869B15-385B-4E25-97BF-CF1A1FFF9F72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21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Summary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TextBox 12"/>
          <p:cNvSpPr/>
          <p:nvPr/>
        </p:nvSpPr>
        <p:spPr>
          <a:xfrm>
            <a:off x="1082520" y="1961640"/>
            <a:ext cx="719532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Good scientific motivation for an instrument with UNIQUE capability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Major components technically feasible but a challenge to </a:t>
            </a:r>
            <a:br>
              <a:rPr sz="2000"/>
            </a:b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fit into existing instrument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Detailed study simulation + testing required to compare </a:t>
            </a:r>
            <a:br>
              <a:rPr sz="2000"/>
            </a:b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SM and </a:t>
            </a:r>
            <a:r>
              <a:rPr lang="de-DE" sz="2000" b="0" strike="noStrike" spc="-1" baseline="30000">
                <a:solidFill>
                  <a:srgbClr val="000000"/>
                </a:solidFill>
                <a:latin typeface="Arial"/>
                <a:ea typeface="ＭＳ Ｐゴシック"/>
              </a:rPr>
              <a:t>3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He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dt" idx="47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64B79840-5786-4385-9DA0-57C58D5B7991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sldNum" idx="48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FB4CAE2-E57A-44D1-B37B-11606B74B199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22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title"/>
          </p:nvPr>
        </p:nvSpPr>
        <p:spPr>
          <a:xfrm>
            <a:off x="202320" y="67860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acknowledgements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194040" y="1778400"/>
            <a:ext cx="8755200" cy="5010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Reiner Zorn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Jörg Voigt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Olaf Holderer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Klaus Lieutenant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Margarita Russina (HZB)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3" name="Bild 1" descr="jcns_CMYK-neu.EPS"/>
          <p:cNvPicPr/>
          <p:nvPr/>
        </p:nvPicPr>
        <p:blipFill>
          <a:blip r:embed="rId2"/>
          <a:stretch/>
        </p:blipFill>
        <p:spPr>
          <a:xfrm>
            <a:off x="5690520" y="2444400"/>
            <a:ext cx="1895400" cy="79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 Box 2"/>
          <p:cNvSpPr/>
          <p:nvPr/>
        </p:nvSpPr>
        <p:spPr>
          <a:xfrm>
            <a:off x="899640" y="2349000"/>
            <a:ext cx="7095600" cy="151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30000"/>
              </a:lnSpc>
              <a:buNone/>
            </a:pPr>
            <a:r>
              <a:rPr lang="de-DE" sz="2400" b="1" strike="noStrike" spc="-1">
                <a:solidFill>
                  <a:srgbClr val="22366B"/>
                </a:solidFill>
                <a:latin typeface="Arial"/>
                <a:ea typeface="ＭＳ Ｐゴシック"/>
              </a:rPr>
              <a:t>Thank you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30000"/>
              </a:lnSpc>
              <a:buNone/>
            </a:pPr>
            <a:r>
              <a:rPr lang="de-DE" sz="2400" b="1" strike="noStrike" spc="-1">
                <a:solidFill>
                  <a:srgbClr val="22366B"/>
                </a:solidFill>
                <a:latin typeface="Arial"/>
                <a:ea typeface="ＭＳ Ｐゴシック"/>
              </a:rPr>
              <a:t>for your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30000"/>
              </a:lnSpc>
              <a:buNone/>
            </a:pPr>
            <a:r>
              <a:rPr lang="de-DE" sz="2400" b="1" strike="noStrike" spc="-1">
                <a:solidFill>
                  <a:srgbClr val="22366B"/>
                </a:solidFill>
                <a:latin typeface="Arial"/>
                <a:ea typeface="ＭＳ Ｐゴシック"/>
              </a:rPr>
              <a:t>attention!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1"/>
          <p:cNvSpPr>
            <a:spLocks noGrp="1"/>
          </p:cNvSpPr>
          <p:nvPr>
            <p:ph type="dt" idx="49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7E2AFB28-CF10-4B4A-B38B-371E537340F2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sldNum" idx="50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C3DC6F5-2C28-40BD-8940-7130E3561B64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Usual Chart of applications (from ESS webpage)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dt" idx="9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735A6E4F-FFB5-4D7A-B629-8BD4A7FE6E43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sldNum" idx="10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334F477-5CA6-4E96-9235-4045E8401094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8" name="Content Placeholder 6"/>
          <p:cNvPicPr/>
          <p:nvPr/>
        </p:nvPicPr>
        <p:blipFill>
          <a:blip r:embed="rId2"/>
          <a:stretch/>
        </p:blipFill>
        <p:spPr>
          <a:xfrm>
            <a:off x="1442520" y="1233360"/>
            <a:ext cx="6370920" cy="5032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Scientific case </a:t>
            </a:r>
            <a:br>
              <a:rPr sz="2400"/>
            </a:br>
            <a:r>
              <a:rPr lang="en-GB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Polarized Backscattering with high Resolution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dt" idx="11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CEAB37B0-E389-482E-B0EF-32BDBC15B54D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sldNum" idx="12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F3D3A25-9032-4E56-B93B-48510F3B15B6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4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Rectangle 4"/>
          <p:cNvSpPr/>
          <p:nvPr/>
        </p:nvSpPr>
        <p:spPr>
          <a:xfrm>
            <a:off x="654840" y="1793880"/>
            <a:ext cx="7884000" cy="94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Measurement of </a:t>
            </a:r>
            <a:r>
              <a:rPr lang="en-GB" sz="20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incoherent QENS </a:t>
            </a:r>
            <a:r>
              <a:rPr lang="en-GB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in presence of coherent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    Coherent scattering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is </a:t>
            </a: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often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concentrated in certain Q ranges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br>
              <a:rPr sz="1800"/>
            </a:b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    (Bragg peak, amorphous halo, SANS), making these inaccessible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3" name="Picture 6"/>
          <p:cNvPicPr/>
          <p:nvPr/>
        </p:nvPicPr>
        <p:blipFill>
          <a:blip r:embed="rId3"/>
          <a:stretch/>
        </p:blipFill>
        <p:spPr>
          <a:xfrm>
            <a:off x="302760" y="3472200"/>
            <a:ext cx="2783880" cy="2228760"/>
          </a:xfrm>
          <a:prstGeom prst="rect">
            <a:avLst/>
          </a:prstGeom>
          <a:ln w="0">
            <a:noFill/>
          </a:ln>
        </p:spPr>
      </p:pic>
      <p:pic>
        <p:nvPicPr>
          <p:cNvPr id="114" name="Picture 8"/>
          <p:cNvPicPr/>
          <p:nvPr/>
        </p:nvPicPr>
        <p:blipFill>
          <a:blip r:embed="rId4"/>
          <a:stretch/>
        </p:blipFill>
        <p:spPr>
          <a:xfrm>
            <a:off x="2967120" y="3380400"/>
            <a:ext cx="3233880" cy="2522880"/>
          </a:xfrm>
          <a:prstGeom prst="rect">
            <a:avLst/>
          </a:prstGeom>
          <a:ln w="0">
            <a:noFill/>
          </a:ln>
        </p:spPr>
      </p:pic>
      <p:pic>
        <p:nvPicPr>
          <p:cNvPr id="115" name="Picture 10"/>
          <p:cNvPicPr/>
          <p:nvPr/>
        </p:nvPicPr>
        <p:blipFill>
          <a:blip r:embed="rId5"/>
          <a:stretch/>
        </p:blipFill>
        <p:spPr>
          <a:xfrm>
            <a:off x="6041160" y="3334680"/>
            <a:ext cx="3102480" cy="2231280"/>
          </a:xfrm>
          <a:prstGeom prst="rect">
            <a:avLst/>
          </a:prstGeom>
          <a:ln w="0">
            <a:noFill/>
          </a:ln>
        </p:spPr>
      </p:pic>
      <p:sp>
        <p:nvSpPr>
          <p:cNvPr id="116" name="Rectangle 11"/>
          <p:cNvSpPr/>
          <p:nvPr/>
        </p:nvSpPr>
        <p:spPr>
          <a:xfrm>
            <a:off x="541440" y="5873400"/>
            <a:ext cx="5079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Klenk et al.,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Solid State Ionics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312,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1 (2017)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Rectangle 13"/>
          <p:cNvSpPr/>
          <p:nvPr/>
        </p:nvSpPr>
        <p:spPr>
          <a:xfrm>
            <a:off x="541440" y="2972520"/>
            <a:ext cx="5079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Li- self-diffusion in Li garnet oxide @ BASIS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Rectangle 14"/>
          <p:cNvSpPr/>
          <p:nvPr/>
        </p:nvSpPr>
        <p:spPr>
          <a:xfrm>
            <a:off x="6547680" y="3462480"/>
            <a:ext cx="8157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700K</a:t>
            </a: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Scientific case </a:t>
            </a:r>
            <a:r>
              <a:rPr lang="en-GB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PBR cont.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dt" idx="13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8EE2C7D4-D79E-44BF-8669-C894739AC0BD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sldNum" idx="14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8C31219-6E1D-4575-8F48-C0BE32355E31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5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Rectangle 4"/>
          <p:cNvSpPr/>
          <p:nvPr/>
        </p:nvSpPr>
        <p:spPr>
          <a:xfrm>
            <a:off x="517680" y="1334520"/>
            <a:ext cx="823536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Measurement of </a:t>
            </a:r>
            <a:r>
              <a:rPr lang="en-GB" sz="20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coherent QENS</a:t>
            </a:r>
            <a:r>
              <a:rPr lang="en-GB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in presence of incoherent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     Incoherent scattering often dominant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despite high degree of deuteration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457200"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- Typical H/C ratio in an organic material is 2/1. With 95% deuteration this    </a:t>
            </a:r>
            <a:br>
              <a:rPr sz="1800"/>
            </a:b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 gives still 42% incoherent scattering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Rectangle 7"/>
          <p:cNvSpPr/>
          <p:nvPr/>
        </p:nvSpPr>
        <p:spPr>
          <a:xfrm>
            <a:off x="564120" y="3131280"/>
            <a:ext cx="5079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Heavy water @ LET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Rectangle 8"/>
          <p:cNvSpPr/>
          <p:nvPr/>
        </p:nvSpPr>
        <p:spPr>
          <a:xfrm>
            <a:off x="586800" y="5873400"/>
            <a:ext cx="6241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Arbe et al., </a:t>
            </a:r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Physical Review Research 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, 022015 (2020) 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5" name="图片 20"/>
          <p:cNvPicPr/>
          <p:nvPr/>
        </p:nvPicPr>
        <p:blipFill>
          <a:blip r:embed="rId3"/>
          <a:stretch/>
        </p:blipFill>
        <p:spPr>
          <a:xfrm>
            <a:off x="975600" y="3663000"/>
            <a:ext cx="6814080" cy="2075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Scientific case PBR </a:t>
            </a:r>
            <a:r>
              <a:rPr lang="en-GB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cont.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dt" idx="15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92075683-ED65-4DC2-A8F0-3FBD25D3D69B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sldNum" idx="16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3E8F079-ACA1-480E-8FEA-0022C6E1A88D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6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Rectangle 4"/>
          <p:cNvSpPr/>
          <p:nvPr/>
        </p:nvSpPr>
        <p:spPr>
          <a:xfrm>
            <a:off x="335160" y="1415520"/>
            <a:ext cx="8449920" cy="344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Measurement of coherent and incoherent QENS on </a:t>
            </a:r>
            <a:r>
              <a:rPr lang="en-GB" sz="20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same sample</a:t>
            </a:r>
            <a:r>
              <a:rPr lang="en-GB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br>
              <a:rPr sz="2000"/>
            </a:b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Rectangle 11"/>
          <p:cNvSpPr/>
          <p:nvPr/>
        </p:nvSpPr>
        <p:spPr>
          <a:xfrm>
            <a:off x="676080" y="1799280"/>
            <a:ext cx="78055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Could be done on </a:t>
            </a: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one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sample if:</a:t>
            </a:r>
            <a:br>
              <a:rPr sz="1800"/>
            </a:b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- </a:t>
            </a: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coherent 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and</a:t>
            </a: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incoherent scattering 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can be </a:t>
            </a: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separated</a:t>
            </a:r>
            <a:br>
              <a:rPr sz="1800"/>
            </a:b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-</a:t>
            </a: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nanosecond timescale 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can be reached (equivalent µeV resolution)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1" name="Picture 12"/>
          <p:cNvPicPr/>
          <p:nvPr/>
        </p:nvPicPr>
        <p:blipFill>
          <a:blip r:embed="rId2"/>
          <a:stretch/>
        </p:blipFill>
        <p:spPr>
          <a:xfrm>
            <a:off x="628560" y="3512520"/>
            <a:ext cx="2390400" cy="101304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13"/>
          <p:cNvPicPr/>
          <p:nvPr/>
        </p:nvPicPr>
        <p:blipFill>
          <a:blip r:embed="rId3"/>
          <a:stretch/>
        </p:blipFill>
        <p:spPr>
          <a:xfrm>
            <a:off x="5040000" y="3372120"/>
            <a:ext cx="3742200" cy="2644920"/>
          </a:xfrm>
          <a:prstGeom prst="rect">
            <a:avLst/>
          </a:prstGeom>
          <a:ln w="0">
            <a:noFill/>
          </a:ln>
        </p:spPr>
      </p:pic>
      <p:sp>
        <p:nvSpPr>
          <p:cNvPr id="133" name="Rectangle 14"/>
          <p:cNvSpPr/>
          <p:nvPr/>
        </p:nvSpPr>
        <p:spPr>
          <a:xfrm>
            <a:off x="541440" y="2972520"/>
            <a:ext cx="5079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Confined ionic liquid-water mixtures @ WASP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Rectangle 15"/>
          <p:cNvSpPr/>
          <p:nvPr/>
        </p:nvSpPr>
        <p:spPr>
          <a:xfrm>
            <a:off x="541440" y="5873400"/>
            <a:ext cx="6241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Frielinghaus et al.,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Front. Phys.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10,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872616 (2022)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Rectangle 16"/>
          <p:cNvSpPr/>
          <p:nvPr/>
        </p:nvSpPr>
        <p:spPr>
          <a:xfrm>
            <a:off x="6377400" y="5124240"/>
            <a:ext cx="22424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incoherent        coherent</a:t>
            </a:r>
            <a:br>
              <a:rPr sz="1400"/>
            </a:b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scattering dominating</a:t>
            </a: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Rectangle 17"/>
          <p:cNvSpPr/>
          <p:nvPr/>
        </p:nvSpPr>
        <p:spPr>
          <a:xfrm>
            <a:off x="6628680" y="3124800"/>
            <a:ext cx="16808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polarized intensity</a:t>
            </a: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7" name="Picture 18"/>
          <p:cNvPicPr/>
          <p:nvPr/>
        </p:nvPicPr>
        <p:blipFill>
          <a:blip r:embed="rId4"/>
          <a:stretch/>
        </p:blipFill>
        <p:spPr>
          <a:xfrm>
            <a:off x="3062160" y="3553200"/>
            <a:ext cx="1930320" cy="220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Scientific case PBR </a:t>
            </a:r>
            <a:r>
              <a:rPr lang="en-GB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cont.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dt" idx="17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6198E850-FF5F-442B-BB80-627008ACCB3A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sldNum" idx="18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3DB8C5D-93E2-4A94-916F-36FF78DC9857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7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Rectangle 4"/>
          <p:cNvSpPr/>
          <p:nvPr/>
        </p:nvSpPr>
        <p:spPr>
          <a:xfrm>
            <a:off x="708480" y="1472040"/>
            <a:ext cx="772704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0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PA-QENS a current scientific ‘hot topic’</a:t>
            </a:r>
            <a:r>
              <a:rPr lang="en-GB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however:</a:t>
            </a:r>
            <a:br>
              <a:rPr sz="2000"/>
            </a:br>
            <a:r>
              <a:rPr lang="en-GB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Current proposals do not consider resolution &lt;10µeV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50000"/>
              </a:lnSpc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   =&gt;Therefore complementary science case for sub-µeV PA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The laws of applying polarization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dt" idx="19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0479DD31-482C-48BB-ADD6-3A78CE8A2052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sldNum" idx="20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AC94D59-3F0F-47FF-ADC7-2B5819EB4AA3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8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49360" y="1777680"/>
            <a:ext cx="8706240" cy="4209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70000"/>
              <a:buFont typeface="Arial"/>
              <a:buAutoNum type="arabicPeriod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Do no harm to the unpolarized instrument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70000"/>
              <a:buFont typeface="Arial"/>
              <a:buAutoNum type="arabicPeriod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Only apply PA when there is a strong theroretical or experimental justification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70000"/>
              <a:buFont typeface="Arial"/>
              <a:buAutoNum type="arabicPeriod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Steady polarization, polarization as an instrument component, is best but don‘t forget law 1 (or 2)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94040" y="666720"/>
            <a:ext cx="8757720" cy="59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Where can Polarization components go?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dt" idx="21"/>
          </p:nvPr>
        </p:nvSpPr>
        <p:spPr>
          <a:xfrm>
            <a:off x="147240" y="6499440"/>
            <a:ext cx="94500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5F3C6CE5-9427-4479-ACA2-BB7E1A0C0F91}" type="datetime1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25.04.23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sldNum" idx="22"/>
          </p:nvPr>
        </p:nvSpPr>
        <p:spPr>
          <a:xfrm>
            <a:off x="8160120" y="6499440"/>
            <a:ext cx="743760" cy="304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D693B34-62BA-4958-A19C-403ADCE7C24A}" type="slidenum">
              <a:rPr lang="de-DE" sz="1000" b="0" strike="noStrike" spc="-1">
                <a:solidFill>
                  <a:srgbClr val="404040"/>
                </a:solidFill>
                <a:latin typeface="Arial"/>
                <a:ea typeface="ＭＳ Ｐゴシック"/>
              </a:rPr>
              <a:t>9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194040" y="1312200"/>
            <a:ext cx="3203280" cy="4766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7444"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For traditional backscattering the beam is focused back trough the sample, angular divergence for SM solutions is the usual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564480" lvl="1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Symbol"/>
              <a:buChar char=" "/>
            </a:pPr>
            <a:r>
              <a:rPr lang="de-DE" sz="2000" b="0" strike="noStrike" spc="-1">
                <a:solidFill>
                  <a:srgbClr val="000000"/>
                </a:solidFill>
                <a:latin typeface="Symbol"/>
                <a:ea typeface="Arial Unicode MS"/>
              </a:rPr>
              <a:t>Q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=</a:t>
            </a:r>
            <a:r>
              <a:rPr lang="de-DE" sz="20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W/2d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 baseline="30000">
                <a:solidFill>
                  <a:srgbClr val="000000"/>
                </a:solidFill>
                <a:latin typeface="Arial"/>
                <a:ea typeface="Arial Unicode MS"/>
              </a:rPr>
              <a:t>3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He solutions are „divergence independent“, However have limitations of needing to be actively polarized/or exchanged regularly, need to be close to the SE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0000"/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Any solution will need a magnetic guide field over the entire analyzer tank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Picture 6"/>
          <p:cNvPicPr/>
          <p:nvPr/>
        </p:nvPicPr>
        <p:blipFill>
          <a:blip r:embed="rId2"/>
          <a:stretch/>
        </p:blipFill>
        <p:spPr>
          <a:xfrm>
            <a:off x="2694600" y="1427760"/>
            <a:ext cx="6742440" cy="4775400"/>
          </a:xfrm>
          <a:prstGeom prst="rect">
            <a:avLst/>
          </a:prstGeom>
          <a:ln w="0">
            <a:noFill/>
          </a:ln>
        </p:spPr>
      </p:pic>
      <p:sp>
        <p:nvSpPr>
          <p:cNvPr id="151" name="Straight Arrow Connector 8"/>
          <p:cNvSpPr/>
          <p:nvPr/>
        </p:nvSpPr>
        <p:spPr>
          <a:xfrm>
            <a:off x="6575040" y="2672640"/>
            <a:ext cx="100080" cy="594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750">
            <a:solidFill>
              <a:srgbClr val="0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TextBox 9"/>
          <p:cNvSpPr/>
          <p:nvPr/>
        </p:nvSpPr>
        <p:spPr>
          <a:xfrm>
            <a:off x="6268680" y="2356200"/>
            <a:ext cx="18907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Polarization Analyzer</a:t>
            </a: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Block Arc 12"/>
          <p:cNvSpPr/>
          <p:nvPr/>
        </p:nvSpPr>
        <p:spPr>
          <a:xfrm rot="15561000">
            <a:off x="6849360" y="3315600"/>
            <a:ext cx="447480" cy="405360"/>
          </a:xfrm>
          <a:prstGeom prst="blockArc">
            <a:avLst>
              <a:gd name="adj1" fmla="val 12214481"/>
              <a:gd name="adj2" fmla="val 667754"/>
              <a:gd name="adj3" fmla="val 18281"/>
            </a:avLst>
          </a:prstGeom>
          <a:solidFill>
            <a:srgbClr val="BDFF00"/>
          </a:solidFill>
          <a:ln>
            <a:solidFill>
              <a:srgbClr val="777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4" name="Block Arc 14"/>
          <p:cNvSpPr/>
          <p:nvPr/>
        </p:nvSpPr>
        <p:spPr>
          <a:xfrm rot="4434000">
            <a:off x="6827040" y="3301200"/>
            <a:ext cx="464040" cy="420480"/>
          </a:xfrm>
          <a:prstGeom prst="blockArc">
            <a:avLst>
              <a:gd name="adj1" fmla="val 12214481"/>
              <a:gd name="adj2" fmla="val 667754"/>
              <a:gd name="adj3" fmla="val 18281"/>
            </a:avLst>
          </a:prstGeom>
          <a:solidFill>
            <a:srgbClr val="BDFF00"/>
          </a:solidFill>
          <a:ln>
            <a:solidFill>
              <a:srgbClr val="777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de-DE" sz="2000" b="0" strike="noStrike" spc="-1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orlage D">
  <a:themeElements>
    <a:clrScheme name="Leere Präsentation 1">
      <a:dk1>
        <a:srgbClr val="000000"/>
      </a:dk1>
      <a:lt1>
        <a:srgbClr val="FFFFFF"/>
      </a:lt1>
      <a:dk2>
        <a:srgbClr val="005293"/>
      </a:dk2>
      <a:lt2>
        <a:srgbClr val="0065BD"/>
      </a:lt2>
      <a:accent1>
        <a:srgbClr val="A2AD00"/>
      </a:accent1>
      <a:accent2>
        <a:srgbClr val="E37222"/>
      </a:accent2>
      <a:accent3>
        <a:srgbClr val="FFFFFF"/>
      </a:accent3>
      <a:accent4>
        <a:srgbClr val="000000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orlage D">
  <a:themeElements>
    <a:clrScheme name="Leere Präsentation 1">
      <a:dk1>
        <a:srgbClr val="000000"/>
      </a:dk1>
      <a:lt1>
        <a:srgbClr val="FFFFFF"/>
      </a:lt1>
      <a:dk2>
        <a:srgbClr val="005293"/>
      </a:dk2>
      <a:lt2>
        <a:srgbClr val="0065BD"/>
      </a:lt2>
      <a:accent1>
        <a:srgbClr val="A2AD00"/>
      </a:accent1>
      <a:accent2>
        <a:srgbClr val="E37222"/>
      </a:accent2>
      <a:accent3>
        <a:srgbClr val="FFFFFF"/>
      </a:accent3>
      <a:accent4>
        <a:srgbClr val="000000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293"/>
      </a:dk2>
      <a:lt2>
        <a:srgbClr val="0065BD"/>
      </a:lt2>
      <a:accent1>
        <a:srgbClr val="A2AD00"/>
      </a:accent1>
      <a:accent2>
        <a:srgbClr val="E37222"/>
      </a:accent2>
      <a:accent3>
        <a:srgbClr val="FFFFFF"/>
      </a:accent3>
      <a:accent4>
        <a:srgbClr val="000000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17869</TotalTime>
  <Words>1340</Words>
  <Application>Microsoft Macintosh PowerPoint</Application>
  <PresentationFormat>On-screen Show (4:3)</PresentationFormat>
  <Paragraphs>216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 Unicode MS</vt:lpstr>
      <vt:lpstr>ＭＳ Ｐゴシック</vt:lpstr>
      <vt:lpstr>Arial</vt:lpstr>
      <vt:lpstr>Calibri</vt:lpstr>
      <vt:lpstr>DejaVu Sans</vt:lpstr>
      <vt:lpstr>Noto Serif Ahom</vt:lpstr>
      <vt:lpstr>Symbol</vt:lpstr>
      <vt:lpstr>Times New Roman</vt:lpstr>
      <vt:lpstr>Wingdings</vt:lpstr>
      <vt:lpstr>Vorlage D</vt:lpstr>
      <vt:lpstr>Vorlage D</vt:lpstr>
      <vt:lpstr>Polarized Backscattering with high Resolution</vt:lpstr>
      <vt:lpstr>History / back-story for polarized QENS</vt:lpstr>
      <vt:lpstr>Usual Chart of applications (from ESS webpage)</vt:lpstr>
      <vt:lpstr>Scientific case  Polarized Backscattering with high Resolution</vt:lpstr>
      <vt:lpstr>Scientific case PBR cont.</vt:lpstr>
      <vt:lpstr>Scientific case PBR cont.</vt:lpstr>
      <vt:lpstr>Scientific case PBR cont.</vt:lpstr>
      <vt:lpstr>The laws of applying polarization</vt:lpstr>
      <vt:lpstr>Where can Polarization components go?</vt:lpstr>
      <vt:lpstr>Guide field </vt:lpstr>
      <vt:lpstr>SPHERES</vt:lpstr>
      <vt:lpstr>3He analyzer option</vt:lpstr>
      <vt:lpstr>Traditional reflection SM analyzer option</vt:lpstr>
      <vt:lpstr>What about after the sample,  i.e. between sample and Si analysers?</vt:lpstr>
      <vt:lpstr>In-situ polarization?</vt:lpstr>
      <vt:lpstr>Does GE180 affect (energy) resolution </vt:lpstr>
      <vt:lpstr>„WAPA“ Transmission SM analyser </vt:lpstr>
      <vt:lpstr>Small angle analyzers and detectors Q&lt;0.5Å</vt:lpstr>
      <vt:lpstr>Expected performance SM or 3He</vt:lpstr>
      <vt:lpstr>Common challenges</vt:lpstr>
      <vt:lpstr>Summary</vt:lpstr>
      <vt:lpstr>acknowledgements</vt:lpstr>
      <vt:lpstr>PowerPoint Presentation</vt:lpstr>
    </vt:vector>
  </TitlesOfParts>
  <Company>--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--</dc:creator>
  <dc:description/>
  <cp:lastModifiedBy>Microsoft Office User</cp:lastModifiedBy>
  <cp:revision>501</cp:revision>
  <cp:lastPrinted>2014-07-30T09:56:14Z</cp:lastPrinted>
  <dcterms:created xsi:type="dcterms:W3CDTF">2012-04-16T07:26:40Z</dcterms:created>
  <dcterms:modified xsi:type="dcterms:W3CDTF">2023-04-26T13:41:59Z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8</vt:r8>
  </property>
  <property fmtid="{D5CDD505-2E9C-101B-9397-08002B2CF9AE}" pid="3" name="PresentationFormat">
    <vt:lpwstr>On-screen Show (4:3)</vt:lpwstr>
  </property>
  <property fmtid="{D5CDD505-2E9C-101B-9397-08002B2CF9AE}" pid="4" name="Slides">
    <vt:r8>23</vt:r8>
  </property>
</Properties>
</file>