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tif" ContentType="image/tiff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5"/>
  </p:notesMasterIdLst>
  <p:handoutMasterIdLst>
    <p:handoutMasterId r:id="rId86"/>
  </p:handoutMasterIdLst>
  <p:sldIdLst>
    <p:sldId id="256" r:id="rId2"/>
    <p:sldId id="370" r:id="rId3"/>
    <p:sldId id="440" r:id="rId4"/>
    <p:sldId id="298" r:id="rId5"/>
    <p:sldId id="301" r:id="rId6"/>
    <p:sldId id="310" r:id="rId7"/>
    <p:sldId id="309" r:id="rId8"/>
    <p:sldId id="311" r:id="rId9"/>
    <p:sldId id="312" r:id="rId10"/>
    <p:sldId id="356" r:id="rId11"/>
    <p:sldId id="358" r:id="rId12"/>
    <p:sldId id="266" r:id="rId13"/>
    <p:sldId id="277" r:id="rId14"/>
    <p:sldId id="355" r:id="rId15"/>
    <p:sldId id="285" r:id="rId16"/>
    <p:sldId id="284" r:id="rId17"/>
    <p:sldId id="271" r:id="rId18"/>
    <p:sldId id="274" r:id="rId19"/>
    <p:sldId id="276" r:id="rId20"/>
    <p:sldId id="275" r:id="rId21"/>
    <p:sldId id="441" r:id="rId22"/>
    <p:sldId id="401" r:id="rId23"/>
    <p:sldId id="400" r:id="rId24"/>
    <p:sldId id="407" r:id="rId25"/>
    <p:sldId id="411" r:id="rId26"/>
    <p:sldId id="412" r:id="rId27"/>
    <p:sldId id="413" r:id="rId28"/>
    <p:sldId id="415" r:id="rId29"/>
    <p:sldId id="417" r:id="rId30"/>
    <p:sldId id="419" r:id="rId31"/>
    <p:sldId id="420" r:id="rId32"/>
    <p:sldId id="422" r:id="rId33"/>
    <p:sldId id="424" r:id="rId34"/>
    <p:sldId id="421" r:id="rId35"/>
    <p:sldId id="430" r:id="rId36"/>
    <p:sldId id="431" r:id="rId37"/>
    <p:sldId id="434" r:id="rId38"/>
    <p:sldId id="433" r:id="rId39"/>
    <p:sldId id="442" r:id="rId40"/>
    <p:sldId id="403" r:id="rId41"/>
    <p:sldId id="375" r:id="rId42"/>
    <p:sldId id="376" r:id="rId43"/>
    <p:sldId id="377" r:id="rId44"/>
    <p:sldId id="436" r:id="rId45"/>
    <p:sldId id="378" r:id="rId46"/>
    <p:sldId id="446" r:id="rId47"/>
    <p:sldId id="447" r:id="rId48"/>
    <p:sldId id="380" r:id="rId49"/>
    <p:sldId id="381" r:id="rId50"/>
    <p:sldId id="382" r:id="rId51"/>
    <p:sldId id="383" r:id="rId52"/>
    <p:sldId id="384" r:id="rId53"/>
    <p:sldId id="385" r:id="rId54"/>
    <p:sldId id="386" r:id="rId55"/>
    <p:sldId id="387" r:id="rId56"/>
    <p:sldId id="388" r:id="rId57"/>
    <p:sldId id="389" r:id="rId58"/>
    <p:sldId id="390" r:id="rId59"/>
    <p:sldId id="438" r:id="rId60"/>
    <p:sldId id="439" r:id="rId61"/>
    <p:sldId id="393" r:id="rId62"/>
    <p:sldId id="394" r:id="rId63"/>
    <p:sldId id="443" r:id="rId64"/>
    <p:sldId id="359" r:id="rId65"/>
    <p:sldId id="321" r:id="rId66"/>
    <p:sldId id="317" r:id="rId67"/>
    <p:sldId id="338" r:id="rId68"/>
    <p:sldId id="337" r:id="rId69"/>
    <p:sldId id="318" r:id="rId70"/>
    <p:sldId id="319" r:id="rId71"/>
    <p:sldId id="322" r:id="rId72"/>
    <p:sldId id="326" r:id="rId73"/>
    <p:sldId id="327" r:id="rId74"/>
    <p:sldId id="324" r:id="rId75"/>
    <p:sldId id="325" r:id="rId76"/>
    <p:sldId id="343" r:id="rId77"/>
    <p:sldId id="344" r:id="rId78"/>
    <p:sldId id="345" r:id="rId79"/>
    <p:sldId id="346" r:id="rId80"/>
    <p:sldId id="347" r:id="rId81"/>
    <p:sldId id="348" r:id="rId82"/>
    <p:sldId id="349" r:id="rId83"/>
    <p:sldId id="353" r:id="rId84"/>
  </p:sldIdLst>
  <p:sldSz cx="9144000" cy="6858000" type="screen4x3"/>
  <p:notesSz cx="6794500" cy="99314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E7FFFF"/>
    <a:srgbClr val="CCFFFF"/>
    <a:srgbClr val="75CAFF"/>
    <a:srgbClr val="CCECFF"/>
    <a:srgbClr val="EBE600"/>
    <a:srgbClr val="008A31"/>
    <a:srgbClr val="006C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-210" y="-7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tableStyles" Target="tableStyles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88.wmf"/><Relationship Id="rId1" Type="http://schemas.openxmlformats.org/officeDocument/2006/relationships/image" Target="../media/image87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93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48645" y="0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4A3147-9855-4714-B469-30934F765096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9433106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48645" y="9433106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149482-2AF4-4C64-B68D-8E6B71E239FA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011959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48645" y="0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5AB8CF-E8CF-4FF4-A7DA-C6B8783244DD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914400" y="744538"/>
            <a:ext cx="4965700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9450" y="4717415"/>
            <a:ext cx="5435600" cy="446913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33106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48645" y="9433106"/>
            <a:ext cx="2944283" cy="49657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924D32-1B1B-4C09-80E3-CF385DA414C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039473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A09C93-7609-4844-B486-824750266663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62541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A09C93-7609-4844-B486-824750266663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625410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A09C93-7609-4844-B486-824750266663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625410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9" name="Espace réservé des commentair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fr-FR" smtClean="0"/>
          </a:p>
        </p:txBody>
      </p:sp>
      <p:sp>
        <p:nvSpPr>
          <p:cNvPr id="162820" name="Espace réservé du numéro de diapositiv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14207"/>
            <a:fld id="{E5FD3677-6511-4945-B65F-A91652EC73C9}" type="slidenum">
              <a:rPr lang="fr-FR" smtClean="0"/>
              <a:pPr defTabSz="914207"/>
              <a:t>71</a:t>
            </a:fld>
            <a:endParaRPr lang="fr-F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3843" name="Espace réservé des commentair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fr-FR" smtClean="0"/>
          </a:p>
        </p:txBody>
      </p:sp>
      <p:sp>
        <p:nvSpPr>
          <p:cNvPr id="163844" name="Espace réservé du numéro de diapositiv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14207"/>
            <a:fld id="{0F1C1A6D-9DBA-4565-A8D8-07BE1189E10D}" type="slidenum">
              <a:rPr lang="fr-FR" smtClean="0"/>
              <a:pPr defTabSz="914207"/>
              <a:t>74</a:t>
            </a:fld>
            <a:endParaRPr lang="fr-F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877662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2641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71540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79462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101434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26218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560896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418221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881622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592255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08149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D94CC3-B2D6-4589-841C-39E21F450BC4}" type="datetimeFigureOut">
              <a:rPr lang="fr-FR" smtClean="0"/>
              <a:t>07/12/2017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449A50-9EBD-47F5-AB1F-5D96573129D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05406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tif"/><Relationship Id="rId2" Type="http://schemas.openxmlformats.org/officeDocument/2006/relationships/image" Target="../media/image18.ti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tif"/><Relationship Id="rId4" Type="http://schemas.openxmlformats.org/officeDocument/2006/relationships/image" Target="../media/image25.ti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gif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gif"/><Relationship Id="rId4" Type="http://schemas.openxmlformats.org/officeDocument/2006/relationships/image" Target="../media/image31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gif"/><Relationship Id="rId4" Type="http://schemas.openxmlformats.org/officeDocument/2006/relationships/image" Target="../media/image31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gif"/><Relationship Id="rId4" Type="http://schemas.openxmlformats.org/officeDocument/2006/relationships/image" Target="../media/image31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7" Type="http://schemas.openxmlformats.org/officeDocument/2006/relationships/image" Target="../media/image57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png"/><Relationship Id="rId5" Type="http://schemas.openxmlformats.org/officeDocument/2006/relationships/image" Target="../media/image55.emf"/><Relationship Id="rId4" Type="http://schemas.openxmlformats.org/officeDocument/2006/relationships/image" Target="../media/image5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7" Type="http://schemas.openxmlformats.org/officeDocument/2006/relationships/image" Target="../media/image57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png"/><Relationship Id="rId5" Type="http://schemas.openxmlformats.org/officeDocument/2006/relationships/image" Target="../media/image55.emf"/><Relationship Id="rId4" Type="http://schemas.openxmlformats.org/officeDocument/2006/relationships/image" Target="../media/image54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ti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tif"/><Relationship Id="rId5" Type="http://schemas.openxmlformats.org/officeDocument/2006/relationships/image" Target="../media/image61.jpeg"/><Relationship Id="rId4" Type="http://schemas.openxmlformats.org/officeDocument/2006/relationships/image" Target="../media/image60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g"/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jpeg"/><Relationship Id="rId5" Type="http://schemas.openxmlformats.org/officeDocument/2006/relationships/image" Target="../media/image68.jpeg"/><Relationship Id="rId4" Type="http://schemas.openxmlformats.org/officeDocument/2006/relationships/image" Target="../media/image67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wmf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7" Type="http://schemas.openxmlformats.org/officeDocument/2006/relationships/image" Target="../media/image55.emf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7" Type="http://schemas.openxmlformats.org/officeDocument/2006/relationships/image" Target="../media/image55.emf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emf"/><Relationship Id="rId3" Type="http://schemas.openxmlformats.org/officeDocument/2006/relationships/image" Target="../media/image76.png"/><Relationship Id="rId7" Type="http://schemas.openxmlformats.org/officeDocument/2006/relationships/image" Target="../media/image80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tif"/><Relationship Id="rId2" Type="http://schemas.openxmlformats.org/officeDocument/2006/relationships/image" Target="../media/image18.tif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7" Type="http://schemas.openxmlformats.org/officeDocument/2006/relationships/image" Target="../media/image80.pn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83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84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85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86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88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87.wmf"/><Relationship Id="rId4" Type="http://schemas.openxmlformats.org/officeDocument/2006/relationships/oleObject" Target="../embeddings/oleObject4.bin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emf"/><Relationship Id="rId2" Type="http://schemas.openxmlformats.org/officeDocument/2006/relationships/image" Target="../media/image89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2.emf"/><Relationship Id="rId4" Type="http://schemas.openxmlformats.org/officeDocument/2006/relationships/image" Target="../media/image9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94.emf"/><Relationship Id="rId4" Type="http://schemas.openxmlformats.org/officeDocument/2006/relationships/image" Target="../media/image93.wmf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.jpeg"/><Relationship Id="rId5" Type="http://schemas.openxmlformats.org/officeDocument/2006/relationships/image" Target="../media/image99.jpeg"/><Relationship Id="rId4" Type="http://schemas.openxmlformats.org/officeDocument/2006/relationships/image" Target="../media/image9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97.jpeg"/><Relationship Id="rId4" Type="http://schemas.openxmlformats.org/officeDocument/2006/relationships/image" Target="../media/image101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tif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ti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102.wmf"/><Relationship Id="rId4" Type="http://schemas.openxmlformats.org/officeDocument/2006/relationships/oleObject" Target="../embeddings/oleObject8.bin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7" Type="http://schemas.openxmlformats.org/officeDocument/2006/relationships/image" Target="../media/image82.jpeg"/><Relationship Id="rId2" Type="http://schemas.openxmlformats.org/officeDocument/2006/relationships/image" Target="../media/image10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7.emf"/><Relationship Id="rId5" Type="http://schemas.openxmlformats.org/officeDocument/2006/relationships/image" Target="../media/image106.emf"/><Relationship Id="rId4" Type="http://schemas.openxmlformats.org/officeDocument/2006/relationships/image" Target="../media/image105.emf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9.png"/><Relationship Id="rId7" Type="http://schemas.openxmlformats.org/officeDocument/2006/relationships/image" Target="../media/image112.pn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openxmlformats.org/officeDocument/2006/relationships/image" Target="../media/image111.jpg"/><Relationship Id="rId4" Type="http://schemas.openxmlformats.org/officeDocument/2006/relationships/image" Target="../media/image11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tif"/><Relationship Id="rId2" Type="http://schemas.openxmlformats.org/officeDocument/2006/relationships/image" Target="../media/image18.t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7" name="Rectangle 16"/>
          <p:cNvSpPr/>
          <p:nvPr/>
        </p:nvSpPr>
        <p:spPr>
          <a:xfrm>
            <a:off x="2000250" y="5248275"/>
            <a:ext cx="5114926" cy="140017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Rectangle 4"/>
          <p:cNvSpPr/>
          <p:nvPr/>
        </p:nvSpPr>
        <p:spPr>
          <a:xfrm>
            <a:off x="993774" y="2851150"/>
            <a:ext cx="7210425" cy="10731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Rectangle 5"/>
          <p:cNvSpPr/>
          <p:nvPr/>
        </p:nvSpPr>
        <p:spPr>
          <a:xfrm>
            <a:off x="723900" y="352425"/>
            <a:ext cx="7686675" cy="140017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" name="Picture 241" descr="LLB-Orphee-2-20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49638" y="457200"/>
            <a:ext cx="1916598" cy="125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6" descr="CNRSfr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91028" y="476250"/>
            <a:ext cx="1124272" cy="1124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334000" y="466725"/>
            <a:ext cx="1401154" cy="1143000"/>
          </a:xfrm>
          <a:prstGeom prst="rect">
            <a:avLst/>
          </a:prstGeom>
        </p:spPr>
      </p:pic>
      <p:sp>
        <p:nvSpPr>
          <p:cNvPr id="10" name="ZoneTexte 54"/>
          <p:cNvSpPr txBox="1">
            <a:spLocks noChangeArrowheads="1"/>
          </p:cNvSpPr>
          <p:nvPr/>
        </p:nvSpPr>
        <p:spPr bwMode="auto">
          <a:xfrm>
            <a:off x="882766" y="2990451"/>
            <a:ext cx="7407160" cy="4616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2400" b="1" i="1" dirty="0">
                <a:latin typeface="+mj-lt"/>
              </a:rPr>
              <a:t>SANS: a powerful tool to probe foams and emulsions</a:t>
            </a:r>
            <a:endParaRPr lang="fr-FR" sz="2400" b="1" dirty="0" smtClean="0">
              <a:latin typeface="+mj-lt"/>
            </a:endParaRPr>
          </a:p>
        </p:txBody>
      </p:sp>
      <p:sp>
        <p:nvSpPr>
          <p:cNvPr id="11" name="Rectangle 51"/>
          <p:cNvSpPr>
            <a:spLocks noChangeArrowheads="1"/>
          </p:cNvSpPr>
          <p:nvPr/>
        </p:nvSpPr>
        <p:spPr bwMode="auto">
          <a:xfrm>
            <a:off x="3363491" y="3512344"/>
            <a:ext cx="243723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fr-FR" sz="1600" i="1" dirty="0" smtClean="0">
                <a:cs typeface="Times New Roman"/>
              </a:rPr>
              <a:t>Fabrice.cousin@cea.fr</a:t>
            </a:r>
            <a:endParaRPr lang="fr-FR" sz="1600" i="1" dirty="0">
              <a:latin typeface="+mj-lt"/>
            </a:endParaRPr>
          </a:p>
        </p:txBody>
      </p:sp>
      <p:pic>
        <p:nvPicPr>
          <p:cNvPr id="12" name="Picture 5" descr="orph2"/>
          <p:cNvPicPr>
            <a:picLocks noChangeAspect="1" noChangeArrowheads="1"/>
          </p:cNvPicPr>
          <p:nvPr/>
        </p:nvPicPr>
        <p:blipFill rotWithShape="1">
          <a:blip r:embed="rId5" cstate="print"/>
          <a:srcRect l="2709" t="35065" r="13601" b="10019"/>
          <a:stretch/>
        </p:blipFill>
        <p:spPr bwMode="auto">
          <a:xfrm>
            <a:off x="900817" y="475009"/>
            <a:ext cx="2385308" cy="1115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Image 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0676" y="5297486"/>
            <a:ext cx="1600199" cy="1255712"/>
          </a:xfrm>
          <a:prstGeom prst="rect">
            <a:avLst/>
          </a:prstGeom>
        </p:spPr>
      </p:pic>
      <p:pic>
        <p:nvPicPr>
          <p:cNvPr id="16" name="Image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575" y="5333334"/>
            <a:ext cx="1390650" cy="1245117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7740" y="5383868"/>
            <a:ext cx="1343385" cy="1129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577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/>
          <p:nvPr/>
        </p:nvSpPr>
        <p:spPr>
          <a:xfrm>
            <a:off x="2288903" y="5072055"/>
            <a:ext cx="5940697" cy="646331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err="1" smtClean="0"/>
              <a:t>Low</a:t>
            </a:r>
            <a:r>
              <a:rPr lang="fr-FR" b="1" dirty="0" smtClean="0"/>
              <a:t> concentration </a:t>
            </a:r>
            <a:r>
              <a:rPr lang="fr-FR" dirty="0" smtClean="0"/>
              <a:t>: </a:t>
            </a:r>
            <a:r>
              <a:rPr lang="fr-FR" dirty="0" err="1" smtClean="0"/>
              <a:t>droplets</a:t>
            </a:r>
            <a:r>
              <a:rPr lang="fr-FR" dirty="0" smtClean="0"/>
              <a:t> </a:t>
            </a:r>
            <a:r>
              <a:rPr lang="fr-FR" dirty="0" err="1" smtClean="0"/>
              <a:t>diameter</a:t>
            </a:r>
            <a:r>
              <a:rPr lang="fr-FR" dirty="0" smtClean="0"/>
              <a:t>         </a:t>
            </a:r>
            <a:r>
              <a:rPr lang="fr-FR" dirty="0" err="1" smtClean="0"/>
              <a:t>when</a:t>
            </a:r>
            <a:r>
              <a:rPr lang="fr-FR" dirty="0" smtClean="0"/>
              <a:t>  </a:t>
            </a:r>
            <a:r>
              <a:rPr lang="fr-FR" i="1" dirty="0" err="1"/>
              <a:t>m</a:t>
            </a:r>
            <a:r>
              <a:rPr lang="fr-FR" i="1" baseline="-25000" dirty="0" err="1"/>
              <a:t>p</a:t>
            </a:r>
            <a:r>
              <a:rPr lang="fr-FR" i="1" baseline="-25000" dirty="0"/>
              <a:t> </a:t>
            </a:r>
            <a:r>
              <a:rPr lang="fr-FR" i="1" dirty="0"/>
              <a:t> </a:t>
            </a:r>
            <a:endParaRPr lang="fr-FR" i="1" dirty="0" smtClean="0"/>
          </a:p>
          <a:p>
            <a:r>
              <a:rPr lang="fr-FR" i="1" dirty="0" smtClean="0"/>
              <a:t>	More interface </a:t>
            </a:r>
            <a:r>
              <a:rPr lang="fr-FR" i="1" dirty="0" err="1" smtClean="0"/>
              <a:t>is</a:t>
            </a:r>
            <a:r>
              <a:rPr lang="fr-FR" i="1" dirty="0" smtClean="0"/>
              <a:t> </a:t>
            </a:r>
            <a:r>
              <a:rPr lang="fr-FR" i="1" dirty="0" err="1" smtClean="0"/>
              <a:t>stabilized</a:t>
            </a:r>
            <a:r>
              <a:rPr lang="fr-FR" i="1" dirty="0" smtClean="0"/>
              <a:t> </a:t>
            </a:r>
          </a:p>
        </p:txBody>
      </p:sp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262" y="1837737"/>
            <a:ext cx="7800975" cy="299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ZoneTexte 54"/>
          <p:cNvSpPr txBox="1">
            <a:spLocks noChangeArrowheads="1"/>
          </p:cNvSpPr>
          <p:nvPr/>
        </p:nvSpPr>
        <p:spPr bwMode="auto">
          <a:xfrm>
            <a:off x="7962072" y="3523196"/>
            <a:ext cx="800928" cy="27699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1200" dirty="0" smtClean="0">
                <a:latin typeface="Calibri"/>
              </a:rPr>
              <a:t>(</a:t>
            </a:r>
            <a:r>
              <a:rPr lang="fr-FR" sz="1200" dirty="0" err="1" smtClean="0">
                <a:latin typeface="Calibri"/>
              </a:rPr>
              <a:t>Neutral</a:t>
            </a:r>
            <a:r>
              <a:rPr lang="fr-FR" sz="1200" dirty="0" smtClean="0">
                <a:latin typeface="Calibri"/>
              </a:rPr>
              <a:t>)</a:t>
            </a:r>
            <a:endParaRPr lang="fr-FR" sz="1200" b="1" i="1" dirty="0"/>
          </a:p>
        </p:txBody>
      </p:sp>
      <p:sp>
        <p:nvSpPr>
          <p:cNvPr id="27" name="ZoneTexte 54"/>
          <p:cNvSpPr txBox="1">
            <a:spLocks noChangeArrowheads="1"/>
          </p:cNvSpPr>
          <p:nvPr/>
        </p:nvSpPr>
        <p:spPr bwMode="auto">
          <a:xfrm>
            <a:off x="7962336" y="3744631"/>
            <a:ext cx="804541" cy="27699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1200" dirty="0" smtClean="0">
                <a:latin typeface="Calibri"/>
              </a:rPr>
              <a:t>(</a:t>
            </a:r>
            <a:r>
              <a:rPr lang="fr-FR" sz="1200" dirty="0" err="1" smtClean="0">
                <a:latin typeface="Calibri"/>
              </a:rPr>
              <a:t>Charged</a:t>
            </a:r>
            <a:r>
              <a:rPr lang="fr-FR" sz="1200" dirty="0" smtClean="0">
                <a:latin typeface="Calibri"/>
              </a:rPr>
              <a:t>)</a:t>
            </a:r>
            <a:endParaRPr lang="fr-FR" sz="1200" b="1" i="1" dirty="0"/>
          </a:p>
        </p:txBody>
      </p:sp>
      <p:sp>
        <p:nvSpPr>
          <p:cNvPr id="29" name="ZoneTexte 28"/>
          <p:cNvSpPr txBox="1"/>
          <p:nvPr/>
        </p:nvSpPr>
        <p:spPr>
          <a:xfrm>
            <a:off x="3788962" y="1913447"/>
            <a:ext cx="642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smtClean="0">
                <a:solidFill>
                  <a:srgbClr val="75CAFF"/>
                </a:solidFill>
              </a:rPr>
              <a:t>Water</a:t>
            </a:r>
            <a:endParaRPr lang="fr-FR" sz="1400" b="1" dirty="0">
              <a:solidFill>
                <a:srgbClr val="75CAFF"/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3463305" y="1930028"/>
            <a:ext cx="3962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 smtClean="0">
                <a:solidFill>
                  <a:srgbClr val="EBE600"/>
                </a:solidFill>
              </a:rPr>
              <a:t>Oil</a:t>
            </a:r>
            <a:endParaRPr lang="fr-FR" sz="1400" b="1" dirty="0">
              <a:solidFill>
                <a:srgbClr val="EBE600"/>
              </a:solidFill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3279398" y="1911972"/>
            <a:ext cx="713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smtClean="0"/>
              <a:t>% </a:t>
            </a:r>
            <a:r>
              <a:rPr lang="fr-FR" sz="1400" b="1" dirty="0" smtClean="0">
                <a:solidFill>
                  <a:srgbClr val="FFFF00"/>
                </a:solidFill>
              </a:rPr>
              <a:t>      </a:t>
            </a:r>
            <a:r>
              <a:rPr lang="fr-FR" sz="1400" b="1" dirty="0" smtClean="0"/>
              <a:t>/ </a:t>
            </a:r>
            <a:endParaRPr lang="fr-FR" sz="1400" b="1" dirty="0"/>
          </a:p>
        </p:txBody>
      </p:sp>
      <p:sp>
        <p:nvSpPr>
          <p:cNvPr id="4" name="Rectangle 3"/>
          <p:cNvSpPr/>
          <p:nvPr/>
        </p:nvSpPr>
        <p:spPr>
          <a:xfrm>
            <a:off x="2299206" y="1874365"/>
            <a:ext cx="169683" cy="226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>
            <a:off x="6052056" y="1847852"/>
            <a:ext cx="169683" cy="226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86437" y="4392204"/>
            <a:ext cx="14918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(</a:t>
            </a:r>
            <a:r>
              <a:rPr lang="fr-FR" sz="1200" dirty="0" err="1" smtClean="0"/>
              <a:t>Quantity</a:t>
            </a:r>
            <a:r>
              <a:rPr lang="fr-FR" sz="1200" dirty="0" smtClean="0"/>
              <a:t> of NCC/</a:t>
            </a:r>
            <a:r>
              <a:rPr lang="fr-FR" sz="1200" dirty="0" err="1" smtClean="0"/>
              <a:t>oil</a:t>
            </a:r>
            <a:r>
              <a:rPr lang="fr-FR" sz="1200" dirty="0" smtClean="0"/>
              <a:t>)</a:t>
            </a:r>
            <a:endParaRPr lang="fr-FR" sz="1200" dirty="0"/>
          </a:p>
        </p:txBody>
      </p:sp>
      <p:sp>
        <p:nvSpPr>
          <p:cNvPr id="10" name="Forme libre 9"/>
          <p:cNvSpPr/>
          <p:nvPr/>
        </p:nvSpPr>
        <p:spPr>
          <a:xfrm>
            <a:off x="7763955" y="5068576"/>
            <a:ext cx="207390" cy="339365"/>
          </a:xfrm>
          <a:custGeom>
            <a:avLst/>
            <a:gdLst>
              <a:gd name="connsiteX0" fmla="*/ 0 w 207390"/>
              <a:gd name="connsiteY0" fmla="*/ 339365 h 339365"/>
              <a:gd name="connsiteX1" fmla="*/ 160256 w 207390"/>
              <a:gd name="connsiteY1" fmla="*/ 235670 h 339365"/>
              <a:gd name="connsiteX2" fmla="*/ 207390 w 207390"/>
              <a:gd name="connsiteY2" fmla="*/ 0 h 33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390" h="339365">
                <a:moveTo>
                  <a:pt x="0" y="339365"/>
                </a:moveTo>
                <a:cubicBezTo>
                  <a:pt x="62845" y="315798"/>
                  <a:pt x="125691" y="292231"/>
                  <a:pt x="160256" y="235670"/>
                </a:cubicBezTo>
                <a:cubicBezTo>
                  <a:pt x="194821" y="179109"/>
                  <a:pt x="207390" y="0"/>
                  <a:pt x="207390" y="0"/>
                </a:cubicBezTo>
              </a:path>
            </a:pathLst>
          </a:custGeom>
          <a:noFill/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 flipV="1">
            <a:off x="6406299" y="5106087"/>
            <a:ext cx="131974" cy="263950"/>
          </a:xfrm>
          <a:custGeom>
            <a:avLst/>
            <a:gdLst>
              <a:gd name="connsiteX0" fmla="*/ 0 w 207390"/>
              <a:gd name="connsiteY0" fmla="*/ 339365 h 339365"/>
              <a:gd name="connsiteX1" fmla="*/ 160256 w 207390"/>
              <a:gd name="connsiteY1" fmla="*/ 235670 h 339365"/>
              <a:gd name="connsiteX2" fmla="*/ 207390 w 207390"/>
              <a:gd name="connsiteY2" fmla="*/ 0 h 33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390" h="339365">
                <a:moveTo>
                  <a:pt x="0" y="339365"/>
                </a:moveTo>
                <a:cubicBezTo>
                  <a:pt x="62845" y="315798"/>
                  <a:pt x="125691" y="292231"/>
                  <a:pt x="160256" y="235670"/>
                </a:cubicBezTo>
                <a:cubicBezTo>
                  <a:pt x="194821" y="179109"/>
                  <a:pt x="207390" y="0"/>
                  <a:pt x="207390" y="0"/>
                </a:cubicBezTo>
              </a:path>
            </a:pathLst>
          </a:custGeom>
          <a:noFill/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ZoneTexte 10"/>
          <p:cNvSpPr txBox="1"/>
          <p:nvPr/>
        </p:nvSpPr>
        <p:spPr>
          <a:xfrm>
            <a:off x="531985" y="5530885"/>
            <a:ext cx="1508746" cy="369332"/>
          </a:xfrm>
          <a:prstGeom prst="rect">
            <a:avLst/>
          </a:prstGeom>
          <a:solidFill>
            <a:srgbClr val="0000FF">
              <a:alpha val="21000"/>
            </a:srgbClr>
          </a:solidFill>
        </p:spPr>
        <p:txBody>
          <a:bodyPr wrap="none" rtlCol="0">
            <a:spAutoFit/>
          </a:bodyPr>
          <a:lstStyle/>
          <a:p>
            <a:r>
              <a:rPr lang="fr-FR" b="1" dirty="0" err="1" smtClean="0"/>
              <a:t>Two</a:t>
            </a:r>
            <a:r>
              <a:rPr lang="fr-FR" b="1" dirty="0" smtClean="0"/>
              <a:t> </a:t>
            </a:r>
            <a:r>
              <a:rPr lang="fr-FR" b="1" dirty="0" err="1" smtClean="0"/>
              <a:t>regimes</a:t>
            </a:r>
            <a:r>
              <a:rPr lang="fr-FR" b="1" dirty="0" smtClean="0"/>
              <a:t> :</a:t>
            </a:r>
            <a:endParaRPr lang="fr-FR" b="1" dirty="0"/>
          </a:p>
        </p:txBody>
      </p:sp>
      <p:sp>
        <p:nvSpPr>
          <p:cNvPr id="5" name="Rectangle 4"/>
          <p:cNvSpPr/>
          <p:nvPr/>
        </p:nvSpPr>
        <p:spPr>
          <a:xfrm>
            <a:off x="2304745" y="5901809"/>
            <a:ext cx="4203074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non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High concentration </a:t>
            </a:r>
            <a:r>
              <a:rPr lang="fr-FR" dirty="0"/>
              <a:t>: </a:t>
            </a:r>
            <a:r>
              <a:rPr lang="fr-FR" dirty="0">
                <a:latin typeface="Calibri" panose="020F0502020204030204" pitchFamily="34" charset="0"/>
              </a:rPr>
              <a:t> </a:t>
            </a:r>
            <a:r>
              <a:rPr lang="fr-FR" dirty="0" err="1" smtClean="0">
                <a:latin typeface="Calibri" panose="020F0502020204030204" pitchFamily="34" charset="0"/>
              </a:rPr>
              <a:t>diameter</a:t>
            </a:r>
            <a:r>
              <a:rPr lang="fr-FR" dirty="0" smtClean="0">
                <a:latin typeface="Calibri" panose="020F0502020204030204" pitchFamily="34" charset="0"/>
              </a:rPr>
              <a:t> </a:t>
            </a:r>
            <a:r>
              <a:rPr lang="fr-FR" dirty="0">
                <a:latin typeface="Calibri" panose="020F0502020204030204" pitchFamily="34" charset="0"/>
              </a:rPr>
              <a:t>~ stable</a:t>
            </a:r>
          </a:p>
        </p:txBody>
      </p:sp>
      <p:pic>
        <p:nvPicPr>
          <p:cNvPr id="25" name="Image 24" descr="1406IC_Wh140211FC_P5x10ke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" t="2107" r="17494" b="9699"/>
          <a:stretch/>
        </p:blipFill>
        <p:spPr bwMode="auto">
          <a:xfrm>
            <a:off x="336767" y="1126835"/>
            <a:ext cx="1149133" cy="971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necteur droit avec flèche 5"/>
          <p:cNvCxnSpPr/>
          <p:nvPr/>
        </p:nvCxnSpPr>
        <p:spPr>
          <a:xfrm flipV="1">
            <a:off x="504825" y="1276350"/>
            <a:ext cx="666750" cy="609600"/>
          </a:xfrm>
          <a:prstGeom prst="straightConnector1">
            <a:avLst/>
          </a:prstGeom>
          <a:ln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ZoneTexte 11"/>
          <p:cNvSpPr txBox="1"/>
          <p:nvPr/>
        </p:nvSpPr>
        <p:spPr>
          <a:xfrm>
            <a:off x="857250" y="1524000"/>
            <a:ext cx="3273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>
                <a:solidFill>
                  <a:srgbClr val="FFFF00"/>
                </a:solidFill>
              </a:rPr>
              <a:t>?</a:t>
            </a:r>
            <a:endParaRPr lang="fr-FR" sz="2400" dirty="0">
              <a:solidFill>
                <a:srgbClr val="FFFF00"/>
              </a:solidFill>
            </a:endParaRPr>
          </a:p>
        </p:txBody>
      </p:sp>
      <p:pic>
        <p:nvPicPr>
          <p:cNvPr id="28" name="Image 27" descr="1406IC_Wh140211FC_P5x10ke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" t="2107" r="17494" b="9699"/>
          <a:stretch/>
        </p:blipFill>
        <p:spPr bwMode="auto">
          <a:xfrm>
            <a:off x="4861142" y="1031585"/>
            <a:ext cx="1149133" cy="971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2" name="Connecteur droit avec flèche 31"/>
          <p:cNvCxnSpPr/>
          <p:nvPr/>
        </p:nvCxnSpPr>
        <p:spPr>
          <a:xfrm flipV="1">
            <a:off x="5029200" y="1181100"/>
            <a:ext cx="666750" cy="609600"/>
          </a:xfrm>
          <a:prstGeom prst="straightConnector1">
            <a:avLst/>
          </a:prstGeom>
          <a:ln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ZoneTexte 32"/>
          <p:cNvSpPr txBox="1"/>
          <p:nvPr/>
        </p:nvSpPr>
        <p:spPr>
          <a:xfrm>
            <a:off x="5381625" y="1428750"/>
            <a:ext cx="3273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>
                <a:solidFill>
                  <a:srgbClr val="FFFF00"/>
                </a:solidFill>
              </a:rPr>
              <a:t>?</a:t>
            </a:r>
            <a:endParaRPr lang="fr-FR" sz="2400" dirty="0">
              <a:solidFill>
                <a:srgbClr val="FFFF00"/>
              </a:solidFill>
            </a:endParaRPr>
          </a:p>
        </p:txBody>
      </p:sp>
      <p:cxnSp>
        <p:nvCxnSpPr>
          <p:cNvPr id="14" name="Connecteur droit avec flèche 13"/>
          <p:cNvCxnSpPr/>
          <p:nvPr/>
        </p:nvCxnSpPr>
        <p:spPr>
          <a:xfrm flipV="1">
            <a:off x="1711645" y="4476750"/>
            <a:ext cx="269555" cy="634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lèche droite 35"/>
          <p:cNvSpPr/>
          <p:nvPr/>
        </p:nvSpPr>
        <p:spPr>
          <a:xfrm>
            <a:off x="2898608" y="5448300"/>
            <a:ext cx="311317" cy="168226"/>
          </a:xfrm>
          <a:prstGeom prst="rightArrow">
            <a:avLst/>
          </a:prstGeom>
          <a:noFill/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6" name="Rectangle 15"/>
          <p:cNvSpPr/>
          <p:nvPr/>
        </p:nvSpPr>
        <p:spPr>
          <a:xfrm>
            <a:off x="2867025" y="1857375"/>
            <a:ext cx="1685925" cy="100965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>
            <a:off x="6629399" y="3486149"/>
            <a:ext cx="2105025" cy="561975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9" name="ZoneTexte 38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849123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262" y="1837737"/>
            <a:ext cx="7800975" cy="299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ZoneTexte 54"/>
          <p:cNvSpPr txBox="1">
            <a:spLocks noChangeArrowheads="1"/>
          </p:cNvSpPr>
          <p:nvPr/>
        </p:nvSpPr>
        <p:spPr bwMode="auto">
          <a:xfrm>
            <a:off x="7962072" y="3523196"/>
            <a:ext cx="800928" cy="27699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1200" dirty="0" smtClean="0">
                <a:latin typeface="Calibri"/>
              </a:rPr>
              <a:t>(</a:t>
            </a:r>
            <a:r>
              <a:rPr lang="fr-FR" sz="1200" dirty="0" err="1" smtClean="0">
                <a:latin typeface="Calibri"/>
              </a:rPr>
              <a:t>Neutral</a:t>
            </a:r>
            <a:r>
              <a:rPr lang="fr-FR" sz="1200" dirty="0" smtClean="0">
                <a:latin typeface="Calibri"/>
              </a:rPr>
              <a:t>)</a:t>
            </a:r>
            <a:endParaRPr lang="fr-FR" sz="1200" b="1" i="1" dirty="0"/>
          </a:p>
        </p:txBody>
      </p:sp>
      <p:sp>
        <p:nvSpPr>
          <p:cNvPr id="27" name="ZoneTexte 54"/>
          <p:cNvSpPr txBox="1">
            <a:spLocks noChangeArrowheads="1"/>
          </p:cNvSpPr>
          <p:nvPr/>
        </p:nvSpPr>
        <p:spPr bwMode="auto">
          <a:xfrm>
            <a:off x="7962336" y="3744631"/>
            <a:ext cx="804541" cy="27699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1200" dirty="0" smtClean="0">
                <a:latin typeface="Calibri"/>
              </a:rPr>
              <a:t>(</a:t>
            </a:r>
            <a:r>
              <a:rPr lang="fr-FR" sz="1200" dirty="0" err="1" smtClean="0">
                <a:latin typeface="Calibri"/>
              </a:rPr>
              <a:t>Charged</a:t>
            </a:r>
            <a:r>
              <a:rPr lang="fr-FR" sz="1200" dirty="0" smtClean="0">
                <a:latin typeface="Calibri"/>
              </a:rPr>
              <a:t>)</a:t>
            </a:r>
            <a:endParaRPr lang="fr-FR" sz="1200" b="1" i="1" dirty="0"/>
          </a:p>
        </p:txBody>
      </p:sp>
      <p:sp>
        <p:nvSpPr>
          <p:cNvPr id="29" name="ZoneTexte 28"/>
          <p:cNvSpPr txBox="1"/>
          <p:nvPr/>
        </p:nvSpPr>
        <p:spPr>
          <a:xfrm>
            <a:off x="3788962" y="1913447"/>
            <a:ext cx="642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smtClean="0">
                <a:solidFill>
                  <a:srgbClr val="75CAFF"/>
                </a:solidFill>
              </a:rPr>
              <a:t>Water</a:t>
            </a:r>
            <a:endParaRPr lang="fr-FR" sz="1400" b="1" dirty="0">
              <a:solidFill>
                <a:srgbClr val="75CAFF"/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3463305" y="1930028"/>
            <a:ext cx="3962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 smtClean="0">
                <a:solidFill>
                  <a:srgbClr val="EBE600"/>
                </a:solidFill>
              </a:rPr>
              <a:t>Oil</a:t>
            </a:r>
            <a:endParaRPr lang="fr-FR" sz="1400" b="1" dirty="0">
              <a:solidFill>
                <a:srgbClr val="EBE600"/>
              </a:solidFill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3279398" y="1911972"/>
            <a:ext cx="713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smtClean="0"/>
              <a:t>% </a:t>
            </a:r>
            <a:r>
              <a:rPr lang="fr-FR" sz="1400" b="1" dirty="0" smtClean="0">
                <a:solidFill>
                  <a:srgbClr val="FFFF00"/>
                </a:solidFill>
              </a:rPr>
              <a:t>      </a:t>
            </a:r>
            <a:r>
              <a:rPr lang="fr-FR" sz="1400" b="1" dirty="0" smtClean="0"/>
              <a:t>/ </a:t>
            </a:r>
            <a:endParaRPr lang="fr-FR" sz="1400" b="1" dirty="0"/>
          </a:p>
        </p:txBody>
      </p:sp>
      <p:sp>
        <p:nvSpPr>
          <p:cNvPr id="4" name="Rectangle 3"/>
          <p:cNvSpPr/>
          <p:nvPr/>
        </p:nvSpPr>
        <p:spPr>
          <a:xfrm>
            <a:off x="2299206" y="1874365"/>
            <a:ext cx="169683" cy="226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>
            <a:off x="6052056" y="1847852"/>
            <a:ext cx="169683" cy="226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86437" y="4392204"/>
            <a:ext cx="14918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smtClean="0"/>
              <a:t>(</a:t>
            </a:r>
            <a:r>
              <a:rPr lang="fr-FR" sz="1200" dirty="0" err="1" smtClean="0"/>
              <a:t>Quantity</a:t>
            </a:r>
            <a:r>
              <a:rPr lang="fr-FR" sz="1200" dirty="0" smtClean="0"/>
              <a:t> of NCC/</a:t>
            </a:r>
            <a:r>
              <a:rPr lang="fr-FR" sz="1200" dirty="0" err="1" smtClean="0"/>
              <a:t>oil</a:t>
            </a:r>
            <a:r>
              <a:rPr lang="fr-FR" sz="1200" dirty="0" smtClean="0"/>
              <a:t>)</a:t>
            </a:r>
            <a:endParaRPr lang="fr-FR" sz="1200" dirty="0"/>
          </a:p>
        </p:txBody>
      </p:sp>
      <p:sp>
        <p:nvSpPr>
          <p:cNvPr id="11" name="ZoneTexte 10"/>
          <p:cNvSpPr txBox="1"/>
          <p:nvPr/>
        </p:nvSpPr>
        <p:spPr>
          <a:xfrm>
            <a:off x="531985" y="5530885"/>
            <a:ext cx="1508746" cy="369332"/>
          </a:xfrm>
          <a:prstGeom prst="rect">
            <a:avLst/>
          </a:prstGeom>
          <a:solidFill>
            <a:srgbClr val="0000FF">
              <a:alpha val="21000"/>
            </a:srgbClr>
          </a:solidFill>
        </p:spPr>
        <p:txBody>
          <a:bodyPr wrap="none" rtlCol="0">
            <a:spAutoFit/>
          </a:bodyPr>
          <a:lstStyle/>
          <a:p>
            <a:r>
              <a:rPr lang="fr-FR" b="1" dirty="0" err="1" smtClean="0"/>
              <a:t>Two</a:t>
            </a:r>
            <a:r>
              <a:rPr lang="fr-FR" b="1" dirty="0" smtClean="0"/>
              <a:t> </a:t>
            </a:r>
            <a:r>
              <a:rPr lang="fr-FR" b="1" dirty="0" err="1" smtClean="0"/>
              <a:t>regimes</a:t>
            </a:r>
            <a:r>
              <a:rPr lang="fr-FR" b="1" dirty="0" smtClean="0"/>
              <a:t> :</a:t>
            </a:r>
            <a:endParaRPr lang="fr-FR" b="1" dirty="0"/>
          </a:p>
        </p:txBody>
      </p:sp>
      <p:pic>
        <p:nvPicPr>
          <p:cNvPr id="25" name="Image 24" descr="1406IC_Wh140211FC_P5x10ke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" t="2107" r="17494" b="9699"/>
          <a:stretch/>
        </p:blipFill>
        <p:spPr bwMode="auto">
          <a:xfrm>
            <a:off x="336767" y="1126835"/>
            <a:ext cx="1149133" cy="971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necteur droit avec flèche 5"/>
          <p:cNvCxnSpPr/>
          <p:nvPr/>
        </p:nvCxnSpPr>
        <p:spPr>
          <a:xfrm flipV="1">
            <a:off x="504825" y="1276350"/>
            <a:ext cx="666750" cy="609600"/>
          </a:xfrm>
          <a:prstGeom prst="straightConnector1">
            <a:avLst/>
          </a:prstGeom>
          <a:ln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ZoneTexte 11"/>
          <p:cNvSpPr txBox="1"/>
          <p:nvPr/>
        </p:nvSpPr>
        <p:spPr>
          <a:xfrm>
            <a:off x="857250" y="1524000"/>
            <a:ext cx="3273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>
                <a:solidFill>
                  <a:srgbClr val="FFFF00"/>
                </a:solidFill>
              </a:rPr>
              <a:t>?</a:t>
            </a:r>
            <a:endParaRPr lang="fr-FR" sz="2400" dirty="0">
              <a:solidFill>
                <a:srgbClr val="FFFF00"/>
              </a:solidFill>
            </a:endParaRPr>
          </a:p>
        </p:txBody>
      </p:sp>
      <p:pic>
        <p:nvPicPr>
          <p:cNvPr id="28" name="Image 27" descr="1406IC_Wh140211FC_P5x10ke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" t="2107" r="17494" b="9699"/>
          <a:stretch/>
        </p:blipFill>
        <p:spPr bwMode="auto">
          <a:xfrm>
            <a:off x="4861142" y="1031585"/>
            <a:ext cx="1149133" cy="971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2" name="Connecteur droit avec flèche 31"/>
          <p:cNvCxnSpPr/>
          <p:nvPr/>
        </p:nvCxnSpPr>
        <p:spPr>
          <a:xfrm flipV="1">
            <a:off x="5029200" y="1181100"/>
            <a:ext cx="666750" cy="609600"/>
          </a:xfrm>
          <a:prstGeom prst="straightConnector1">
            <a:avLst/>
          </a:prstGeom>
          <a:ln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ZoneTexte 32"/>
          <p:cNvSpPr txBox="1"/>
          <p:nvPr/>
        </p:nvSpPr>
        <p:spPr>
          <a:xfrm>
            <a:off x="5381625" y="1428750"/>
            <a:ext cx="3273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>
                <a:solidFill>
                  <a:srgbClr val="FFFF00"/>
                </a:solidFill>
              </a:rPr>
              <a:t>?</a:t>
            </a:r>
            <a:endParaRPr lang="fr-FR" sz="2400" dirty="0">
              <a:solidFill>
                <a:srgbClr val="FFFF00"/>
              </a:solidFill>
            </a:endParaRPr>
          </a:p>
        </p:txBody>
      </p:sp>
      <p:cxnSp>
        <p:nvCxnSpPr>
          <p:cNvPr id="14" name="Connecteur droit avec flèche 13"/>
          <p:cNvCxnSpPr/>
          <p:nvPr/>
        </p:nvCxnSpPr>
        <p:spPr>
          <a:xfrm flipV="1">
            <a:off x="1711645" y="4476750"/>
            <a:ext cx="269555" cy="634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2867025" y="1857375"/>
            <a:ext cx="1685925" cy="100965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>
            <a:off x="6629399" y="3486149"/>
            <a:ext cx="2105025" cy="561975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/>
          <p:cNvSpPr/>
          <p:nvPr/>
        </p:nvSpPr>
        <p:spPr>
          <a:xfrm>
            <a:off x="2685745" y="5044559"/>
            <a:ext cx="3778983" cy="1169551"/>
          </a:xfrm>
          <a:prstGeom prst="rect">
            <a:avLst/>
          </a:prstGeom>
          <a:solidFill>
            <a:srgbClr val="7030A0">
              <a:alpha val="21000"/>
            </a:srgbClr>
          </a:solidFill>
        </p:spPr>
        <p:txBody>
          <a:bodyPr wrap="non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Densification of </a:t>
            </a:r>
            <a:r>
              <a:rPr lang="fr-FR" b="1" dirty="0" err="1" smtClean="0"/>
              <a:t>interfacial</a:t>
            </a:r>
            <a:r>
              <a:rPr lang="fr-FR" b="1" dirty="0" smtClean="0"/>
              <a:t> layer </a:t>
            </a:r>
            <a:r>
              <a:rPr lang="fr-FR" b="1" dirty="0"/>
              <a:t>? 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fr-FR" sz="800" dirty="0" smtClean="0">
              <a:latin typeface="Calibri" panose="020F050202020403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err="1" smtClean="0"/>
              <a:t>Multilayers</a:t>
            </a:r>
            <a:r>
              <a:rPr lang="fr-FR" dirty="0" smtClean="0"/>
              <a:t> formation ? </a:t>
            </a:r>
            <a:endParaRPr lang="fr-FR" dirty="0"/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fr-FR" sz="800" dirty="0" smtClean="0">
              <a:latin typeface="Calibri" panose="020F050202020403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err="1" smtClean="0"/>
              <a:t>Excess</a:t>
            </a:r>
            <a:r>
              <a:rPr lang="fr-FR" b="1" dirty="0" smtClean="0"/>
              <a:t> of NCC </a:t>
            </a:r>
            <a:r>
              <a:rPr lang="fr-FR" dirty="0" smtClean="0"/>
              <a:t>in </a:t>
            </a:r>
            <a:r>
              <a:rPr lang="fr-FR" dirty="0" err="1" smtClean="0"/>
              <a:t>aqueous</a:t>
            </a:r>
            <a:r>
              <a:rPr lang="fr-FR" dirty="0" smtClean="0"/>
              <a:t> phase ? </a:t>
            </a:r>
            <a:endParaRPr lang="fr-FR" dirty="0">
              <a:latin typeface="Calibri" panose="020F0502020204030204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5" name="ZoneTexte 3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754106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1" name="Image 125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87" t="4169" r="2126" b="4426"/>
          <a:stretch/>
        </p:blipFill>
        <p:spPr>
          <a:xfrm>
            <a:off x="5442056" y="2370046"/>
            <a:ext cx="1310714" cy="1241444"/>
          </a:xfrm>
          <a:prstGeom prst="rect">
            <a:avLst/>
          </a:prstGeom>
        </p:spPr>
      </p:pic>
      <p:pic>
        <p:nvPicPr>
          <p:cNvPr id="1254" name="Image 125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19" t="3570" r="2683" b="5439"/>
          <a:stretch/>
        </p:blipFill>
        <p:spPr>
          <a:xfrm>
            <a:off x="7716757" y="2386892"/>
            <a:ext cx="1298631" cy="1240699"/>
          </a:xfrm>
          <a:prstGeom prst="rect">
            <a:avLst/>
          </a:prstGeom>
        </p:spPr>
      </p:pic>
      <p:sp>
        <p:nvSpPr>
          <p:cNvPr id="1260" name="Forme libre 1259"/>
          <p:cNvSpPr/>
          <p:nvPr/>
        </p:nvSpPr>
        <p:spPr>
          <a:xfrm rot="8226307">
            <a:off x="4621462" y="3273228"/>
            <a:ext cx="1888887" cy="839023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4" name="Forme libre 1263"/>
          <p:cNvSpPr/>
          <p:nvPr/>
        </p:nvSpPr>
        <p:spPr>
          <a:xfrm rot="8226307">
            <a:off x="6955087" y="3263702"/>
            <a:ext cx="1888887" cy="839023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46" name="Image 124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74" t="3581" r="12134" b="4538"/>
          <a:stretch/>
        </p:blipFill>
        <p:spPr>
          <a:xfrm>
            <a:off x="3191145" y="2349546"/>
            <a:ext cx="1277342" cy="1238365"/>
          </a:xfrm>
          <a:prstGeom prst="rect">
            <a:avLst/>
          </a:prstGeom>
        </p:spPr>
      </p:pic>
      <p:sp>
        <p:nvSpPr>
          <p:cNvPr id="1259" name="Forme libre 1258"/>
          <p:cNvSpPr/>
          <p:nvPr/>
        </p:nvSpPr>
        <p:spPr>
          <a:xfrm rot="8226307">
            <a:off x="2383087" y="3254177"/>
            <a:ext cx="1888887" cy="839023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grpSp>
        <p:nvGrpSpPr>
          <p:cNvPr id="20" name="Groupe 19"/>
          <p:cNvGrpSpPr/>
          <p:nvPr/>
        </p:nvGrpSpPr>
        <p:grpSpPr>
          <a:xfrm>
            <a:off x="6159315" y="3700599"/>
            <a:ext cx="2228850" cy="1990725"/>
            <a:chOff x="6558794" y="3380058"/>
            <a:chExt cx="2228850" cy="1990725"/>
          </a:xfrm>
        </p:grpSpPr>
        <p:sp>
          <p:nvSpPr>
            <p:cNvPr id="21" name="Rectangle 20"/>
            <p:cNvSpPr/>
            <p:nvPr/>
          </p:nvSpPr>
          <p:spPr>
            <a:xfrm>
              <a:off x="6558794" y="3380058"/>
              <a:ext cx="2228850" cy="199072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Ellipse 21"/>
            <p:cNvSpPr/>
            <p:nvPr/>
          </p:nvSpPr>
          <p:spPr>
            <a:xfrm>
              <a:off x="6850274" y="3481175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/>
            <p:cNvSpPr/>
            <p:nvPr/>
          </p:nvSpPr>
          <p:spPr>
            <a:xfrm rot="21180000">
              <a:off x="8571803" y="40457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23"/>
            <p:cNvSpPr/>
            <p:nvPr/>
          </p:nvSpPr>
          <p:spPr>
            <a:xfrm rot="3600000">
              <a:off x="7094867" y="358404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24"/>
            <p:cNvSpPr/>
            <p:nvPr/>
          </p:nvSpPr>
          <p:spPr>
            <a:xfrm rot="2700000">
              <a:off x="8323037" y="477859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/>
            <p:cNvSpPr/>
            <p:nvPr/>
          </p:nvSpPr>
          <p:spPr>
            <a:xfrm rot="1500000">
              <a:off x="8495604" y="44805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26"/>
            <p:cNvSpPr/>
            <p:nvPr/>
          </p:nvSpPr>
          <p:spPr>
            <a:xfrm rot="9600000">
              <a:off x="6967120" y="46598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27"/>
            <p:cNvSpPr/>
            <p:nvPr/>
          </p:nvSpPr>
          <p:spPr>
            <a:xfrm rot="5400000">
              <a:off x="7643956" y="33666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28"/>
            <p:cNvSpPr/>
            <p:nvPr/>
          </p:nvSpPr>
          <p:spPr>
            <a:xfrm rot="21180000">
              <a:off x="7661885" y="411744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29"/>
            <p:cNvSpPr/>
            <p:nvPr/>
          </p:nvSpPr>
          <p:spPr>
            <a:xfrm rot="4680000">
              <a:off x="7592410" y="41017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30"/>
            <p:cNvSpPr/>
            <p:nvPr/>
          </p:nvSpPr>
          <p:spPr>
            <a:xfrm rot="3600000">
              <a:off x="7798596" y="41264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31"/>
            <p:cNvSpPr/>
            <p:nvPr/>
          </p:nvSpPr>
          <p:spPr>
            <a:xfrm rot="2700000">
              <a:off x="7991340" y="427881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32"/>
            <p:cNvSpPr/>
            <p:nvPr/>
          </p:nvSpPr>
          <p:spPr>
            <a:xfrm rot="2100000">
              <a:off x="7807562" y="405469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4" name="Rectangle 33"/>
            <p:cNvSpPr/>
            <p:nvPr/>
          </p:nvSpPr>
          <p:spPr>
            <a:xfrm rot="1500000">
              <a:off x="7592410" y="419588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34"/>
            <p:cNvSpPr/>
            <p:nvPr/>
          </p:nvSpPr>
          <p:spPr>
            <a:xfrm rot="3360000">
              <a:off x="7758257" y="42541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35"/>
            <p:cNvSpPr/>
            <p:nvPr/>
          </p:nvSpPr>
          <p:spPr>
            <a:xfrm rot="5400000">
              <a:off x="7715673" y="437294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7868074" y="43169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37"/>
            <p:cNvSpPr/>
            <p:nvPr/>
          </p:nvSpPr>
          <p:spPr>
            <a:xfrm rot="21180000">
              <a:off x="8029438" y="407486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38"/>
            <p:cNvSpPr/>
            <p:nvPr/>
          </p:nvSpPr>
          <p:spPr>
            <a:xfrm rot="4680000">
              <a:off x="7959963" y="40591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39"/>
            <p:cNvSpPr/>
            <p:nvPr/>
          </p:nvSpPr>
          <p:spPr>
            <a:xfrm rot="1500000">
              <a:off x="7959963" y="41533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40"/>
            <p:cNvSpPr/>
            <p:nvPr/>
          </p:nvSpPr>
          <p:spPr>
            <a:xfrm rot="21180000">
              <a:off x="8130313" y="426984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41"/>
            <p:cNvSpPr/>
            <p:nvPr/>
          </p:nvSpPr>
          <p:spPr>
            <a:xfrm rot="4680000">
              <a:off x="8060838" y="42541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42"/>
            <p:cNvSpPr/>
            <p:nvPr/>
          </p:nvSpPr>
          <p:spPr>
            <a:xfrm rot="3600000">
              <a:off x="8267024" y="427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43"/>
            <p:cNvSpPr/>
            <p:nvPr/>
          </p:nvSpPr>
          <p:spPr>
            <a:xfrm rot="2700000">
              <a:off x="8459768" y="443121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44"/>
            <p:cNvSpPr/>
            <p:nvPr/>
          </p:nvSpPr>
          <p:spPr>
            <a:xfrm rot="2100000">
              <a:off x="8275990" y="420709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6" name="Rectangle 45"/>
            <p:cNvSpPr/>
            <p:nvPr/>
          </p:nvSpPr>
          <p:spPr>
            <a:xfrm rot="1500000">
              <a:off x="8060838" y="434828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Rectangle 46"/>
            <p:cNvSpPr/>
            <p:nvPr/>
          </p:nvSpPr>
          <p:spPr>
            <a:xfrm rot="3360000">
              <a:off x="8226685" y="44065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47"/>
            <p:cNvSpPr/>
            <p:nvPr/>
          </p:nvSpPr>
          <p:spPr>
            <a:xfrm rot="5400000">
              <a:off x="8184101" y="452534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336502" y="44693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49"/>
            <p:cNvSpPr/>
            <p:nvPr/>
          </p:nvSpPr>
          <p:spPr>
            <a:xfrm rot="21180000">
              <a:off x="8497866" y="422726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50"/>
            <p:cNvSpPr/>
            <p:nvPr/>
          </p:nvSpPr>
          <p:spPr>
            <a:xfrm rot="4680000">
              <a:off x="8428391" y="42115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Rectangle 51"/>
            <p:cNvSpPr/>
            <p:nvPr/>
          </p:nvSpPr>
          <p:spPr>
            <a:xfrm rot="1500000">
              <a:off x="8428391" y="43057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Rectangle 52"/>
            <p:cNvSpPr/>
            <p:nvPr/>
          </p:nvSpPr>
          <p:spPr>
            <a:xfrm rot="21180000">
              <a:off x="8047373" y="386415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Rectangle 53"/>
            <p:cNvSpPr/>
            <p:nvPr/>
          </p:nvSpPr>
          <p:spPr>
            <a:xfrm rot="4680000">
              <a:off x="7977898" y="3848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Rectangle 54"/>
            <p:cNvSpPr/>
            <p:nvPr/>
          </p:nvSpPr>
          <p:spPr>
            <a:xfrm rot="3600000">
              <a:off x="8184084" y="387312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Rectangle 55"/>
            <p:cNvSpPr/>
            <p:nvPr/>
          </p:nvSpPr>
          <p:spPr>
            <a:xfrm rot="2700000">
              <a:off x="8376828" y="4025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Rectangle 56"/>
            <p:cNvSpPr/>
            <p:nvPr/>
          </p:nvSpPr>
          <p:spPr>
            <a:xfrm rot="2100000">
              <a:off x="8193050" y="38014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8" name="Rectangle 57"/>
            <p:cNvSpPr/>
            <p:nvPr/>
          </p:nvSpPr>
          <p:spPr>
            <a:xfrm rot="1500000">
              <a:off x="7977898" y="394259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Rectangle 58"/>
            <p:cNvSpPr/>
            <p:nvPr/>
          </p:nvSpPr>
          <p:spPr>
            <a:xfrm rot="3360000">
              <a:off x="8143745" y="400086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0" name="Rectangle 59"/>
            <p:cNvSpPr/>
            <p:nvPr/>
          </p:nvSpPr>
          <p:spPr>
            <a:xfrm rot="5400000">
              <a:off x="8101161" y="41196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253562" y="406362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Rectangle 61"/>
            <p:cNvSpPr/>
            <p:nvPr/>
          </p:nvSpPr>
          <p:spPr>
            <a:xfrm rot="21180000">
              <a:off x="8414926" y="382157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Rectangle 62"/>
            <p:cNvSpPr/>
            <p:nvPr/>
          </p:nvSpPr>
          <p:spPr>
            <a:xfrm rot="4680000">
              <a:off x="8345451" y="380588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Rectangle 63"/>
            <p:cNvSpPr/>
            <p:nvPr/>
          </p:nvSpPr>
          <p:spPr>
            <a:xfrm rot="1500000">
              <a:off x="8345451" y="39000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65" name="Groupe 64"/>
            <p:cNvGrpSpPr/>
            <p:nvPr/>
          </p:nvGrpSpPr>
          <p:grpSpPr>
            <a:xfrm rot="5400000">
              <a:off x="7635254" y="4231778"/>
              <a:ext cx="645122" cy="508409"/>
              <a:chOff x="4869640" y="3731994"/>
              <a:chExt cx="645122" cy="508409"/>
            </a:xfrm>
          </p:grpSpPr>
          <p:sp>
            <p:nvSpPr>
              <p:cNvPr id="253" name="Rectangle 25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4" name="Rectangle 25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5" name="Rectangle 25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6" name="Rectangle 25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7" name="Rectangle 25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58" name="Rectangle 25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9" name="Rectangle 25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0" name="Rectangle 25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2" name="Rectangle 26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3" name="Rectangle 26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4" name="Rectangle 26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66" name="Groupe 65"/>
            <p:cNvGrpSpPr/>
            <p:nvPr/>
          </p:nvGrpSpPr>
          <p:grpSpPr>
            <a:xfrm rot="5400000">
              <a:off x="8036424" y="3960597"/>
              <a:ext cx="645122" cy="508409"/>
              <a:chOff x="4869640" y="3731994"/>
              <a:chExt cx="645122" cy="508409"/>
            </a:xfrm>
          </p:grpSpPr>
          <p:sp>
            <p:nvSpPr>
              <p:cNvPr id="241" name="Rectangle 24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2" name="Rectangle 24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3" name="Rectangle 24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4" name="Rectangle 24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5" name="Rectangle 24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46" name="Rectangle 24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7" name="Rectangle 24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8" name="Rectangle 24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0" name="Rectangle 24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1" name="Rectangle 25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2" name="Rectangle 25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67" name="Groupe 66"/>
            <p:cNvGrpSpPr/>
            <p:nvPr/>
          </p:nvGrpSpPr>
          <p:grpSpPr>
            <a:xfrm rot="4200000">
              <a:off x="7525435" y="3705101"/>
              <a:ext cx="645122" cy="508409"/>
              <a:chOff x="4869640" y="3731994"/>
              <a:chExt cx="645122" cy="508409"/>
            </a:xfrm>
          </p:grpSpPr>
          <p:sp>
            <p:nvSpPr>
              <p:cNvPr id="229" name="Rectangle 22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0" name="Rectangle 22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1" name="Rectangle 23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2" name="Rectangle 23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3" name="Rectangle 23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34" name="Rectangle 23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5" name="Rectangle 23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6" name="Rectangle 23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7" name="Rectangle 23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8" name="Rectangle 23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9" name="Rectangle 23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0" name="Rectangle 23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68" name="Groupe 67"/>
            <p:cNvGrpSpPr/>
            <p:nvPr/>
          </p:nvGrpSpPr>
          <p:grpSpPr>
            <a:xfrm rot="5400000">
              <a:off x="6732060" y="4169027"/>
              <a:ext cx="645122" cy="508409"/>
              <a:chOff x="4869640" y="3731994"/>
              <a:chExt cx="645122" cy="508409"/>
            </a:xfrm>
          </p:grpSpPr>
          <p:sp>
            <p:nvSpPr>
              <p:cNvPr id="217" name="Rectangle 2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8" name="Rectangle 2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9" name="Rectangle 2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0" name="Rectangle 2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1" name="Rectangle 2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22" name="Rectangle 2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3" name="Rectangle 2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4" name="Rectangle 2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6" name="Rectangle 2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7" name="Rectangle 2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8" name="Rectangle 2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69" name="Groupe 68"/>
            <p:cNvGrpSpPr/>
            <p:nvPr/>
          </p:nvGrpSpPr>
          <p:grpSpPr>
            <a:xfrm rot="5400000">
              <a:off x="7792137" y="4402109"/>
              <a:ext cx="645122" cy="508409"/>
              <a:chOff x="4869640" y="3731994"/>
              <a:chExt cx="645122" cy="508409"/>
            </a:xfrm>
          </p:grpSpPr>
          <p:sp>
            <p:nvSpPr>
              <p:cNvPr id="205" name="Rectangle 20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6" name="Rectangle 20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7" name="Rectangle 20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8" name="Rectangle 20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9" name="Rectangle 20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10" name="Rectangle 20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1" name="Rectangle 21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2" name="Rectangle 21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4" name="Rectangle 21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5" name="Rectangle 21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6" name="Rectangle 21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0" name="Groupe 69"/>
            <p:cNvGrpSpPr/>
            <p:nvPr/>
          </p:nvGrpSpPr>
          <p:grpSpPr>
            <a:xfrm rot="1800000">
              <a:off x="7731626" y="3554937"/>
              <a:ext cx="645122" cy="508409"/>
              <a:chOff x="4869640" y="3731994"/>
              <a:chExt cx="645122" cy="508409"/>
            </a:xfrm>
          </p:grpSpPr>
          <p:sp>
            <p:nvSpPr>
              <p:cNvPr id="193" name="Rectangle 19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4" name="Rectangle 19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5" name="Rectangle 19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6" name="Rectangle 19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7" name="Rectangle 19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98" name="Rectangle 19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9" name="Rectangle 19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0" name="Rectangle 19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2" name="Rectangle 20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3" name="Rectangle 20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4" name="Rectangle 20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1" name="Groupe 70"/>
            <p:cNvGrpSpPr/>
            <p:nvPr/>
          </p:nvGrpSpPr>
          <p:grpSpPr>
            <a:xfrm rot="1500000">
              <a:off x="7050306" y="4480543"/>
              <a:ext cx="645122" cy="508409"/>
              <a:chOff x="4869640" y="3731994"/>
              <a:chExt cx="645122" cy="508409"/>
            </a:xfrm>
          </p:grpSpPr>
          <p:sp>
            <p:nvSpPr>
              <p:cNvPr id="181" name="Rectangle 18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2" name="Rectangle 18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3" name="Rectangle 18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4" name="Rectangle 18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5" name="Rectangle 18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86" name="Rectangle 18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7" name="Rectangle 18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8" name="Rectangle 18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0" name="Rectangle 18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1" name="Rectangle 19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2" name="Rectangle 19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2" name="Groupe 71"/>
            <p:cNvGrpSpPr/>
            <p:nvPr/>
          </p:nvGrpSpPr>
          <p:grpSpPr>
            <a:xfrm rot="1500000">
              <a:off x="7411136" y="4552261"/>
              <a:ext cx="645122" cy="508409"/>
              <a:chOff x="4869640" y="3731994"/>
              <a:chExt cx="645122" cy="508409"/>
            </a:xfrm>
          </p:grpSpPr>
          <p:sp>
            <p:nvSpPr>
              <p:cNvPr id="169" name="Rectangle 1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0" name="Rectangle 1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1" name="Rectangle 1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2" name="Rectangle 1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3" name="Rectangle 1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74" name="Rectangle 1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5" name="Rectangle 1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6" name="Rectangle 1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8" name="Rectangle 1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9" name="Rectangle 1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0" name="Rectangle 1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3" name="Groupe 72"/>
            <p:cNvGrpSpPr/>
            <p:nvPr/>
          </p:nvGrpSpPr>
          <p:grpSpPr>
            <a:xfrm rot="5400000">
              <a:off x="7083926" y="4036799"/>
              <a:ext cx="645122" cy="508409"/>
              <a:chOff x="4869640" y="3731994"/>
              <a:chExt cx="645122" cy="508409"/>
            </a:xfrm>
          </p:grpSpPr>
          <p:sp>
            <p:nvSpPr>
              <p:cNvPr id="157" name="Rectangle 15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8" name="Rectangle 15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9" name="Rectangle 15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0" name="Rectangle 15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1" name="Rectangle 16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62" name="Rectangle 16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3" name="Rectangle 16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4" name="Rectangle 16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6" name="Rectangle 16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7" name="Rectangle 16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8" name="Rectangle 16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4" name="Groupe 73"/>
            <p:cNvGrpSpPr/>
            <p:nvPr/>
          </p:nvGrpSpPr>
          <p:grpSpPr>
            <a:xfrm rot="5400000">
              <a:off x="7453719" y="3519080"/>
              <a:ext cx="645122" cy="508409"/>
              <a:chOff x="4869640" y="3731994"/>
              <a:chExt cx="645122" cy="508409"/>
            </a:xfrm>
          </p:grpSpPr>
          <p:sp>
            <p:nvSpPr>
              <p:cNvPr id="145" name="Rectangle 14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" name="Rectangle 14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" name="Rectangle 14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" name="Rectangle 14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" name="Rectangle 14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50" name="Rectangle 14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1" name="Rectangle 15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2" name="Rectangle 15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4" name="Rectangle 15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5" name="Rectangle 15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6" name="Rectangle 15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5" name="Groupe 74"/>
            <p:cNvGrpSpPr/>
            <p:nvPr/>
          </p:nvGrpSpPr>
          <p:grpSpPr>
            <a:xfrm rot="5400000">
              <a:off x="7068238" y="3550465"/>
              <a:ext cx="645122" cy="508409"/>
              <a:chOff x="4869640" y="3731994"/>
              <a:chExt cx="645122" cy="508409"/>
            </a:xfrm>
          </p:grpSpPr>
          <p:sp>
            <p:nvSpPr>
              <p:cNvPr id="133" name="Rectangle 13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" name="Rectangle 13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" name="Rectangle 13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" name="Rectangle 13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" name="Rectangle 13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8" name="Rectangle 13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" name="Rectangle 13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" name="Rectangle 13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" name="Rectangle 14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" name="Rectangle 14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" name="Rectangle 14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6" name="Groupe 75"/>
            <p:cNvGrpSpPr/>
            <p:nvPr/>
          </p:nvGrpSpPr>
          <p:grpSpPr>
            <a:xfrm rot="5400000">
              <a:off x="7283391" y="4242988"/>
              <a:ext cx="645122" cy="508409"/>
              <a:chOff x="4869640" y="3731994"/>
              <a:chExt cx="645122" cy="508409"/>
            </a:xfrm>
          </p:grpSpPr>
          <p:sp>
            <p:nvSpPr>
              <p:cNvPr id="121" name="Rectangle 12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2" name="Rectangle 12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3" name="Rectangle 12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4" name="Rectangle 12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5" name="Rectangle 12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26" name="Rectangle 12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7" name="Rectangle 12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8" name="Rectangle 12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0" name="Rectangle 12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1" name="Rectangle 13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2" name="Rectangle 13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7" name="Groupe 76"/>
            <p:cNvGrpSpPr/>
            <p:nvPr/>
          </p:nvGrpSpPr>
          <p:grpSpPr>
            <a:xfrm rot="5400000">
              <a:off x="6817225" y="3783546"/>
              <a:ext cx="645122" cy="508409"/>
              <a:chOff x="4869640" y="3731994"/>
              <a:chExt cx="645122" cy="508409"/>
            </a:xfrm>
          </p:grpSpPr>
          <p:sp>
            <p:nvSpPr>
              <p:cNvPr id="109" name="Rectangle 10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0" name="Rectangle 10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2" name="Rectangle 11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3" name="Rectangle 11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14" name="Rectangle 11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5" name="Rectangle 11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6" name="Rectangle 11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0" name="Rectangle 11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8" name="Groupe 77"/>
            <p:cNvGrpSpPr/>
            <p:nvPr/>
          </p:nvGrpSpPr>
          <p:grpSpPr>
            <a:xfrm rot="1500000">
              <a:off x="7216153" y="4653115"/>
              <a:ext cx="645122" cy="508409"/>
              <a:chOff x="4869640" y="3731994"/>
              <a:chExt cx="645122" cy="508409"/>
            </a:xfrm>
          </p:grpSpPr>
          <p:sp>
            <p:nvSpPr>
              <p:cNvPr id="97" name="Rectangle 9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" name="Rectangle 9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" name="Rectangle 9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0" name="Rectangle 9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1" name="Rectangle 10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02" name="Rectangle 10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3" name="Rectangle 10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4" name="Rectangle 10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6" name="Rectangle 10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7" name="Rectangle 10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8" name="Rectangle 10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9" name="Groupe 78"/>
            <p:cNvGrpSpPr/>
            <p:nvPr/>
          </p:nvGrpSpPr>
          <p:grpSpPr>
            <a:xfrm rot="1500000">
              <a:off x="7617325" y="4623981"/>
              <a:ext cx="645122" cy="508409"/>
              <a:chOff x="4869640" y="3731994"/>
              <a:chExt cx="645122" cy="508409"/>
            </a:xfrm>
          </p:grpSpPr>
          <p:sp>
            <p:nvSpPr>
              <p:cNvPr id="85" name="Rectangle 8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" name="Rectangle 8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" name="Rectangle 8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" name="Rectangle 8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" name="Rectangle 8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" name="Rectangle 8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" name="Rectangle 9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" name="Rectangle 9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" name="Rectangle 9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" name="Rectangle 9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" name="Rectangle 9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80" name="Rectangle 79"/>
            <p:cNvSpPr/>
            <p:nvPr/>
          </p:nvSpPr>
          <p:spPr>
            <a:xfrm rot="5400000">
              <a:off x="7749292" y="501839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" name="Rectangle 80"/>
            <p:cNvSpPr/>
            <p:nvPr/>
          </p:nvSpPr>
          <p:spPr>
            <a:xfrm rot="7500000">
              <a:off x="8195285" y="3514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" name="Rectangle 81"/>
            <p:cNvSpPr/>
            <p:nvPr/>
          </p:nvSpPr>
          <p:spPr>
            <a:xfrm rot="7500000">
              <a:off x="7117279" y="481669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" name="Rectangle 82"/>
            <p:cNvSpPr/>
            <p:nvPr/>
          </p:nvSpPr>
          <p:spPr>
            <a:xfrm rot="5400000">
              <a:off x="7975651" y="342268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" name="Ellipse 83"/>
            <p:cNvSpPr/>
            <p:nvPr/>
          </p:nvSpPr>
          <p:spPr>
            <a:xfrm>
              <a:off x="6835661" y="3471673"/>
              <a:ext cx="1748159" cy="1668542"/>
            </a:xfrm>
            <a:prstGeom prst="ellipse">
              <a:avLst/>
            </a:prstGeom>
            <a:solidFill>
              <a:srgbClr val="006C31">
                <a:alpha val="48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762000" h="762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5" name="Groupe 264"/>
          <p:cNvGrpSpPr/>
          <p:nvPr/>
        </p:nvGrpSpPr>
        <p:grpSpPr>
          <a:xfrm>
            <a:off x="3927103" y="3700599"/>
            <a:ext cx="2228850" cy="1990725"/>
            <a:chOff x="1576658" y="3400229"/>
            <a:chExt cx="2228850" cy="1990725"/>
          </a:xfrm>
        </p:grpSpPr>
        <p:sp>
          <p:nvSpPr>
            <p:cNvPr id="266" name="Rectangle 265"/>
            <p:cNvSpPr/>
            <p:nvPr/>
          </p:nvSpPr>
          <p:spPr>
            <a:xfrm>
              <a:off x="1576658" y="3400229"/>
              <a:ext cx="2228850" cy="1990725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7" name="Ellipse 266"/>
            <p:cNvSpPr/>
            <p:nvPr/>
          </p:nvSpPr>
          <p:spPr>
            <a:xfrm>
              <a:off x="1868138" y="3501346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8" name="Rectangle 267"/>
            <p:cNvSpPr/>
            <p:nvPr/>
          </p:nvSpPr>
          <p:spPr>
            <a:xfrm rot="21180000">
              <a:off x="3589667" y="40659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9" name="Rectangle 268"/>
            <p:cNvSpPr/>
            <p:nvPr/>
          </p:nvSpPr>
          <p:spPr>
            <a:xfrm rot="3600000">
              <a:off x="2112731" y="3604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0" name="Rectangle 269"/>
            <p:cNvSpPr/>
            <p:nvPr/>
          </p:nvSpPr>
          <p:spPr>
            <a:xfrm rot="2700000">
              <a:off x="3340901" y="479876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1" name="Rectangle 270"/>
            <p:cNvSpPr/>
            <p:nvPr/>
          </p:nvSpPr>
          <p:spPr>
            <a:xfrm rot="1500000">
              <a:off x="3513468" y="450068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2" name="Rectangle 271"/>
            <p:cNvSpPr/>
            <p:nvPr/>
          </p:nvSpPr>
          <p:spPr>
            <a:xfrm rot="9600000">
              <a:off x="1984984" y="467998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3" name="Rectangle 272"/>
            <p:cNvSpPr/>
            <p:nvPr/>
          </p:nvSpPr>
          <p:spPr>
            <a:xfrm rot="5400000">
              <a:off x="2661820" y="33868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4" name="Rectangle 273"/>
            <p:cNvSpPr/>
            <p:nvPr/>
          </p:nvSpPr>
          <p:spPr>
            <a:xfrm rot="21180000">
              <a:off x="2679749" y="41376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5" name="Rectangle 274"/>
            <p:cNvSpPr/>
            <p:nvPr/>
          </p:nvSpPr>
          <p:spPr>
            <a:xfrm rot="4680000">
              <a:off x="2610274" y="41219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6" name="Rectangle 275"/>
            <p:cNvSpPr/>
            <p:nvPr/>
          </p:nvSpPr>
          <p:spPr>
            <a:xfrm rot="3600000">
              <a:off x="2816460" y="41465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7" name="Rectangle 276"/>
            <p:cNvSpPr/>
            <p:nvPr/>
          </p:nvSpPr>
          <p:spPr>
            <a:xfrm rot="2700000">
              <a:off x="3009204" y="429898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8" name="Rectangle 277"/>
            <p:cNvSpPr/>
            <p:nvPr/>
          </p:nvSpPr>
          <p:spPr>
            <a:xfrm rot="2100000">
              <a:off x="2825426" y="40748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79" name="Rectangle 278"/>
            <p:cNvSpPr/>
            <p:nvPr/>
          </p:nvSpPr>
          <p:spPr>
            <a:xfrm rot="1500000">
              <a:off x="2610274" y="42160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0" name="Rectangle 279"/>
            <p:cNvSpPr/>
            <p:nvPr/>
          </p:nvSpPr>
          <p:spPr>
            <a:xfrm rot="3360000">
              <a:off x="2776121" y="427433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1" name="Rectangle 280"/>
            <p:cNvSpPr/>
            <p:nvPr/>
          </p:nvSpPr>
          <p:spPr>
            <a:xfrm rot="5400000">
              <a:off x="2733537" y="4393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2885938" y="43370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3" name="Rectangle 282"/>
            <p:cNvSpPr/>
            <p:nvPr/>
          </p:nvSpPr>
          <p:spPr>
            <a:xfrm rot="21180000">
              <a:off x="3047302" y="409503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4" name="Rectangle 283"/>
            <p:cNvSpPr/>
            <p:nvPr/>
          </p:nvSpPr>
          <p:spPr>
            <a:xfrm rot="4680000">
              <a:off x="2977827" y="407934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5" name="Rectangle 284"/>
            <p:cNvSpPr/>
            <p:nvPr/>
          </p:nvSpPr>
          <p:spPr>
            <a:xfrm rot="1500000">
              <a:off x="2977827" y="417347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6" name="Rectangle 285"/>
            <p:cNvSpPr/>
            <p:nvPr/>
          </p:nvSpPr>
          <p:spPr>
            <a:xfrm rot="21180000">
              <a:off x="3148177" y="42900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7" name="Rectangle 286"/>
            <p:cNvSpPr/>
            <p:nvPr/>
          </p:nvSpPr>
          <p:spPr>
            <a:xfrm rot="4680000">
              <a:off x="3078702" y="42743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8" name="Rectangle 287"/>
            <p:cNvSpPr/>
            <p:nvPr/>
          </p:nvSpPr>
          <p:spPr>
            <a:xfrm rot="3600000">
              <a:off x="3284888" y="42989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9" name="Rectangle 288"/>
            <p:cNvSpPr/>
            <p:nvPr/>
          </p:nvSpPr>
          <p:spPr>
            <a:xfrm rot="2700000">
              <a:off x="3477632" y="445138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0" name="Rectangle 289"/>
            <p:cNvSpPr/>
            <p:nvPr/>
          </p:nvSpPr>
          <p:spPr>
            <a:xfrm rot="2100000">
              <a:off x="3293854" y="42272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91" name="Rectangle 290"/>
            <p:cNvSpPr/>
            <p:nvPr/>
          </p:nvSpPr>
          <p:spPr>
            <a:xfrm rot="1500000">
              <a:off x="3078702" y="4368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2" name="Rectangle 291"/>
            <p:cNvSpPr/>
            <p:nvPr/>
          </p:nvSpPr>
          <p:spPr>
            <a:xfrm rot="3360000">
              <a:off x="3244549" y="442673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3" name="Rectangle 292"/>
            <p:cNvSpPr/>
            <p:nvPr/>
          </p:nvSpPr>
          <p:spPr>
            <a:xfrm rot="5400000">
              <a:off x="3201965" y="45455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4" name="Rectangle 293"/>
            <p:cNvSpPr/>
            <p:nvPr/>
          </p:nvSpPr>
          <p:spPr>
            <a:xfrm>
              <a:off x="3354366" y="44894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5" name="Rectangle 294"/>
            <p:cNvSpPr/>
            <p:nvPr/>
          </p:nvSpPr>
          <p:spPr>
            <a:xfrm rot="21180000">
              <a:off x="3515730" y="424743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6" name="Rectangle 295"/>
            <p:cNvSpPr/>
            <p:nvPr/>
          </p:nvSpPr>
          <p:spPr>
            <a:xfrm rot="4680000">
              <a:off x="3446255" y="423174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7" name="Rectangle 296"/>
            <p:cNvSpPr/>
            <p:nvPr/>
          </p:nvSpPr>
          <p:spPr>
            <a:xfrm rot="1500000">
              <a:off x="3446255" y="432587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8" name="Rectangle 297"/>
            <p:cNvSpPr/>
            <p:nvPr/>
          </p:nvSpPr>
          <p:spPr>
            <a:xfrm rot="21180000">
              <a:off x="3065237" y="38843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9" name="Rectangle 298"/>
            <p:cNvSpPr/>
            <p:nvPr/>
          </p:nvSpPr>
          <p:spPr>
            <a:xfrm rot="4680000">
              <a:off x="2995762" y="386863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0" name="Rectangle 299"/>
            <p:cNvSpPr/>
            <p:nvPr/>
          </p:nvSpPr>
          <p:spPr>
            <a:xfrm rot="3600000">
              <a:off x="3201948" y="389329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1" name="Rectangle 300"/>
            <p:cNvSpPr/>
            <p:nvPr/>
          </p:nvSpPr>
          <p:spPr>
            <a:xfrm rot="2700000">
              <a:off x="3394692" y="404569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2" name="Rectangle 301"/>
            <p:cNvSpPr/>
            <p:nvPr/>
          </p:nvSpPr>
          <p:spPr>
            <a:xfrm rot="2100000">
              <a:off x="3210914" y="38215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03" name="Rectangle 302"/>
            <p:cNvSpPr/>
            <p:nvPr/>
          </p:nvSpPr>
          <p:spPr>
            <a:xfrm rot="1500000">
              <a:off x="2995762" y="39627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4" name="Rectangle 303"/>
            <p:cNvSpPr/>
            <p:nvPr/>
          </p:nvSpPr>
          <p:spPr>
            <a:xfrm rot="3360000">
              <a:off x="3161609" y="40210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5" name="Rectangle 304"/>
            <p:cNvSpPr/>
            <p:nvPr/>
          </p:nvSpPr>
          <p:spPr>
            <a:xfrm rot="5400000">
              <a:off x="3119025" y="413982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3271426" y="408379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7" name="Rectangle 306"/>
            <p:cNvSpPr/>
            <p:nvPr/>
          </p:nvSpPr>
          <p:spPr>
            <a:xfrm rot="21180000">
              <a:off x="3432790" y="384174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8" name="Rectangle 307"/>
            <p:cNvSpPr/>
            <p:nvPr/>
          </p:nvSpPr>
          <p:spPr>
            <a:xfrm rot="4680000">
              <a:off x="3363315" y="3826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9" name="Rectangle 308"/>
            <p:cNvSpPr/>
            <p:nvPr/>
          </p:nvSpPr>
          <p:spPr>
            <a:xfrm rot="1500000">
              <a:off x="3363315" y="39201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310" name="Groupe 309"/>
            <p:cNvGrpSpPr/>
            <p:nvPr/>
          </p:nvGrpSpPr>
          <p:grpSpPr>
            <a:xfrm rot="5400000">
              <a:off x="2653118" y="4251949"/>
              <a:ext cx="645122" cy="508409"/>
              <a:chOff x="4869640" y="3731994"/>
              <a:chExt cx="645122" cy="508409"/>
            </a:xfrm>
          </p:grpSpPr>
          <p:sp>
            <p:nvSpPr>
              <p:cNvPr id="498" name="Rectangle 49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9" name="Rectangle 49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0" name="Rectangle 49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1" name="Rectangle 50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2" name="Rectangle 50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03" name="Rectangle 50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4" name="Rectangle 50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5" name="Rectangle 50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6" name="Rectangle 50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7" name="Rectangle 50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8" name="Rectangle 50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09" name="Rectangle 50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1" name="Groupe 310"/>
            <p:cNvGrpSpPr/>
            <p:nvPr/>
          </p:nvGrpSpPr>
          <p:grpSpPr>
            <a:xfrm rot="5400000">
              <a:off x="3054288" y="3980768"/>
              <a:ext cx="645122" cy="508409"/>
              <a:chOff x="4869640" y="3731994"/>
              <a:chExt cx="645122" cy="508409"/>
            </a:xfrm>
          </p:grpSpPr>
          <p:sp>
            <p:nvSpPr>
              <p:cNvPr id="486" name="Rectangle 48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7" name="Rectangle 48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8" name="Rectangle 48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9" name="Rectangle 48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0" name="Rectangle 48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91" name="Rectangle 49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2" name="Rectangle 49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3" name="Rectangle 49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4" name="Rectangle 49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5" name="Rectangle 49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6" name="Rectangle 49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7" name="Rectangle 49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2" name="Groupe 311"/>
            <p:cNvGrpSpPr/>
            <p:nvPr/>
          </p:nvGrpSpPr>
          <p:grpSpPr>
            <a:xfrm rot="4200000">
              <a:off x="2543299" y="3725272"/>
              <a:ext cx="645122" cy="508409"/>
              <a:chOff x="4869640" y="3731994"/>
              <a:chExt cx="645122" cy="508409"/>
            </a:xfrm>
          </p:grpSpPr>
          <p:sp>
            <p:nvSpPr>
              <p:cNvPr id="474" name="Rectangle 47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5" name="Rectangle 47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6" name="Rectangle 47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7" name="Rectangle 47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8" name="Rectangle 47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79" name="Rectangle 47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0" name="Rectangle 47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1" name="Rectangle 48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2" name="Rectangle 48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3" name="Rectangle 48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4" name="Rectangle 48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5" name="Rectangle 48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3" name="Groupe 312"/>
            <p:cNvGrpSpPr/>
            <p:nvPr/>
          </p:nvGrpSpPr>
          <p:grpSpPr>
            <a:xfrm rot="5400000">
              <a:off x="1749924" y="4189198"/>
              <a:ext cx="645122" cy="508409"/>
              <a:chOff x="4869640" y="3731994"/>
              <a:chExt cx="645122" cy="508409"/>
            </a:xfrm>
          </p:grpSpPr>
          <p:sp>
            <p:nvSpPr>
              <p:cNvPr id="462" name="Rectangle 46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3" name="Rectangle 46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4" name="Rectangle 46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5" name="Rectangle 46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6" name="Rectangle 46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67" name="Rectangle 46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8" name="Rectangle 46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9" name="Rectangle 46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0" name="Rectangle 46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1" name="Rectangle 47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2" name="Rectangle 47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3" name="Rectangle 47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4" name="Groupe 313"/>
            <p:cNvGrpSpPr/>
            <p:nvPr/>
          </p:nvGrpSpPr>
          <p:grpSpPr>
            <a:xfrm rot="5400000">
              <a:off x="2810001" y="4422280"/>
              <a:ext cx="645122" cy="508409"/>
              <a:chOff x="4869640" y="3731994"/>
              <a:chExt cx="645122" cy="508409"/>
            </a:xfrm>
          </p:grpSpPr>
          <p:sp>
            <p:nvSpPr>
              <p:cNvPr id="450" name="Rectangle 44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1" name="Rectangle 45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2" name="Rectangle 45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3" name="Rectangle 45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4" name="Rectangle 45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55" name="Rectangle 45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6" name="Rectangle 45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7" name="Rectangle 45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8" name="Rectangle 45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59" name="Rectangle 45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0" name="Rectangle 45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61" name="Rectangle 46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5" name="Groupe 314"/>
            <p:cNvGrpSpPr/>
            <p:nvPr/>
          </p:nvGrpSpPr>
          <p:grpSpPr>
            <a:xfrm rot="1800000">
              <a:off x="2749490" y="3575108"/>
              <a:ext cx="645122" cy="508409"/>
              <a:chOff x="4869640" y="3731994"/>
              <a:chExt cx="645122" cy="508409"/>
            </a:xfrm>
          </p:grpSpPr>
          <p:sp>
            <p:nvSpPr>
              <p:cNvPr id="438" name="Rectangle 43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9" name="Rectangle 43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0" name="Rectangle 43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1" name="Rectangle 44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2" name="Rectangle 44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43" name="Rectangle 44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4" name="Rectangle 44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5" name="Rectangle 44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6" name="Rectangle 44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7" name="Rectangle 44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8" name="Rectangle 44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49" name="Rectangle 44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6" name="Groupe 315"/>
            <p:cNvGrpSpPr/>
            <p:nvPr/>
          </p:nvGrpSpPr>
          <p:grpSpPr>
            <a:xfrm rot="1500000">
              <a:off x="2068170" y="4500714"/>
              <a:ext cx="645122" cy="508409"/>
              <a:chOff x="4869640" y="3731994"/>
              <a:chExt cx="645122" cy="508409"/>
            </a:xfrm>
          </p:grpSpPr>
          <p:sp>
            <p:nvSpPr>
              <p:cNvPr id="426" name="Rectangle 4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7" name="Rectangle 4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8" name="Rectangle 4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9" name="Rectangle 4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0" name="Rectangle 4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31" name="Rectangle 4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2" name="Rectangle 4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3" name="Rectangle 4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4" name="Rectangle 4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5" name="Rectangle 4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6" name="Rectangle 4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7" name="Rectangle 4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7" name="Groupe 316"/>
            <p:cNvGrpSpPr/>
            <p:nvPr/>
          </p:nvGrpSpPr>
          <p:grpSpPr>
            <a:xfrm rot="1500000">
              <a:off x="2429000" y="4572432"/>
              <a:ext cx="645122" cy="508409"/>
              <a:chOff x="4869640" y="3731994"/>
              <a:chExt cx="645122" cy="508409"/>
            </a:xfrm>
          </p:grpSpPr>
          <p:sp>
            <p:nvSpPr>
              <p:cNvPr id="414" name="Rectangle 41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5" name="Rectangle 41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6" name="Rectangle 41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7" name="Rectangle 41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8" name="Rectangle 41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19" name="Rectangle 41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0" name="Rectangle 41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1" name="Rectangle 42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2" name="Rectangle 42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3" name="Rectangle 42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4" name="Rectangle 42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5" name="Rectangle 42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8" name="Groupe 317"/>
            <p:cNvGrpSpPr/>
            <p:nvPr/>
          </p:nvGrpSpPr>
          <p:grpSpPr>
            <a:xfrm rot="5400000">
              <a:off x="2101790" y="4056970"/>
              <a:ext cx="645122" cy="508409"/>
              <a:chOff x="4869640" y="3731994"/>
              <a:chExt cx="645122" cy="508409"/>
            </a:xfrm>
          </p:grpSpPr>
          <p:sp>
            <p:nvSpPr>
              <p:cNvPr id="402" name="Rectangle 40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3" name="Rectangle 40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4" name="Rectangle 40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5" name="Rectangle 40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6" name="Rectangle 40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07" name="Rectangle 40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8" name="Rectangle 40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9" name="Rectangle 40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0" name="Rectangle 40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1" name="Rectangle 41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2" name="Rectangle 41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13" name="Rectangle 41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19" name="Groupe 318"/>
            <p:cNvGrpSpPr/>
            <p:nvPr/>
          </p:nvGrpSpPr>
          <p:grpSpPr>
            <a:xfrm rot="5400000">
              <a:off x="2471583" y="3539251"/>
              <a:ext cx="645122" cy="508409"/>
              <a:chOff x="4869640" y="3731994"/>
              <a:chExt cx="645122" cy="508409"/>
            </a:xfrm>
          </p:grpSpPr>
          <p:sp>
            <p:nvSpPr>
              <p:cNvPr id="390" name="Rectangle 38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1" name="Rectangle 39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2" name="Rectangle 39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3" name="Rectangle 39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4" name="Rectangle 39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95" name="Rectangle 39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6" name="Rectangle 39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7" name="Rectangle 39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8" name="Rectangle 39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9" name="Rectangle 39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0" name="Rectangle 39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1" name="Rectangle 40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20" name="Groupe 319"/>
            <p:cNvGrpSpPr/>
            <p:nvPr/>
          </p:nvGrpSpPr>
          <p:grpSpPr>
            <a:xfrm rot="5400000">
              <a:off x="2086102" y="3570636"/>
              <a:ext cx="645122" cy="508409"/>
              <a:chOff x="4869640" y="3731994"/>
              <a:chExt cx="645122" cy="508409"/>
            </a:xfrm>
          </p:grpSpPr>
          <p:sp>
            <p:nvSpPr>
              <p:cNvPr id="378" name="Rectangle 3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9" name="Rectangle 3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0" name="Rectangle 3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1" name="Rectangle 3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2" name="Rectangle 3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83" name="Rectangle 3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4" name="Rectangle 3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5" name="Rectangle 3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6" name="Rectangle 3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7" name="Rectangle 3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8" name="Rectangle 3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89" name="Rectangle 3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21" name="Groupe 320"/>
            <p:cNvGrpSpPr/>
            <p:nvPr/>
          </p:nvGrpSpPr>
          <p:grpSpPr>
            <a:xfrm rot="5400000">
              <a:off x="2301255" y="4263159"/>
              <a:ext cx="645122" cy="508409"/>
              <a:chOff x="4869640" y="3731994"/>
              <a:chExt cx="645122" cy="508409"/>
            </a:xfrm>
          </p:grpSpPr>
          <p:sp>
            <p:nvSpPr>
              <p:cNvPr id="366" name="Rectangle 36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7" name="Rectangle 36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8" name="Rectangle 36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9" name="Rectangle 36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0" name="Rectangle 36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71" name="Rectangle 37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2" name="Rectangle 37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3" name="Rectangle 37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4" name="Rectangle 37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5" name="Rectangle 37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6" name="Rectangle 37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7" name="Rectangle 37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22" name="Groupe 321"/>
            <p:cNvGrpSpPr/>
            <p:nvPr/>
          </p:nvGrpSpPr>
          <p:grpSpPr>
            <a:xfrm rot="5400000">
              <a:off x="1835089" y="3803717"/>
              <a:ext cx="645122" cy="508409"/>
              <a:chOff x="4869640" y="3731994"/>
              <a:chExt cx="645122" cy="508409"/>
            </a:xfrm>
          </p:grpSpPr>
          <p:sp>
            <p:nvSpPr>
              <p:cNvPr id="354" name="Rectangle 35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5" name="Rectangle 35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6" name="Rectangle 35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7" name="Rectangle 35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8" name="Rectangle 35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59" name="Rectangle 35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0" name="Rectangle 35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1" name="Rectangle 36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2" name="Rectangle 36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3" name="Rectangle 36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4" name="Rectangle 36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65" name="Rectangle 36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23" name="Groupe 322"/>
            <p:cNvGrpSpPr/>
            <p:nvPr/>
          </p:nvGrpSpPr>
          <p:grpSpPr>
            <a:xfrm rot="1500000">
              <a:off x="2234017" y="4673286"/>
              <a:ext cx="645122" cy="508409"/>
              <a:chOff x="4869640" y="3731994"/>
              <a:chExt cx="645122" cy="508409"/>
            </a:xfrm>
          </p:grpSpPr>
          <p:sp>
            <p:nvSpPr>
              <p:cNvPr id="342" name="Rectangle 34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3" name="Rectangle 34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4" name="Rectangle 34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5" name="Rectangle 34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6" name="Rectangle 34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47" name="Rectangle 34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8" name="Rectangle 34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9" name="Rectangle 34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0" name="Rectangle 34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1" name="Rectangle 35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2" name="Rectangle 35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53" name="Rectangle 35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324" name="Groupe 323"/>
            <p:cNvGrpSpPr/>
            <p:nvPr/>
          </p:nvGrpSpPr>
          <p:grpSpPr>
            <a:xfrm rot="1500000">
              <a:off x="2635189" y="4644152"/>
              <a:ext cx="645122" cy="508409"/>
              <a:chOff x="4869640" y="3731994"/>
              <a:chExt cx="645122" cy="508409"/>
            </a:xfrm>
          </p:grpSpPr>
          <p:sp>
            <p:nvSpPr>
              <p:cNvPr id="330" name="Rectangle 3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1" name="Rectangle 3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2" name="Rectangle 3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3" name="Rectangle 3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4" name="Rectangle 3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335" name="Rectangle 3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6" name="Rectangle 3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7" name="Rectangle 3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9" name="Rectangle 3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0" name="Rectangle 3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41" name="Rectangle 3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325" name="Rectangle 324"/>
            <p:cNvSpPr/>
            <p:nvPr/>
          </p:nvSpPr>
          <p:spPr>
            <a:xfrm rot="5400000">
              <a:off x="2767156" y="50385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6" name="Rectangle 325"/>
            <p:cNvSpPr/>
            <p:nvPr/>
          </p:nvSpPr>
          <p:spPr>
            <a:xfrm rot="7500000">
              <a:off x="3213149" y="35347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7" name="Rectangle 326"/>
            <p:cNvSpPr/>
            <p:nvPr/>
          </p:nvSpPr>
          <p:spPr>
            <a:xfrm rot="7500000">
              <a:off x="2135143" y="48368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8" name="Rectangle 327"/>
            <p:cNvSpPr/>
            <p:nvPr/>
          </p:nvSpPr>
          <p:spPr>
            <a:xfrm rot="5400000">
              <a:off x="2993515" y="34428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9" name="Ellipse 328"/>
            <p:cNvSpPr/>
            <p:nvPr/>
          </p:nvSpPr>
          <p:spPr>
            <a:xfrm>
              <a:off x="1887145" y="3536576"/>
              <a:ext cx="1703221" cy="1623810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762000" h="762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10" name="Groupe 509"/>
          <p:cNvGrpSpPr/>
          <p:nvPr/>
        </p:nvGrpSpPr>
        <p:grpSpPr>
          <a:xfrm>
            <a:off x="1704985" y="3705076"/>
            <a:ext cx="2223239" cy="1990725"/>
            <a:chOff x="1576658" y="3400229"/>
            <a:chExt cx="2228850" cy="1990725"/>
          </a:xfrm>
        </p:grpSpPr>
        <p:sp>
          <p:nvSpPr>
            <p:cNvPr id="511" name="Rectangle 510"/>
            <p:cNvSpPr/>
            <p:nvPr/>
          </p:nvSpPr>
          <p:spPr>
            <a:xfrm>
              <a:off x="1576658" y="3400229"/>
              <a:ext cx="2228850" cy="1990725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2" name="Ellipse 511"/>
            <p:cNvSpPr/>
            <p:nvPr/>
          </p:nvSpPr>
          <p:spPr>
            <a:xfrm>
              <a:off x="1868138" y="3501346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3" name="Rectangle 512"/>
            <p:cNvSpPr/>
            <p:nvPr/>
          </p:nvSpPr>
          <p:spPr>
            <a:xfrm rot="21180000">
              <a:off x="3589667" y="40659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4" name="Rectangle 513"/>
            <p:cNvSpPr/>
            <p:nvPr/>
          </p:nvSpPr>
          <p:spPr>
            <a:xfrm rot="3600000">
              <a:off x="2112731" y="3604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5" name="Rectangle 514"/>
            <p:cNvSpPr/>
            <p:nvPr/>
          </p:nvSpPr>
          <p:spPr>
            <a:xfrm rot="2700000">
              <a:off x="3340901" y="479876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6" name="Rectangle 515"/>
            <p:cNvSpPr/>
            <p:nvPr/>
          </p:nvSpPr>
          <p:spPr>
            <a:xfrm rot="1500000">
              <a:off x="3513468" y="450068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7" name="Rectangle 516"/>
            <p:cNvSpPr/>
            <p:nvPr/>
          </p:nvSpPr>
          <p:spPr>
            <a:xfrm rot="9600000">
              <a:off x="1984984" y="467998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8" name="Rectangle 517"/>
            <p:cNvSpPr/>
            <p:nvPr/>
          </p:nvSpPr>
          <p:spPr>
            <a:xfrm rot="5400000">
              <a:off x="2661820" y="33868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9" name="Rectangle 518"/>
            <p:cNvSpPr/>
            <p:nvPr/>
          </p:nvSpPr>
          <p:spPr>
            <a:xfrm rot="21180000">
              <a:off x="2679749" y="41376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0" name="Rectangle 519"/>
            <p:cNvSpPr/>
            <p:nvPr/>
          </p:nvSpPr>
          <p:spPr>
            <a:xfrm rot="4680000">
              <a:off x="2610274" y="41219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1" name="Rectangle 520"/>
            <p:cNvSpPr/>
            <p:nvPr/>
          </p:nvSpPr>
          <p:spPr>
            <a:xfrm rot="3600000">
              <a:off x="2816460" y="41465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2" name="Rectangle 521"/>
            <p:cNvSpPr/>
            <p:nvPr/>
          </p:nvSpPr>
          <p:spPr>
            <a:xfrm rot="2700000">
              <a:off x="3009204" y="429898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3" name="Rectangle 522"/>
            <p:cNvSpPr/>
            <p:nvPr/>
          </p:nvSpPr>
          <p:spPr>
            <a:xfrm rot="2100000">
              <a:off x="2825426" y="40748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24" name="Rectangle 523"/>
            <p:cNvSpPr/>
            <p:nvPr/>
          </p:nvSpPr>
          <p:spPr>
            <a:xfrm rot="1500000">
              <a:off x="2610274" y="42160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5" name="Rectangle 524"/>
            <p:cNvSpPr/>
            <p:nvPr/>
          </p:nvSpPr>
          <p:spPr>
            <a:xfrm rot="3360000">
              <a:off x="2776121" y="427433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6" name="Rectangle 525"/>
            <p:cNvSpPr/>
            <p:nvPr/>
          </p:nvSpPr>
          <p:spPr>
            <a:xfrm rot="5400000">
              <a:off x="2733537" y="4393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7" name="Rectangle 526"/>
            <p:cNvSpPr/>
            <p:nvPr/>
          </p:nvSpPr>
          <p:spPr>
            <a:xfrm>
              <a:off x="2885938" y="43370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8" name="Rectangle 527"/>
            <p:cNvSpPr/>
            <p:nvPr/>
          </p:nvSpPr>
          <p:spPr>
            <a:xfrm rot="21180000">
              <a:off x="3047302" y="409503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9" name="Rectangle 528"/>
            <p:cNvSpPr/>
            <p:nvPr/>
          </p:nvSpPr>
          <p:spPr>
            <a:xfrm rot="4680000">
              <a:off x="2977827" y="407934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0" name="Rectangle 529"/>
            <p:cNvSpPr/>
            <p:nvPr/>
          </p:nvSpPr>
          <p:spPr>
            <a:xfrm rot="1500000">
              <a:off x="2977827" y="417347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1" name="Rectangle 530"/>
            <p:cNvSpPr/>
            <p:nvPr/>
          </p:nvSpPr>
          <p:spPr>
            <a:xfrm rot="21180000">
              <a:off x="3148177" y="42900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2" name="Rectangle 531"/>
            <p:cNvSpPr/>
            <p:nvPr/>
          </p:nvSpPr>
          <p:spPr>
            <a:xfrm rot="4680000">
              <a:off x="3078702" y="42743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3" name="Rectangle 532"/>
            <p:cNvSpPr/>
            <p:nvPr/>
          </p:nvSpPr>
          <p:spPr>
            <a:xfrm rot="3600000">
              <a:off x="3284888" y="42989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4" name="Rectangle 533"/>
            <p:cNvSpPr/>
            <p:nvPr/>
          </p:nvSpPr>
          <p:spPr>
            <a:xfrm rot="2700000">
              <a:off x="3477632" y="445138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5" name="Rectangle 534"/>
            <p:cNvSpPr/>
            <p:nvPr/>
          </p:nvSpPr>
          <p:spPr>
            <a:xfrm rot="2100000">
              <a:off x="3293854" y="42272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36" name="Rectangle 535"/>
            <p:cNvSpPr/>
            <p:nvPr/>
          </p:nvSpPr>
          <p:spPr>
            <a:xfrm rot="1500000">
              <a:off x="3078702" y="4368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7" name="Rectangle 536"/>
            <p:cNvSpPr/>
            <p:nvPr/>
          </p:nvSpPr>
          <p:spPr>
            <a:xfrm rot="3360000">
              <a:off x="3244549" y="442673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8" name="Rectangle 537"/>
            <p:cNvSpPr/>
            <p:nvPr/>
          </p:nvSpPr>
          <p:spPr>
            <a:xfrm rot="5400000">
              <a:off x="3201965" y="45455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9" name="Rectangle 538"/>
            <p:cNvSpPr/>
            <p:nvPr/>
          </p:nvSpPr>
          <p:spPr>
            <a:xfrm>
              <a:off x="3354366" y="44894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0" name="Rectangle 539"/>
            <p:cNvSpPr/>
            <p:nvPr/>
          </p:nvSpPr>
          <p:spPr>
            <a:xfrm rot="21180000">
              <a:off x="3515730" y="424743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1" name="Rectangle 540"/>
            <p:cNvSpPr/>
            <p:nvPr/>
          </p:nvSpPr>
          <p:spPr>
            <a:xfrm rot="4680000">
              <a:off x="3446255" y="423174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2" name="Rectangle 541"/>
            <p:cNvSpPr/>
            <p:nvPr/>
          </p:nvSpPr>
          <p:spPr>
            <a:xfrm rot="1500000">
              <a:off x="3446255" y="432587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3" name="Rectangle 542"/>
            <p:cNvSpPr/>
            <p:nvPr/>
          </p:nvSpPr>
          <p:spPr>
            <a:xfrm rot="21180000">
              <a:off x="3065237" y="38843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4" name="Rectangle 543"/>
            <p:cNvSpPr/>
            <p:nvPr/>
          </p:nvSpPr>
          <p:spPr>
            <a:xfrm rot="4680000">
              <a:off x="2995762" y="386863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5" name="Rectangle 544"/>
            <p:cNvSpPr/>
            <p:nvPr/>
          </p:nvSpPr>
          <p:spPr>
            <a:xfrm rot="3600000">
              <a:off x="3201948" y="389329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6" name="Rectangle 545"/>
            <p:cNvSpPr/>
            <p:nvPr/>
          </p:nvSpPr>
          <p:spPr>
            <a:xfrm rot="2700000">
              <a:off x="3394692" y="404569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7" name="Rectangle 546"/>
            <p:cNvSpPr/>
            <p:nvPr/>
          </p:nvSpPr>
          <p:spPr>
            <a:xfrm rot="2100000">
              <a:off x="3210914" y="38215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48" name="Rectangle 547"/>
            <p:cNvSpPr/>
            <p:nvPr/>
          </p:nvSpPr>
          <p:spPr>
            <a:xfrm rot="1500000">
              <a:off x="2995762" y="396276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9" name="Rectangle 548"/>
            <p:cNvSpPr/>
            <p:nvPr/>
          </p:nvSpPr>
          <p:spPr>
            <a:xfrm rot="3360000">
              <a:off x="3161609" y="40210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0" name="Rectangle 549"/>
            <p:cNvSpPr/>
            <p:nvPr/>
          </p:nvSpPr>
          <p:spPr>
            <a:xfrm rot="5400000">
              <a:off x="3119025" y="413982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1" name="Rectangle 550"/>
            <p:cNvSpPr/>
            <p:nvPr/>
          </p:nvSpPr>
          <p:spPr>
            <a:xfrm>
              <a:off x="3271426" y="408379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2" name="Rectangle 551"/>
            <p:cNvSpPr/>
            <p:nvPr/>
          </p:nvSpPr>
          <p:spPr>
            <a:xfrm rot="21180000">
              <a:off x="3432790" y="384174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3" name="Rectangle 552"/>
            <p:cNvSpPr/>
            <p:nvPr/>
          </p:nvSpPr>
          <p:spPr>
            <a:xfrm rot="4680000">
              <a:off x="3363315" y="3826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4" name="Rectangle 553"/>
            <p:cNvSpPr/>
            <p:nvPr/>
          </p:nvSpPr>
          <p:spPr>
            <a:xfrm rot="1500000">
              <a:off x="3363315" y="392018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555" name="Groupe 554"/>
            <p:cNvGrpSpPr/>
            <p:nvPr/>
          </p:nvGrpSpPr>
          <p:grpSpPr>
            <a:xfrm rot="5400000">
              <a:off x="2653118" y="4251949"/>
              <a:ext cx="645122" cy="508409"/>
              <a:chOff x="4869640" y="3731994"/>
              <a:chExt cx="645122" cy="508409"/>
            </a:xfrm>
          </p:grpSpPr>
          <p:sp>
            <p:nvSpPr>
              <p:cNvPr id="743" name="Rectangle 7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4" name="Rectangle 7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5" name="Rectangle 7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6" name="Rectangle 7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7" name="Rectangle 7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48" name="Rectangle 7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9" name="Rectangle 7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50" name="Rectangle 7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51" name="Rectangle 7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52" name="Rectangle 7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53" name="Rectangle 7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54" name="Rectangle 7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56" name="Groupe 555"/>
            <p:cNvGrpSpPr/>
            <p:nvPr/>
          </p:nvGrpSpPr>
          <p:grpSpPr>
            <a:xfrm rot="5400000">
              <a:off x="3054288" y="3980768"/>
              <a:ext cx="645122" cy="508409"/>
              <a:chOff x="4869640" y="3731994"/>
              <a:chExt cx="645122" cy="508409"/>
            </a:xfrm>
          </p:grpSpPr>
          <p:sp>
            <p:nvSpPr>
              <p:cNvPr id="731" name="Rectangle 73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2" name="Rectangle 73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3" name="Rectangle 73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4" name="Rectangle 73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5" name="Rectangle 73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36" name="Rectangle 73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7" name="Rectangle 73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8" name="Rectangle 73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9" name="Rectangle 73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0" name="Rectangle 73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1" name="Rectangle 74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42" name="Rectangle 74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57" name="Groupe 556"/>
            <p:cNvGrpSpPr/>
            <p:nvPr/>
          </p:nvGrpSpPr>
          <p:grpSpPr>
            <a:xfrm rot="4200000">
              <a:off x="2543299" y="3725272"/>
              <a:ext cx="645122" cy="508409"/>
              <a:chOff x="4869640" y="3731994"/>
              <a:chExt cx="645122" cy="508409"/>
            </a:xfrm>
          </p:grpSpPr>
          <p:sp>
            <p:nvSpPr>
              <p:cNvPr id="719" name="Rectangle 71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0" name="Rectangle 71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1" name="Rectangle 72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2" name="Rectangle 72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3" name="Rectangle 72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24" name="Rectangle 72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5" name="Rectangle 72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6" name="Rectangle 72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7" name="Rectangle 72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8" name="Rectangle 72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29" name="Rectangle 72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30" name="Rectangle 72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58" name="Groupe 557"/>
            <p:cNvGrpSpPr/>
            <p:nvPr/>
          </p:nvGrpSpPr>
          <p:grpSpPr>
            <a:xfrm rot="5400000">
              <a:off x="1749924" y="4189198"/>
              <a:ext cx="645122" cy="508409"/>
              <a:chOff x="4869640" y="3731994"/>
              <a:chExt cx="645122" cy="508409"/>
            </a:xfrm>
          </p:grpSpPr>
          <p:sp>
            <p:nvSpPr>
              <p:cNvPr id="707" name="Rectangle 70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8" name="Rectangle 70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9" name="Rectangle 70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0" name="Rectangle 70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1" name="Rectangle 71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12" name="Rectangle 71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3" name="Rectangle 71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4" name="Rectangle 71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5" name="Rectangle 71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6" name="Rectangle 71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7" name="Rectangle 71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18" name="Rectangle 71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59" name="Groupe 558"/>
            <p:cNvGrpSpPr/>
            <p:nvPr/>
          </p:nvGrpSpPr>
          <p:grpSpPr>
            <a:xfrm rot="5400000">
              <a:off x="2810001" y="4422280"/>
              <a:ext cx="645122" cy="508409"/>
              <a:chOff x="4869640" y="3731994"/>
              <a:chExt cx="645122" cy="508409"/>
            </a:xfrm>
          </p:grpSpPr>
          <p:sp>
            <p:nvSpPr>
              <p:cNvPr id="695" name="Rectangle 69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6" name="Rectangle 69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7" name="Rectangle 69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8" name="Rectangle 69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9" name="Rectangle 69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00" name="Rectangle 69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1" name="Rectangle 70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2" name="Rectangle 70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3" name="Rectangle 70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4" name="Rectangle 70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5" name="Rectangle 70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06" name="Rectangle 70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0" name="Groupe 559"/>
            <p:cNvGrpSpPr/>
            <p:nvPr/>
          </p:nvGrpSpPr>
          <p:grpSpPr>
            <a:xfrm rot="1800000">
              <a:off x="2749490" y="3575108"/>
              <a:ext cx="645122" cy="508409"/>
              <a:chOff x="4869640" y="3731994"/>
              <a:chExt cx="645122" cy="508409"/>
            </a:xfrm>
          </p:grpSpPr>
          <p:sp>
            <p:nvSpPr>
              <p:cNvPr id="683" name="Rectangle 68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4" name="Rectangle 68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5" name="Rectangle 68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6" name="Rectangle 68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7" name="Rectangle 68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88" name="Rectangle 68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9" name="Rectangle 68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0" name="Rectangle 68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1" name="Rectangle 69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2" name="Rectangle 69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3" name="Rectangle 69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94" name="Rectangle 69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1" name="Groupe 560"/>
            <p:cNvGrpSpPr/>
            <p:nvPr/>
          </p:nvGrpSpPr>
          <p:grpSpPr>
            <a:xfrm rot="1500000">
              <a:off x="2068170" y="4500714"/>
              <a:ext cx="645122" cy="508409"/>
              <a:chOff x="4869640" y="3731994"/>
              <a:chExt cx="645122" cy="508409"/>
            </a:xfrm>
          </p:grpSpPr>
          <p:sp>
            <p:nvSpPr>
              <p:cNvPr id="671" name="Rectangle 67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2" name="Rectangle 67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3" name="Rectangle 67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4" name="Rectangle 67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5" name="Rectangle 67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76" name="Rectangle 67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7" name="Rectangle 67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8" name="Rectangle 67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9" name="Rectangle 67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0" name="Rectangle 67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1" name="Rectangle 68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2" name="Rectangle 68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2" name="Groupe 561"/>
            <p:cNvGrpSpPr/>
            <p:nvPr/>
          </p:nvGrpSpPr>
          <p:grpSpPr>
            <a:xfrm rot="1500000">
              <a:off x="2429000" y="4572432"/>
              <a:ext cx="645122" cy="508409"/>
              <a:chOff x="4869640" y="3731994"/>
              <a:chExt cx="645122" cy="508409"/>
            </a:xfrm>
          </p:grpSpPr>
          <p:sp>
            <p:nvSpPr>
              <p:cNvPr id="659" name="Rectangle 65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0" name="Rectangle 65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1" name="Rectangle 66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2" name="Rectangle 66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3" name="Rectangle 66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64" name="Rectangle 66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5" name="Rectangle 66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6" name="Rectangle 66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7" name="Rectangle 66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8" name="Rectangle 66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69" name="Rectangle 66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70" name="Rectangle 66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3" name="Groupe 562"/>
            <p:cNvGrpSpPr/>
            <p:nvPr/>
          </p:nvGrpSpPr>
          <p:grpSpPr>
            <a:xfrm rot="5400000">
              <a:off x="2101790" y="4056970"/>
              <a:ext cx="645122" cy="508409"/>
              <a:chOff x="4869640" y="3731994"/>
              <a:chExt cx="645122" cy="508409"/>
            </a:xfrm>
          </p:grpSpPr>
          <p:sp>
            <p:nvSpPr>
              <p:cNvPr id="647" name="Rectangle 64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8" name="Rectangle 64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9" name="Rectangle 64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0" name="Rectangle 64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1" name="Rectangle 65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52" name="Rectangle 65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3" name="Rectangle 65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4" name="Rectangle 65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5" name="Rectangle 65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6" name="Rectangle 65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7" name="Rectangle 65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58" name="Rectangle 65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4" name="Groupe 563"/>
            <p:cNvGrpSpPr/>
            <p:nvPr/>
          </p:nvGrpSpPr>
          <p:grpSpPr>
            <a:xfrm rot="5400000">
              <a:off x="2471583" y="3539251"/>
              <a:ext cx="645122" cy="508409"/>
              <a:chOff x="4869640" y="3731994"/>
              <a:chExt cx="645122" cy="508409"/>
            </a:xfrm>
          </p:grpSpPr>
          <p:sp>
            <p:nvSpPr>
              <p:cNvPr id="635" name="Rectangle 63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6" name="Rectangle 63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7" name="Rectangle 63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8" name="Rectangle 63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9" name="Rectangle 63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40" name="Rectangle 63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1" name="Rectangle 64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2" name="Rectangle 64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3" name="Rectangle 64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4" name="Rectangle 64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5" name="Rectangle 64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46" name="Rectangle 64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5" name="Groupe 564"/>
            <p:cNvGrpSpPr/>
            <p:nvPr/>
          </p:nvGrpSpPr>
          <p:grpSpPr>
            <a:xfrm rot="5400000">
              <a:off x="2086102" y="3570636"/>
              <a:ext cx="645122" cy="508409"/>
              <a:chOff x="4869640" y="3731994"/>
              <a:chExt cx="645122" cy="508409"/>
            </a:xfrm>
          </p:grpSpPr>
          <p:sp>
            <p:nvSpPr>
              <p:cNvPr id="623" name="Rectangle 62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4" name="Rectangle 62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5" name="Rectangle 62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6" name="Rectangle 62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7" name="Rectangle 62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28" name="Rectangle 62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9" name="Rectangle 62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0" name="Rectangle 62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1" name="Rectangle 63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2" name="Rectangle 63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3" name="Rectangle 63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34" name="Rectangle 63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6" name="Groupe 565"/>
            <p:cNvGrpSpPr/>
            <p:nvPr/>
          </p:nvGrpSpPr>
          <p:grpSpPr>
            <a:xfrm rot="5400000">
              <a:off x="2301255" y="4263159"/>
              <a:ext cx="645122" cy="508409"/>
              <a:chOff x="4869640" y="3731994"/>
              <a:chExt cx="645122" cy="508409"/>
            </a:xfrm>
          </p:grpSpPr>
          <p:sp>
            <p:nvSpPr>
              <p:cNvPr id="611" name="Rectangle 61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2" name="Rectangle 61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3" name="Rectangle 61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4" name="Rectangle 61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5" name="Rectangle 61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16" name="Rectangle 61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7" name="Rectangle 61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8" name="Rectangle 61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9" name="Rectangle 61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0" name="Rectangle 61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1" name="Rectangle 62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22" name="Rectangle 62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7" name="Groupe 566"/>
            <p:cNvGrpSpPr/>
            <p:nvPr/>
          </p:nvGrpSpPr>
          <p:grpSpPr>
            <a:xfrm rot="5400000">
              <a:off x="1835089" y="3803717"/>
              <a:ext cx="645122" cy="508409"/>
              <a:chOff x="4869640" y="3731994"/>
              <a:chExt cx="645122" cy="508409"/>
            </a:xfrm>
          </p:grpSpPr>
          <p:sp>
            <p:nvSpPr>
              <p:cNvPr id="599" name="Rectangle 59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0" name="Rectangle 59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1" name="Rectangle 60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2" name="Rectangle 60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3" name="Rectangle 60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604" name="Rectangle 60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5" name="Rectangle 60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6" name="Rectangle 60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7" name="Rectangle 60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8" name="Rectangle 60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09" name="Rectangle 60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10" name="Rectangle 60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8" name="Groupe 567"/>
            <p:cNvGrpSpPr/>
            <p:nvPr/>
          </p:nvGrpSpPr>
          <p:grpSpPr>
            <a:xfrm rot="1500000">
              <a:off x="2234017" y="4673286"/>
              <a:ext cx="645122" cy="508409"/>
              <a:chOff x="4869640" y="3731994"/>
              <a:chExt cx="645122" cy="508409"/>
            </a:xfrm>
          </p:grpSpPr>
          <p:sp>
            <p:nvSpPr>
              <p:cNvPr id="587" name="Rectangle 58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8" name="Rectangle 58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9" name="Rectangle 58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0" name="Rectangle 58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1" name="Rectangle 59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92" name="Rectangle 59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3" name="Rectangle 59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4" name="Rectangle 59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5" name="Rectangle 59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6" name="Rectangle 59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7" name="Rectangle 59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98" name="Rectangle 59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569" name="Groupe 568"/>
            <p:cNvGrpSpPr/>
            <p:nvPr/>
          </p:nvGrpSpPr>
          <p:grpSpPr>
            <a:xfrm rot="1500000">
              <a:off x="2635189" y="4644152"/>
              <a:ext cx="645122" cy="508409"/>
              <a:chOff x="4869640" y="3731994"/>
              <a:chExt cx="645122" cy="508409"/>
            </a:xfrm>
          </p:grpSpPr>
          <p:sp>
            <p:nvSpPr>
              <p:cNvPr id="575" name="Rectangle 57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6" name="Rectangle 57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7" name="Rectangle 57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8" name="Rectangle 57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9" name="Rectangle 57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80" name="Rectangle 57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1" name="Rectangle 58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2" name="Rectangle 58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3" name="Rectangle 58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4" name="Rectangle 58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5" name="Rectangle 58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86" name="Rectangle 58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570" name="Rectangle 569"/>
            <p:cNvSpPr/>
            <p:nvPr/>
          </p:nvSpPr>
          <p:spPr>
            <a:xfrm rot="5400000">
              <a:off x="2767156" y="50385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1" name="Rectangle 570"/>
            <p:cNvSpPr/>
            <p:nvPr/>
          </p:nvSpPr>
          <p:spPr>
            <a:xfrm rot="7500000">
              <a:off x="3213149" y="35347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2" name="Rectangle 571"/>
            <p:cNvSpPr/>
            <p:nvPr/>
          </p:nvSpPr>
          <p:spPr>
            <a:xfrm rot="7500000">
              <a:off x="2135143" y="48368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3" name="Rectangle 572"/>
            <p:cNvSpPr/>
            <p:nvPr/>
          </p:nvSpPr>
          <p:spPr>
            <a:xfrm rot="5400000">
              <a:off x="2993515" y="34428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4" name="Ellipse 573"/>
            <p:cNvSpPr/>
            <p:nvPr/>
          </p:nvSpPr>
          <p:spPr>
            <a:xfrm>
              <a:off x="1853525" y="3491844"/>
              <a:ext cx="1748159" cy="1668542"/>
            </a:xfrm>
            <a:prstGeom prst="ellipse">
              <a:avLst/>
            </a:prstGeom>
            <a:solidFill>
              <a:srgbClr val="006C31">
                <a:alpha val="31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762000" h="762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55" name="Rectangle 754"/>
          <p:cNvSpPr/>
          <p:nvPr/>
        </p:nvSpPr>
        <p:spPr>
          <a:xfrm>
            <a:off x="1703857" y="3702840"/>
            <a:ext cx="2228850" cy="1994691"/>
          </a:xfrm>
          <a:prstGeom prst="rect">
            <a:avLst/>
          </a:prstGeom>
          <a:solidFill>
            <a:srgbClr val="FFFF00">
              <a:alpha val="8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6" name="Ellipse 755"/>
          <p:cNvSpPr/>
          <p:nvPr/>
        </p:nvSpPr>
        <p:spPr>
          <a:xfrm>
            <a:off x="1995337" y="3803957"/>
            <a:ext cx="1748159" cy="1668542"/>
          </a:xfrm>
          <a:prstGeom prst="ellipse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>
              <a:rot lat="0" lon="0" rev="7800000"/>
            </a:lightRig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7" name="Rectangle 756"/>
          <p:cNvSpPr/>
          <p:nvPr/>
        </p:nvSpPr>
        <p:spPr>
          <a:xfrm rot="21180000">
            <a:off x="3716866" y="436851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8" name="Rectangle 757"/>
          <p:cNvSpPr/>
          <p:nvPr/>
        </p:nvSpPr>
        <p:spPr>
          <a:xfrm rot="3600000">
            <a:off x="2239930" y="390682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9" name="Rectangle 758"/>
          <p:cNvSpPr/>
          <p:nvPr/>
        </p:nvSpPr>
        <p:spPr>
          <a:xfrm rot="2700000">
            <a:off x="3468100" y="510137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0" name="Rectangle 759"/>
          <p:cNvSpPr/>
          <p:nvPr/>
        </p:nvSpPr>
        <p:spPr>
          <a:xfrm rot="1500000">
            <a:off x="3640667" y="480329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1" name="Rectangle 760"/>
          <p:cNvSpPr/>
          <p:nvPr/>
        </p:nvSpPr>
        <p:spPr>
          <a:xfrm rot="9600000">
            <a:off x="2112183" y="498259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2" name="Rectangle 761"/>
          <p:cNvSpPr/>
          <p:nvPr/>
        </p:nvSpPr>
        <p:spPr>
          <a:xfrm rot="5400000">
            <a:off x="2789019" y="368943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3" name="Rectangle 762"/>
          <p:cNvSpPr/>
          <p:nvPr/>
        </p:nvSpPr>
        <p:spPr>
          <a:xfrm rot="21180000">
            <a:off x="2806948" y="44402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4" name="Rectangle 763"/>
          <p:cNvSpPr/>
          <p:nvPr/>
        </p:nvSpPr>
        <p:spPr>
          <a:xfrm rot="4680000">
            <a:off x="2737473" y="442454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5" name="Rectangle 764"/>
          <p:cNvSpPr/>
          <p:nvPr/>
        </p:nvSpPr>
        <p:spPr>
          <a:xfrm rot="3600000">
            <a:off x="2943659" y="444919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6" name="Rectangle 765"/>
          <p:cNvSpPr/>
          <p:nvPr/>
        </p:nvSpPr>
        <p:spPr>
          <a:xfrm rot="2700000">
            <a:off x="3136403" y="460159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7" name="Rectangle 766"/>
          <p:cNvSpPr/>
          <p:nvPr/>
        </p:nvSpPr>
        <p:spPr>
          <a:xfrm rot="2100000">
            <a:off x="2952625" y="43774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68" name="Rectangle 767"/>
          <p:cNvSpPr/>
          <p:nvPr/>
        </p:nvSpPr>
        <p:spPr>
          <a:xfrm rot="1500000">
            <a:off x="2737473" y="451866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9" name="Rectangle 768"/>
          <p:cNvSpPr/>
          <p:nvPr/>
        </p:nvSpPr>
        <p:spPr>
          <a:xfrm rot="3360000">
            <a:off x="2903320" y="457694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0" name="Rectangle 769"/>
          <p:cNvSpPr/>
          <p:nvPr/>
        </p:nvSpPr>
        <p:spPr>
          <a:xfrm rot="5400000">
            <a:off x="2860736" y="469572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1" name="Rectangle 770"/>
          <p:cNvSpPr/>
          <p:nvPr/>
        </p:nvSpPr>
        <p:spPr>
          <a:xfrm>
            <a:off x="3013137" y="463969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2" name="Rectangle 771"/>
          <p:cNvSpPr/>
          <p:nvPr/>
        </p:nvSpPr>
        <p:spPr>
          <a:xfrm rot="21180000">
            <a:off x="3174501" y="439764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3" name="Rectangle 772"/>
          <p:cNvSpPr/>
          <p:nvPr/>
        </p:nvSpPr>
        <p:spPr>
          <a:xfrm rot="4680000">
            <a:off x="3105026" y="438195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4" name="Rectangle 773"/>
          <p:cNvSpPr/>
          <p:nvPr/>
        </p:nvSpPr>
        <p:spPr>
          <a:xfrm rot="1500000">
            <a:off x="3105026" y="447608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5" name="Rectangle 774"/>
          <p:cNvSpPr/>
          <p:nvPr/>
        </p:nvSpPr>
        <p:spPr>
          <a:xfrm rot="21180000">
            <a:off x="3275376" y="45926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6" name="Rectangle 775"/>
          <p:cNvSpPr/>
          <p:nvPr/>
        </p:nvSpPr>
        <p:spPr>
          <a:xfrm rot="4680000">
            <a:off x="3205901" y="457694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7" name="Rectangle 776"/>
          <p:cNvSpPr/>
          <p:nvPr/>
        </p:nvSpPr>
        <p:spPr>
          <a:xfrm rot="3600000">
            <a:off x="3412087" y="460159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8" name="Rectangle 777"/>
          <p:cNvSpPr/>
          <p:nvPr/>
        </p:nvSpPr>
        <p:spPr>
          <a:xfrm rot="2700000">
            <a:off x="3604831" y="475399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9" name="Rectangle 778"/>
          <p:cNvSpPr/>
          <p:nvPr/>
        </p:nvSpPr>
        <p:spPr>
          <a:xfrm rot="2100000">
            <a:off x="3421053" y="45298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80" name="Rectangle 779"/>
          <p:cNvSpPr/>
          <p:nvPr/>
        </p:nvSpPr>
        <p:spPr>
          <a:xfrm rot="1500000">
            <a:off x="3205901" y="467106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1" name="Rectangle 780"/>
          <p:cNvSpPr/>
          <p:nvPr/>
        </p:nvSpPr>
        <p:spPr>
          <a:xfrm rot="3360000">
            <a:off x="3371748" y="472934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2" name="Rectangle 781"/>
          <p:cNvSpPr/>
          <p:nvPr/>
        </p:nvSpPr>
        <p:spPr>
          <a:xfrm rot="5400000">
            <a:off x="3329164" y="484812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3" name="Rectangle 782"/>
          <p:cNvSpPr/>
          <p:nvPr/>
        </p:nvSpPr>
        <p:spPr>
          <a:xfrm>
            <a:off x="3481565" y="479209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4" name="Rectangle 783"/>
          <p:cNvSpPr/>
          <p:nvPr/>
        </p:nvSpPr>
        <p:spPr>
          <a:xfrm rot="21180000">
            <a:off x="3642929" y="455004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5" name="Rectangle 784"/>
          <p:cNvSpPr/>
          <p:nvPr/>
        </p:nvSpPr>
        <p:spPr>
          <a:xfrm rot="4680000">
            <a:off x="3573454" y="453435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6" name="Rectangle 785"/>
          <p:cNvSpPr/>
          <p:nvPr/>
        </p:nvSpPr>
        <p:spPr>
          <a:xfrm rot="1500000">
            <a:off x="3573454" y="462848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7" name="Rectangle 786"/>
          <p:cNvSpPr/>
          <p:nvPr/>
        </p:nvSpPr>
        <p:spPr>
          <a:xfrm rot="21180000">
            <a:off x="3192436" y="418693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8" name="Rectangle 787"/>
          <p:cNvSpPr/>
          <p:nvPr/>
        </p:nvSpPr>
        <p:spPr>
          <a:xfrm rot="4680000">
            <a:off x="3122961" y="417125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9" name="Rectangle 788"/>
          <p:cNvSpPr/>
          <p:nvPr/>
        </p:nvSpPr>
        <p:spPr>
          <a:xfrm rot="3600000">
            <a:off x="3329147" y="419590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0" name="Rectangle 789"/>
          <p:cNvSpPr/>
          <p:nvPr/>
        </p:nvSpPr>
        <p:spPr>
          <a:xfrm rot="2700000">
            <a:off x="3521891" y="434830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1" name="Rectangle 790"/>
          <p:cNvSpPr/>
          <p:nvPr/>
        </p:nvSpPr>
        <p:spPr>
          <a:xfrm rot="2100000">
            <a:off x="3338113" y="412418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92" name="Rectangle 791"/>
          <p:cNvSpPr/>
          <p:nvPr/>
        </p:nvSpPr>
        <p:spPr>
          <a:xfrm rot="1500000">
            <a:off x="3122961" y="42653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3" name="Rectangle 792"/>
          <p:cNvSpPr/>
          <p:nvPr/>
        </p:nvSpPr>
        <p:spPr>
          <a:xfrm rot="3360000">
            <a:off x="3288808" y="432364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4" name="Rectangle 793"/>
          <p:cNvSpPr/>
          <p:nvPr/>
        </p:nvSpPr>
        <p:spPr>
          <a:xfrm rot="5400000">
            <a:off x="3246224" y="444243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5" name="Rectangle 794"/>
          <p:cNvSpPr/>
          <p:nvPr/>
        </p:nvSpPr>
        <p:spPr>
          <a:xfrm>
            <a:off x="3398625" y="438640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6" name="Rectangle 795"/>
          <p:cNvSpPr/>
          <p:nvPr/>
        </p:nvSpPr>
        <p:spPr>
          <a:xfrm rot="21180000">
            <a:off x="3559989" y="414435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7" name="Rectangle 796"/>
          <p:cNvSpPr/>
          <p:nvPr/>
        </p:nvSpPr>
        <p:spPr>
          <a:xfrm rot="4680000">
            <a:off x="3490514" y="412866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8" name="Rectangle 797"/>
          <p:cNvSpPr/>
          <p:nvPr/>
        </p:nvSpPr>
        <p:spPr>
          <a:xfrm rot="1500000">
            <a:off x="3490514" y="422279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99" name="Groupe 798"/>
          <p:cNvGrpSpPr/>
          <p:nvPr/>
        </p:nvGrpSpPr>
        <p:grpSpPr>
          <a:xfrm rot="5400000">
            <a:off x="2780317" y="4554560"/>
            <a:ext cx="645122" cy="508409"/>
            <a:chOff x="4869640" y="3731994"/>
            <a:chExt cx="645122" cy="508409"/>
          </a:xfrm>
        </p:grpSpPr>
        <p:sp>
          <p:nvSpPr>
            <p:cNvPr id="800" name="Rectangle 799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1" name="Rectangle 800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2" name="Rectangle 801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3" name="Rectangle 802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4" name="Rectangle 803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05" name="Rectangle 804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6" name="Rectangle 805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7" name="Rectangle 806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8" name="Rectangle 807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9" name="Rectangle 808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0" name="Rectangle 809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1" name="Rectangle 810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12" name="Groupe 811"/>
          <p:cNvGrpSpPr/>
          <p:nvPr/>
        </p:nvGrpSpPr>
        <p:grpSpPr>
          <a:xfrm rot="5400000">
            <a:off x="3181487" y="4283379"/>
            <a:ext cx="645122" cy="508409"/>
            <a:chOff x="4869640" y="3731994"/>
            <a:chExt cx="645122" cy="508409"/>
          </a:xfrm>
        </p:grpSpPr>
        <p:sp>
          <p:nvSpPr>
            <p:cNvPr id="813" name="Rectangle 812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4" name="Rectangle 813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5" name="Rectangle 814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6" name="Rectangle 815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7" name="Rectangle 816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18" name="Rectangle 817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9" name="Rectangle 818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0" name="Rectangle 819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1" name="Rectangle 820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2" name="Rectangle 821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3" name="Rectangle 822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4" name="Rectangle 823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25" name="Groupe 824"/>
          <p:cNvGrpSpPr/>
          <p:nvPr/>
        </p:nvGrpSpPr>
        <p:grpSpPr>
          <a:xfrm rot="4200000">
            <a:off x="2670498" y="4027883"/>
            <a:ext cx="645122" cy="508409"/>
            <a:chOff x="4869640" y="3731994"/>
            <a:chExt cx="645122" cy="508409"/>
          </a:xfrm>
        </p:grpSpPr>
        <p:sp>
          <p:nvSpPr>
            <p:cNvPr id="826" name="Rectangle 825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7" name="Rectangle 826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8" name="Rectangle 827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9" name="Rectangle 828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0" name="Rectangle 829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31" name="Rectangle 830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2" name="Rectangle 831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3" name="Rectangle 832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4" name="Rectangle 833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5" name="Rectangle 834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6" name="Rectangle 835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37" name="Rectangle 836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38" name="Groupe 837"/>
          <p:cNvGrpSpPr/>
          <p:nvPr/>
        </p:nvGrpSpPr>
        <p:grpSpPr>
          <a:xfrm rot="5400000">
            <a:off x="1877123" y="4491809"/>
            <a:ext cx="645122" cy="508409"/>
            <a:chOff x="4869640" y="3731994"/>
            <a:chExt cx="645122" cy="508409"/>
          </a:xfrm>
        </p:grpSpPr>
        <p:sp>
          <p:nvSpPr>
            <p:cNvPr id="839" name="Rectangle 838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0" name="Rectangle 839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1" name="Rectangle 840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2" name="Rectangle 841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3" name="Rectangle 842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44" name="Rectangle 843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5" name="Rectangle 844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6" name="Rectangle 845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7" name="Rectangle 846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8" name="Rectangle 847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9" name="Rectangle 848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0" name="Rectangle 849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51" name="Groupe 850"/>
          <p:cNvGrpSpPr/>
          <p:nvPr/>
        </p:nvGrpSpPr>
        <p:grpSpPr>
          <a:xfrm rot="5400000">
            <a:off x="2937200" y="4724891"/>
            <a:ext cx="645122" cy="508409"/>
            <a:chOff x="4869640" y="3731994"/>
            <a:chExt cx="645122" cy="508409"/>
          </a:xfrm>
        </p:grpSpPr>
        <p:sp>
          <p:nvSpPr>
            <p:cNvPr id="852" name="Rectangle 851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3" name="Rectangle 852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4" name="Rectangle 853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5" name="Rectangle 854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6" name="Rectangle 855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57" name="Rectangle 856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8" name="Rectangle 857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9" name="Rectangle 858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0" name="Rectangle 859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1" name="Rectangle 860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2" name="Rectangle 861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3" name="Rectangle 862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64" name="Groupe 863"/>
          <p:cNvGrpSpPr/>
          <p:nvPr/>
        </p:nvGrpSpPr>
        <p:grpSpPr>
          <a:xfrm rot="1800000">
            <a:off x="2876689" y="3877719"/>
            <a:ext cx="645122" cy="508409"/>
            <a:chOff x="4869640" y="3731994"/>
            <a:chExt cx="645122" cy="508409"/>
          </a:xfrm>
        </p:grpSpPr>
        <p:sp>
          <p:nvSpPr>
            <p:cNvPr id="865" name="Rectangle 864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6" name="Rectangle 865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7" name="Rectangle 866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8" name="Rectangle 867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9" name="Rectangle 868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70" name="Rectangle 869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1" name="Rectangle 870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2" name="Rectangle 871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3" name="Rectangle 872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4" name="Rectangle 873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5" name="Rectangle 874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6" name="Rectangle 875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77" name="Groupe 876"/>
          <p:cNvGrpSpPr/>
          <p:nvPr/>
        </p:nvGrpSpPr>
        <p:grpSpPr>
          <a:xfrm rot="1500000">
            <a:off x="2195369" y="4803325"/>
            <a:ext cx="645122" cy="508409"/>
            <a:chOff x="4869640" y="3731994"/>
            <a:chExt cx="645122" cy="508409"/>
          </a:xfrm>
        </p:grpSpPr>
        <p:sp>
          <p:nvSpPr>
            <p:cNvPr id="878" name="Rectangle 877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79" name="Rectangle 878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0" name="Rectangle 879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1" name="Rectangle 880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2" name="Rectangle 881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83" name="Rectangle 882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4" name="Rectangle 883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5" name="Rectangle 884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6" name="Rectangle 885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7" name="Rectangle 886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8" name="Rectangle 887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9" name="Rectangle 888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90" name="Groupe 889"/>
          <p:cNvGrpSpPr/>
          <p:nvPr/>
        </p:nvGrpSpPr>
        <p:grpSpPr>
          <a:xfrm rot="1500000">
            <a:off x="2556199" y="4875043"/>
            <a:ext cx="645122" cy="508409"/>
            <a:chOff x="4869640" y="3731994"/>
            <a:chExt cx="645122" cy="508409"/>
          </a:xfrm>
        </p:grpSpPr>
        <p:sp>
          <p:nvSpPr>
            <p:cNvPr id="891" name="Rectangle 890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2" name="Rectangle 891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3" name="Rectangle 892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4" name="Rectangle 893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5" name="Rectangle 894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96" name="Rectangle 895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7" name="Rectangle 896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8" name="Rectangle 897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9" name="Rectangle 898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0" name="Rectangle 899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1" name="Rectangle 900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2" name="Rectangle 901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03" name="Groupe 902"/>
          <p:cNvGrpSpPr/>
          <p:nvPr/>
        </p:nvGrpSpPr>
        <p:grpSpPr>
          <a:xfrm rot="5400000">
            <a:off x="2228989" y="4359581"/>
            <a:ext cx="645122" cy="508409"/>
            <a:chOff x="4869640" y="3731994"/>
            <a:chExt cx="645122" cy="508409"/>
          </a:xfrm>
        </p:grpSpPr>
        <p:sp>
          <p:nvSpPr>
            <p:cNvPr id="904" name="Rectangle 903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5" name="Rectangle 904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6" name="Rectangle 905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7" name="Rectangle 906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8" name="Rectangle 907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09" name="Rectangle 908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0" name="Rectangle 909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1" name="Rectangle 910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2" name="Rectangle 911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3" name="Rectangle 912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4" name="Rectangle 913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5" name="Rectangle 914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16" name="Groupe 915"/>
          <p:cNvGrpSpPr/>
          <p:nvPr/>
        </p:nvGrpSpPr>
        <p:grpSpPr>
          <a:xfrm rot="5400000">
            <a:off x="2598782" y="3841862"/>
            <a:ext cx="645122" cy="508409"/>
            <a:chOff x="4869640" y="3731994"/>
            <a:chExt cx="645122" cy="508409"/>
          </a:xfrm>
        </p:grpSpPr>
        <p:sp>
          <p:nvSpPr>
            <p:cNvPr id="917" name="Rectangle 916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8" name="Rectangle 917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9" name="Rectangle 918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0" name="Rectangle 919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1" name="Rectangle 920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22" name="Rectangle 921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3" name="Rectangle 922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4" name="Rectangle 923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5" name="Rectangle 924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6" name="Rectangle 925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7" name="Rectangle 926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8" name="Rectangle 927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29" name="Groupe 928"/>
          <p:cNvGrpSpPr/>
          <p:nvPr/>
        </p:nvGrpSpPr>
        <p:grpSpPr>
          <a:xfrm rot="5400000">
            <a:off x="2213301" y="3873247"/>
            <a:ext cx="645122" cy="508409"/>
            <a:chOff x="4869640" y="3731994"/>
            <a:chExt cx="645122" cy="508409"/>
          </a:xfrm>
        </p:grpSpPr>
        <p:sp>
          <p:nvSpPr>
            <p:cNvPr id="930" name="Rectangle 929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1" name="Rectangle 930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2" name="Rectangle 931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3" name="Rectangle 932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4" name="Rectangle 933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35" name="Rectangle 934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6" name="Rectangle 935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7" name="Rectangle 936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8" name="Rectangle 937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9" name="Rectangle 938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0" name="Rectangle 939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1" name="Rectangle 940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42" name="Groupe 941"/>
          <p:cNvGrpSpPr/>
          <p:nvPr/>
        </p:nvGrpSpPr>
        <p:grpSpPr>
          <a:xfrm rot="5400000">
            <a:off x="2428454" y="4565770"/>
            <a:ext cx="645122" cy="508409"/>
            <a:chOff x="4869640" y="3731994"/>
            <a:chExt cx="645122" cy="508409"/>
          </a:xfrm>
        </p:grpSpPr>
        <p:sp>
          <p:nvSpPr>
            <p:cNvPr id="943" name="Rectangle 942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4" name="Rectangle 943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5" name="Rectangle 944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6" name="Rectangle 945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7" name="Rectangle 946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48" name="Rectangle 947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49" name="Rectangle 948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0" name="Rectangle 949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1" name="Rectangle 950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2" name="Rectangle 951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3" name="Rectangle 952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4" name="Rectangle 953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55" name="Groupe 954"/>
          <p:cNvGrpSpPr/>
          <p:nvPr/>
        </p:nvGrpSpPr>
        <p:grpSpPr>
          <a:xfrm rot="5400000">
            <a:off x="1962288" y="4106328"/>
            <a:ext cx="645122" cy="508409"/>
            <a:chOff x="4869640" y="3731994"/>
            <a:chExt cx="645122" cy="508409"/>
          </a:xfrm>
        </p:grpSpPr>
        <p:sp>
          <p:nvSpPr>
            <p:cNvPr id="956" name="Rectangle 955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7" name="Rectangle 956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8" name="Rectangle 957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9" name="Rectangle 958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0" name="Rectangle 959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61" name="Rectangle 960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2" name="Rectangle 961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3" name="Rectangle 962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4" name="Rectangle 963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5" name="Rectangle 964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6" name="Rectangle 965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7" name="Rectangle 966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68" name="Groupe 967"/>
          <p:cNvGrpSpPr/>
          <p:nvPr/>
        </p:nvGrpSpPr>
        <p:grpSpPr>
          <a:xfrm rot="1500000">
            <a:off x="2361216" y="4975897"/>
            <a:ext cx="645122" cy="508409"/>
            <a:chOff x="4869640" y="3731994"/>
            <a:chExt cx="645122" cy="508409"/>
          </a:xfrm>
        </p:grpSpPr>
        <p:sp>
          <p:nvSpPr>
            <p:cNvPr id="969" name="Rectangle 968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0" name="Rectangle 969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1" name="Rectangle 970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2" name="Rectangle 971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3" name="Rectangle 972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74" name="Rectangle 973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5" name="Rectangle 974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6" name="Rectangle 975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7" name="Rectangle 976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8" name="Rectangle 977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9" name="Rectangle 978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0" name="Rectangle 979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81" name="Groupe 980"/>
          <p:cNvGrpSpPr/>
          <p:nvPr/>
        </p:nvGrpSpPr>
        <p:grpSpPr>
          <a:xfrm rot="1500000">
            <a:off x="2762388" y="4946763"/>
            <a:ext cx="645122" cy="508409"/>
            <a:chOff x="4869640" y="3731994"/>
            <a:chExt cx="645122" cy="508409"/>
          </a:xfrm>
        </p:grpSpPr>
        <p:sp>
          <p:nvSpPr>
            <p:cNvPr id="982" name="Rectangle 981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3" name="Rectangle 982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4" name="Rectangle 983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5" name="Rectangle 984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6" name="Rectangle 985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987" name="Rectangle 986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8" name="Rectangle 987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9" name="Rectangle 988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0" name="Rectangle 989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1" name="Rectangle 990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2" name="Rectangle 991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3" name="Rectangle 992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994" name="Rectangle 993"/>
          <p:cNvSpPr/>
          <p:nvPr/>
        </p:nvSpPr>
        <p:spPr>
          <a:xfrm rot="5400000">
            <a:off x="2894355" y="534118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95" name="Rectangle 994"/>
          <p:cNvSpPr/>
          <p:nvPr/>
        </p:nvSpPr>
        <p:spPr>
          <a:xfrm rot="7500000">
            <a:off x="3340348" y="3837351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96" name="Rectangle 995"/>
          <p:cNvSpPr/>
          <p:nvPr/>
        </p:nvSpPr>
        <p:spPr>
          <a:xfrm rot="7500000">
            <a:off x="2262342" y="513947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97" name="Rectangle 996"/>
          <p:cNvSpPr/>
          <p:nvPr/>
        </p:nvSpPr>
        <p:spPr>
          <a:xfrm rot="5400000">
            <a:off x="3120714" y="374546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98" name="Ellipse 997"/>
          <p:cNvSpPr/>
          <p:nvPr/>
        </p:nvSpPr>
        <p:spPr>
          <a:xfrm>
            <a:off x="2068056" y="3857117"/>
            <a:ext cx="1593477" cy="1566583"/>
          </a:xfrm>
          <a:prstGeom prst="ellipse">
            <a:avLst/>
          </a:prstGeom>
          <a:solidFill>
            <a:srgbClr val="FFFF00">
              <a:alpha val="86000"/>
            </a:srgbClr>
          </a:solidFill>
          <a:ln>
            <a:noFill/>
          </a:ln>
          <a:scene3d>
            <a:camera prst="orthographicFront"/>
            <a:lightRig rig="threePt" dir="t">
              <a:rot lat="0" lon="0" rev="7800000"/>
            </a:lightRig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5" name="ZoneTexte 54"/>
          <p:cNvSpPr txBox="1">
            <a:spLocks noChangeArrowheads="1"/>
          </p:cNvSpPr>
          <p:nvPr/>
        </p:nvSpPr>
        <p:spPr bwMode="auto">
          <a:xfrm>
            <a:off x="3333750" y="1388107"/>
            <a:ext cx="4905375" cy="400110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000" b="1" dirty="0" smtClean="0">
                <a:latin typeface="Calibri"/>
              </a:rPr>
              <a:t>3 </a:t>
            </a:r>
            <a:r>
              <a:rPr lang="fr-FR" sz="2000" b="1" dirty="0" err="1" smtClean="0">
                <a:latin typeface="Calibri"/>
              </a:rPr>
              <a:t>different</a:t>
            </a:r>
            <a:r>
              <a:rPr lang="fr-FR" sz="2000" b="1" dirty="0" smtClean="0">
                <a:latin typeface="Calibri"/>
              </a:rPr>
              <a:t> possible </a:t>
            </a:r>
            <a:r>
              <a:rPr lang="fr-FR" sz="2000" b="1" dirty="0" err="1" smtClean="0">
                <a:latin typeface="Calibri"/>
              </a:rPr>
              <a:t>contrasts</a:t>
            </a:r>
            <a:r>
              <a:rPr lang="fr-FR" sz="2000" b="1" dirty="0" smtClean="0">
                <a:latin typeface="Calibri"/>
              </a:rPr>
              <a:t> for neutrons</a:t>
            </a:r>
            <a:endParaRPr lang="fr-FR" sz="2000" b="1" i="1" dirty="0"/>
          </a:p>
        </p:txBody>
      </p:sp>
      <p:sp>
        <p:nvSpPr>
          <p:cNvPr id="1247" name="Secteurs 1246"/>
          <p:cNvSpPr/>
          <p:nvPr/>
        </p:nvSpPr>
        <p:spPr>
          <a:xfrm rot="7844152">
            <a:off x="3513630" y="2703580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pic>
        <p:nvPicPr>
          <p:cNvPr id="1248" name="Image 1247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4469764" y="2350225"/>
            <a:ext cx="130811" cy="1240971"/>
          </a:xfrm>
          <a:prstGeom prst="rect">
            <a:avLst/>
          </a:prstGeom>
        </p:spPr>
      </p:pic>
      <p:pic>
        <p:nvPicPr>
          <p:cNvPr id="1252" name="Image 125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6746239" y="2369275"/>
            <a:ext cx="130811" cy="1240971"/>
          </a:xfrm>
          <a:prstGeom prst="rect">
            <a:avLst/>
          </a:prstGeom>
        </p:spPr>
      </p:pic>
      <p:pic>
        <p:nvPicPr>
          <p:cNvPr id="1256" name="Image 1255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9013189" y="2388325"/>
            <a:ext cx="130811" cy="1240971"/>
          </a:xfrm>
          <a:prstGeom prst="rect">
            <a:avLst/>
          </a:prstGeom>
        </p:spPr>
      </p:pic>
      <p:sp>
        <p:nvSpPr>
          <p:cNvPr id="1257" name="ZoneTexte 1256"/>
          <p:cNvSpPr txBox="1"/>
          <p:nvPr/>
        </p:nvSpPr>
        <p:spPr>
          <a:xfrm>
            <a:off x="1406649" y="6206037"/>
            <a:ext cx="8595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fr-FR" sz="1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eutrons</a:t>
            </a:r>
            <a:endParaRPr lang="fr-FR" sz="12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8" name="Cylindre 1257"/>
          <p:cNvSpPr/>
          <p:nvPr/>
        </p:nvSpPr>
        <p:spPr>
          <a:xfrm rot="12600000">
            <a:off x="2296423" y="4666534"/>
            <a:ext cx="165747" cy="1569292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1" name="Secteurs 1260"/>
          <p:cNvSpPr/>
          <p:nvPr/>
        </p:nvSpPr>
        <p:spPr>
          <a:xfrm rot="7844152">
            <a:off x="5752005" y="2722631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1262" name="ZoneTexte 1261"/>
          <p:cNvSpPr txBox="1"/>
          <p:nvPr/>
        </p:nvSpPr>
        <p:spPr>
          <a:xfrm>
            <a:off x="3645024" y="6225088"/>
            <a:ext cx="8595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fr-FR" sz="1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eutrons</a:t>
            </a:r>
            <a:endParaRPr lang="fr-FR" sz="12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3" name="Cylindre 1262"/>
          <p:cNvSpPr/>
          <p:nvPr/>
        </p:nvSpPr>
        <p:spPr>
          <a:xfrm rot="12600000">
            <a:off x="4534798" y="4685585"/>
            <a:ext cx="165747" cy="1569292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5" name="Secteurs 1264"/>
          <p:cNvSpPr/>
          <p:nvPr/>
        </p:nvSpPr>
        <p:spPr>
          <a:xfrm rot="7844152">
            <a:off x="8085630" y="2713105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1266" name="ZoneTexte 1265"/>
          <p:cNvSpPr txBox="1"/>
          <p:nvPr/>
        </p:nvSpPr>
        <p:spPr>
          <a:xfrm>
            <a:off x="5978649" y="6215562"/>
            <a:ext cx="8595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fr-FR" sz="1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eutrons</a:t>
            </a:r>
            <a:endParaRPr lang="fr-FR" sz="12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7" name="Cylindre 1266"/>
          <p:cNvSpPr/>
          <p:nvPr/>
        </p:nvSpPr>
        <p:spPr>
          <a:xfrm rot="12600000">
            <a:off x="6868423" y="4676059"/>
            <a:ext cx="165747" cy="1569292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68" name="Groupe 1267"/>
          <p:cNvGrpSpPr/>
          <p:nvPr/>
        </p:nvGrpSpPr>
        <p:grpSpPr>
          <a:xfrm>
            <a:off x="476250" y="1331769"/>
            <a:ext cx="2228850" cy="1990725"/>
            <a:chOff x="3941098" y="748917"/>
            <a:chExt cx="2228850" cy="1990725"/>
          </a:xfrm>
        </p:grpSpPr>
        <p:sp>
          <p:nvSpPr>
            <p:cNvPr id="1269" name="Rectangle 1268"/>
            <p:cNvSpPr/>
            <p:nvPr/>
          </p:nvSpPr>
          <p:spPr>
            <a:xfrm>
              <a:off x="3941098" y="748917"/>
              <a:ext cx="2228850" cy="199072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0" name="Ellipse 1269"/>
            <p:cNvSpPr/>
            <p:nvPr/>
          </p:nvSpPr>
          <p:spPr>
            <a:xfrm>
              <a:off x="4232578" y="850034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1" name="Rectangle 1270"/>
            <p:cNvSpPr/>
            <p:nvPr/>
          </p:nvSpPr>
          <p:spPr>
            <a:xfrm rot="21180000">
              <a:off x="5954107" y="141458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2" name="Rectangle 1271"/>
            <p:cNvSpPr/>
            <p:nvPr/>
          </p:nvSpPr>
          <p:spPr>
            <a:xfrm rot="3600000">
              <a:off x="4477171" y="9529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3" name="Rectangle 1272"/>
            <p:cNvSpPr/>
            <p:nvPr/>
          </p:nvSpPr>
          <p:spPr>
            <a:xfrm rot="2700000">
              <a:off x="5705341" y="21474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4" name="Rectangle 1273"/>
            <p:cNvSpPr/>
            <p:nvPr/>
          </p:nvSpPr>
          <p:spPr>
            <a:xfrm rot="1500000">
              <a:off x="5877908" y="18493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5" name="Rectangle 1274"/>
            <p:cNvSpPr/>
            <p:nvPr/>
          </p:nvSpPr>
          <p:spPr>
            <a:xfrm rot="9600000">
              <a:off x="4349424" y="20286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6" name="Rectangle 1275"/>
            <p:cNvSpPr/>
            <p:nvPr/>
          </p:nvSpPr>
          <p:spPr>
            <a:xfrm rot="5400000">
              <a:off x="5026260" y="7355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7" name="Rectangle 1276"/>
            <p:cNvSpPr/>
            <p:nvPr/>
          </p:nvSpPr>
          <p:spPr>
            <a:xfrm rot="21180000">
              <a:off x="5044189" y="1486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8" name="Rectangle 1277"/>
            <p:cNvSpPr/>
            <p:nvPr/>
          </p:nvSpPr>
          <p:spPr>
            <a:xfrm rot="4680000">
              <a:off x="4974714" y="147061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79" name="Rectangle 1278"/>
            <p:cNvSpPr/>
            <p:nvPr/>
          </p:nvSpPr>
          <p:spPr>
            <a:xfrm rot="3600000">
              <a:off x="5180900" y="14952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0" name="Rectangle 1279"/>
            <p:cNvSpPr/>
            <p:nvPr/>
          </p:nvSpPr>
          <p:spPr>
            <a:xfrm rot="2700000">
              <a:off x="5373644" y="164767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1" name="Rectangle 1280"/>
            <p:cNvSpPr/>
            <p:nvPr/>
          </p:nvSpPr>
          <p:spPr>
            <a:xfrm rot="2100000">
              <a:off x="5189866" y="14235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282" name="Rectangle 1281"/>
            <p:cNvSpPr/>
            <p:nvPr/>
          </p:nvSpPr>
          <p:spPr>
            <a:xfrm rot="1500000">
              <a:off x="4974714" y="156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3" name="Rectangle 1282"/>
            <p:cNvSpPr/>
            <p:nvPr/>
          </p:nvSpPr>
          <p:spPr>
            <a:xfrm rot="3360000">
              <a:off x="5140561" y="16230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4" name="Rectangle 1283"/>
            <p:cNvSpPr/>
            <p:nvPr/>
          </p:nvSpPr>
          <p:spPr>
            <a:xfrm rot="5400000">
              <a:off x="5097977" y="17418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5" name="Rectangle 1284"/>
            <p:cNvSpPr/>
            <p:nvPr/>
          </p:nvSpPr>
          <p:spPr>
            <a:xfrm>
              <a:off x="5250378" y="16857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6" name="Rectangle 1285"/>
            <p:cNvSpPr/>
            <p:nvPr/>
          </p:nvSpPr>
          <p:spPr>
            <a:xfrm rot="21180000">
              <a:off x="5411742" y="14437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7" name="Rectangle 1286"/>
            <p:cNvSpPr/>
            <p:nvPr/>
          </p:nvSpPr>
          <p:spPr>
            <a:xfrm rot="4680000">
              <a:off x="5342267" y="142803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8" name="Rectangle 1287"/>
            <p:cNvSpPr/>
            <p:nvPr/>
          </p:nvSpPr>
          <p:spPr>
            <a:xfrm rot="1500000">
              <a:off x="5342267" y="152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89" name="Rectangle 1288"/>
            <p:cNvSpPr/>
            <p:nvPr/>
          </p:nvSpPr>
          <p:spPr>
            <a:xfrm rot="21180000">
              <a:off x="5512617" y="16387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0" name="Rectangle 1289"/>
            <p:cNvSpPr/>
            <p:nvPr/>
          </p:nvSpPr>
          <p:spPr>
            <a:xfrm rot="4680000">
              <a:off x="5443142" y="162301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1" name="Rectangle 1290"/>
            <p:cNvSpPr/>
            <p:nvPr/>
          </p:nvSpPr>
          <p:spPr>
            <a:xfrm rot="3600000">
              <a:off x="5649328" y="16476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2" name="Rectangle 1291"/>
            <p:cNvSpPr/>
            <p:nvPr/>
          </p:nvSpPr>
          <p:spPr>
            <a:xfrm rot="2700000">
              <a:off x="5842072" y="180007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3" name="Rectangle 1292"/>
            <p:cNvSpPr/>
            <p:nvPr/>
          </p:nvSpPr>
          <p:spPr>
            <a:xfrm rot="2100000">
              <a:off x="5658294" y="15759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294" name="Rectangle 1293"/>
            <p:cNvSpPr/>
            <p:nvPr/>
          </p:nvSpPr>
          <p:spPr>
            <a:xfrm rot="1500000">
              <a:off x="5443142" y="17171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5" name="Rectangle 1294"/>
            <p:cNvSpPr/>
            <p:nvPr/>
          </p:nvSpPr>
          <p:spPr>
            <a:xfrm rot="3360000">
              <a:off x="5608989" y="17754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6" name="Rectangle 1295"/>
            <p:cNvSpPr/>
            <p:nvPr/>
          </p:nvSpPr>
          <p:spPr>
            <a:xfrm rot="5400000">
              <a:off x="5566405" y="18942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7" name="Rectangle 1296"/>
            <p:cNvSpPr/>
            <p:nvPr/>
          </p:nvSpPr>
          <p:spPr>
            <a:xfrm>
              <a:off x="5718806" y="18381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8" name="Rectangle 1297"/>
            <p:cNvSpPr/>
            <p:nvPr/>
          </p:nvSpPr>
          <p:spPr>
            <a:xfrm rot="21180000">
              <a:off x="5880170" y="15961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99" name="Rectangle 1298"/>
            <p:cNvSpPr/>
            <p:nvPr/>
          </p:nvSpPr>
          <p:spPr>
            <a:xfrm rot="4680000">
              <a:off x="5810695" y="158043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0" name="Rectangle 1299"/>
            <p:cNvSpPr/>
            <p:nvPr/>
          </p:nvSpPr>
          <p:spPr>
            <a:xfrm rot="1500000">
              <a:off x="5810695" y="16745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1" name="Rectangle 1300"/>
            <p:cNvSpPr/>
            <p:nvPr/>
          </p:nvSpPr>
          <p:spPr>
            <a:xfrm rot="21180000">
              <a:off x="5429677" y="123301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2" name="Rectangle 1301"/>
            <p:cNvSpPr/>
            <p:nvPr/>
          </p:nvSpPr>
          <p:spPr>
            <a:xfrm rot="4680000">
              <a:off x="5360202" y="121732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3" name="Rectangle 1302"/>
            <p:cNvSpPr/>
            <p:nvPr/>
          </p:nvSpPr>
          <p:spPr>
            <a:xfrm rot="3600000">
              <a:off x="5566388" y="124197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4" name="Rectangle 1303"/>
            <p:cNvSpPr/>
            <p:nvPr/>
          </p:nvSpPr>
          <p:spPr>
            <a:xfrm rot="2700000">
              <a:off x="5759132" y="139438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5" name="Rectangle 1304"/>
            <p:cNvSpPr/>
            <p:nvPr/>
          </p:nvSpPr>
          <p:spPr>
            <a:xfrm rot="2100000">
              <a:off x="5575354" y="117026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306" name="Rectangle 1305"/>
            <p:cNvSpPr/>
            <p:nvPr/>
          </p:nvSpPr>
          <p:spPr>
            <a:xfrm rot="1500000">
              <a:off x="5360202" y="13114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7" name="Rectangle 1306"/>
            <p:cNvSpPr/>
            <p:nvPr/>
          </p:nvSpPr>
          <p:spPr>
            <a:xfrm rot="3360000">
              <a:off x="5526049" y="13697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8" name="Rectangle 1307"/>
            <p:cNvSpPr/>
            <p:nvPr/>
          </p:nvSpPr>
          <p:spPr>
            <a:xfrm rot="5400000">
              <a:off x="5483465" y="148850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09" name="Rectangle 1308"/>
            <p:cNvSpPr/>
            <p:nvPr/>
          </p:nvSpPr>
          <p:spPr>
            <a:xfrm>
              <a:off x="5635866" y="143247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10" name="Rectangle 1309"/>
            <p:cNvSpPr/>
            <p:nvPr/>
          </p:nvSpPr>
          <p:spPr>
            <a:xfrm rot="21180000">
              <a:off x="5797230" y="11904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11" name="Rectangle 1310"/>
            <p:cNvSpPr/>
            <p:nvPr/>
          </p:nvSpPr>
          <p:spPr>
            <a:xfrm rot="4680000">
              <a:off x="5727755" y="11747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12" name="Rectangle 1311"/>
            <p:cNvSpPr/>
            <p:nvPr/>
          </p:nvSpPr>
          <p:spPr>
            <a:xfrm rot="1500000">
              <a:off x="5727755" y="12688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313" name="Groupe 1312"/>
            <p:cNvGrpSpPr/>
            <p:nvPr/>
          </p:nvGrpSpPr>
          <p:grpSpPr>
            <a:xfrm rot="5400000">
              <a:off x="5017558" y="1600637"/>
              <a:ext cx="645122" cy="508409"/>
              <a:chOff x="4869640" y="3731994"/>
              <a:chExt cx="645122" cy="508409"/>
            </a:xfrm>
          </p:grpSpPr>
          <p:sp>
            <p:nvSpPr>
              <p:cNvPr id="1502" name="Rectangle 150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3" name="Rectangle 150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4" name="Rectangle 150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5" name="Rectangle 150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6" name="Rectangle 150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507" name="Rectangle 150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8" name="Rectangle 150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9" name="Rectangle 150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10" name="Rectangle 150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11" name="Rectangle 151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12" name="Rectangle 151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13" name="Rectangle 151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4" name="Groupe 1313"/>
            <p:cNvGrpSpPr/>
            <p:nvPr/>
          </p:nvGrpSpPr>
          <p:grpSpPr>
            <a:xfrm rot="5400000">
              <a:off x="5418728" y="1329456"/>
              <a:ext cx="645122" cy="508409"/>
              <a:chOff x="4869640" y="3731994"/>
              <a:chExt cx="645122" cy="508409"/>
            </a:xfrm>
          </p:grpSpPr>
          <p:sp>
            <p:nvSpPr>
              <p:cNvPr id="1490" name="Rectangle 148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1" name="Rectangle 149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2" name="Rectangle 149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3" name="Rectangle 149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4" name="Rectangle 149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95" name="Rectangle 149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6" name="Rectangle 149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7" name="Rectangle 149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8" name="Rectangle 149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9" name="Rectangle 149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0" name="Rectangle 149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01" name="Rectangle 150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5" name="Groupe 1314"/>
            <p:cNvGrpSpPr/>
            <p:nvPr/>
          </p:nvGrpSpPr>
          <p:grpSpPr>
            <a:xfrm rot="4200000">
              <a:off x="4907739" y="1073960"/>
              <a:ext cx="645122" cy="508409"/>
              <a:chOff x="4869640" y="3731994"/>
              <a:chExt cx="645122" cy="508409"/>
            </a:xfrm>
          </p:grpSpPr>
          <p:sp>
            <p:nvSpPr>
              <p:cNvPr id="1478" name="Rectangle 14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9" name="Rectangle 14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0" name="Rectangle 14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1" name="Rectangle 14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2" name="Rectangle 14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83" name="Rectangle 14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4" name="Rectangle 14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5" name="Rectangle 14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6" name="Rectangle 14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7" name="Rectangle 14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8" name="Rectangle 14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9" name="Rectangle 14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6" name="Groupe 1315"/>
            <p:cNvGrpSpPr/>
            <p:nvPr/>
          </p:nvGrpSpPr>
          <p:grpSpPr>
            <a:xfrm rot="5400000">
              <a:off x="4114364" y="1537886"/>
              <a:ext cx="645122" cy="508409"/>
              <a:chOff x="4869640" y="3731994"/>
              <a:chExt cx="645122" cy="508409"/>
            </a:xfrm>
          </p:grpSpPr>
          <p:sp>
            <p:nvSpPr>
              <p:cNvPr id="1466" name="Rectangle 146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7" name="Rectangle 146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8" name="Rectangle 146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9" name="Rectangle 146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0" name="Rectangle 146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71" name="Rectangle 147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2" name="Rectangle 147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3" name="Rectangle 147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4" name="Rectangle 147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5" name="Rectangle 147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6" name="Rectangle 147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7" name="Rectangle 147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7" name="Groupe 1316"/>
            <p:cNvGrpSpPr/>
            <p:nvPr/>
          </p:nvGrpSpPr>
          <p:grpSpPr>
            <a:xfrm rot="5400000">
              <a:off x="5174441" y="1770968"/>
              <a:ext cx="645122" cy="508409"/>
              <a:chOff x="4869640" y="3731994"/>
              <a:chExt cx="645122" cy="508409"/>
            </a:xfrm>
          </p:grpSpPr>
          <p:sp>
            <p:nvSpPr>
              <p:cNvPr id="1454" name="Rectangle 145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5" name="Rectangle 145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6" name="Rectangle 145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7" name="Rectangle 145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8" name="Rectangle 145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59" name="Rectangle 145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0" name="Rectangle 145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1" name="Rectangle 146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2" name="Rectangle 146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3" name="Rectangle 146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4" name="Rectangle 146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65" name="Rectangle 146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8" name="Groupe 1317"/>
            <p:cNvGrpSpPr/>
            <p:nvPr/>
          </p:nvGrpSpPr>
          <p:grpSpPr>
            <a:xfrm rot="1800000">
              <a:off x="5113930" y="923796"/>
              <a:ext cx="645122" cy="508409"/>
              <a:chOff x="4869640" y="3731994"/>
              <a:chExt cx="645122" cy="508409"/>
            </a:xfrm>
          </p:grpSpPr>
          <p:sp>
            <p:nvSpPr>
              <p:cNvPr id="1442" name="Rectangle 144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3" name="Rectangle 144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4" name="Rectangle 144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5" name="Rectangle 144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6" name="Rectangle 144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47" name="Rectangle 144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8" name="Rectangle 144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9" name="Rectangle 144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0" name="Rectangle 144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1" name="Rectangle 145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2" name="Rectangle 145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3" name="Rectangle 145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19" name="Groupe 1318"/>
            <p:cNvGrpSpPr/>
            <p:nvPr/>
          </p:nvGrpSpPr>
          <p:grpSpPr>
            <a:xfrm rot="1500000">
              <a:off x="4432610" y="1849402"/>
              <a:ext cx="645122" cy="508409"/>
              <a:chOff x="4869640" y="3731994"/>
              <a:chExt cx="645122" cy="508409"/>
            </a:xfrm>
          </p:grpSpPr>
          <p:sp>
            <p:nvSpPr>
              <p:cNvPr id="1430" name="Rectangle 14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1" name="Rectangle 14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2" name="Rectangle 14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3" name="Rectangle 14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4" name="Rectangle 14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35" name="Rectangle 14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6" name="Rectangle 14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7" name="Rectangle 14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8" name="Rectangle 14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9" name="Rectangle 14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0" name="Rectangle 14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1" name="Rectangle 14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0" name="Groupe 1319"/>
            <p:cNvGrpSpPr/>
            <p:nvPr/>
          </p:nvGrpSpPr>
          <p:grpSpPr>
            <a:xfrm rot="1500000">
              <a:off x="4793440" y="1921120"/>
              <a:ext cx="645122" cy="508409"/>
              <a:chOff x="4869640" y="3731994"/>
              <a:chExt cx="645122" cy="508409"/>
            </a:xfrm>
          </p:grpSpPr>
          <p:sp>
            <p:nvSpPr>
              <p:cNvPr id="1418" name="Rectangle 141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9" name="Rectangle 141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0" name="Rectangle 141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1" name="Rectangle 142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2" name="Rectangle 142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23" name="Rectangle 142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4" name="Rectangle 142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5" name="Rectangle 142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6" name="Rectangle 142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7" name="Rectangle 142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8" name="Rectangle 142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9" name="Rectangle 142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1" name="Groupe 1320"/>
            <p:cNvGrpSpPr/>
            <p:nvPr/>
          </p:nvGrpSpPr>
          <p:grpSpPr>
            <a:xfrm rot="5400000">
              <a:off x="4466230" y="1405658"/>
              <a:ext cx="645122" cy="508409"/>
              <a:chOff x="4869640" y="3731994"/>
              <a:chExt cx="645122" cy="508409"/>
            </a:xfrm>
          </p:grpSpPr>
          <p:sp>
            <p:nvSpPr>
              <p:cNvPr id="1406" name="Rectangle 140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7" name="Rectangle 140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8" name="Rectangle 140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9" name="Rectangle 140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0" name="Rectangle 140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411" name="Rectangle 141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2" name="Rectangle 141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3" name="Rectangle 141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4" name="Rectangle 141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5" name="Rectangle 141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6" name="Rectangle 141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7" name="Rectangle 141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2" name="Groupe 1321"/>
            <p:cNvGrpSpPr/>
            <p:nvPr/>
          </p:nvGrpSpPr>
          <p:grpSpPr>
            <a:xfrm rot="5400000">
              <a:off x="4836023" y="887939"/>
              <a:ext cx="645122" cy="508409"/>
              <a:chOff x="4869640" y="3731994"/>
              <a:chExt cx="645122" cy="508409"/>
            </a:xfrm>
          </p:grpSpPr>
          <p:sp>
            <p:nvSpPr>
              <p:cNvPr id="1394" name="Rectangle 139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5" name="Rectangle 139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6" name="Rectangle 139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7" name="Rectangle 139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8" name="Rectangle 139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99" name="Rectangle 139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0" name="Rectangle 139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1" name="Rectangle 140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2" name="Rectangle 140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3" name="Rectangle 140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4" name="Rectangle 140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5" name="Rectangle 140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3" name="Groupe 1322"/>
            <p:cNvGrpSpPr/>
            <p:nvPr/>
          </p:nvGrpSpPr>
          <p:grpSpPr>
            <a:xfrm rot="5400000">
              <a:off x="4450542" y="919324"/>
              <a:ext cx="645122" cy="508409"/>
              <a:chOff x="4869640" y="3731994"/>
              <a:chExt cx="645122" cy="508409"/>
            </a:xfrm>
          </p:grpSpPr>
          <p:sp>
            <p:nvSpPr>
              <p:cNvPr id="1382" name="Rectangle 13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3" name="Rectangle 13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4" name="Rectangle 13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5" name="Rectangle 13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6" name="Rectangle 13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87" name="Rectangle 13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8" name="Rectangle 13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9" name="Rectangle 13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0" name="Rectangle 13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1" name="Rectangle 13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2" name="Rectangle 13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93" name="Rectangle 13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4" name="Groupe 1323"/>
            <p:cNvGrpSpPr/>
            <p:nvPr/>
          </p:nvGrpSpPr>
          <p:grpSpPr>
            <a:xfrm rot="5400000">
              <a:off x="4665695" y="1611847"/>
              <a:ext cx="645122" cy="508409"/>
              <a:chOff x="4869640" y="3731994"/>
              <a:chExt cx="645122" cy="508409"/>
            </a:xfrm>
          </p:grpSpPr>
          <p:sp>
            <p:nvSpPr>
              <p:cNvPr id="1370" name="Rectangle 136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1" name="Rectangle 137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2" name="Rectangle 137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3" name="Rectangle 137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4" name="Rectangle 137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75" name="Rectangle 137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6" name="Rectangle 137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7" name="Rectangle 137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8" name="Rectangle 137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9" name="Rectangle 137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0" name="Rectangle 137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1" name="Rectangle 138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5" name="Groupe 1324"/>
            <p:cNvGrpSpPr/>
            <p:nvPr/>
          </p:nvGrpSpPr>
          <p:grpSpPr>
            <a:xfrm rot="5400000">
              <a:off x="4199529" y="1152405"/>
              <a:ext cx="645122" cy="508409"/>
              <a:chOff x="4869640" y="3731994"/>
              <a:chExt cx="645122" cy="508409"/>
            </a:xfrm>
          </p:grpSpPr>
          <p:sp>
            <p:nvSpPr>
              <p:cNvPr id="1358" name="Rectangle 135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9" name="Rectangle 135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0" name="Rectangle 135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1" name="Rectangle 136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2" name="Rectangle 136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63" name="Rectangle 136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4" name="Rectangle 136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5" name="Rectangle 136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6" name="Rectangle 136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7" name="Rectangle 136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8" name="Rectangle 136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69" name="Rectangle 136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6" name="Groupe 1325"/>
            <p:cNvGrpSpPr/>
            <p:nvPr/>
          </p:nvGrpSpPr>
          <p:grpSpPr>
            <a:xfrm rot="1500000">
              <a:off x="4598457" y="2021974"/>
              <a:ext cx="645122" cy="508409"/>
              <a:chOff x="4869640" y="3731994"/>
              <a:chExt cx="645122" cy="508409"/>
            </a:xfrm>
          </p:grpSpPr>
          <p:sp>
            <p:nvSpPr>
              <p:cNvPr id="1346" name="Rectangle 134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7" name="Rectangle 134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8" name="Rectangle 134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9" name="Rectangle 134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0" name="Rectangle 134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51" name="Rectangle 135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2" name="Rectangle 135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3" name="Rectangle 135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4" name="Rectangle 135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5" name="Rectangle 135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6" name="Rectangle 135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57" name="Rectangle 135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1327" name="Groupe 1326"/>
            <p:cNvGrpSpPr/>
            <p:nvPr/>
          </p:nvGrpSpPr>
          <p:grpSpPr>
            <a:xfrm rot="1500000">
              <a:off x="4999629" y="1992840"/>
              <a:ext cx="645122" cy="508409"/>
              <a:chOff x="4869640" y="3731994"/>
              <a:chExt cx="645122" cy="508409"/>
            </a:xfrm>
          </p:grpSpPr>
          <p:sp>
            <p:nvSpPr>
              <p:cNvPr id="1334" name="Rectangle 133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35" name="Rectangle 133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36" name="Rectangle 133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37" name="Rectangle 133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38" name="Rectangle 133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39" name="Rectangle 133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0" name="Rectangle 133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1" name="Rectangle 134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2" name="Rectangle 134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3" name="Rectangle 134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4" name="Rectangle 134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45" name="Rectangle 134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1328" name="Rectangle 1327"/>
            <p:cNvSpPr/>
            <p:nvPr/>
          </p:nvSpPr>
          <p:spPr>
            <a:xfrm rot="5400000">
              <a:off x="5131596" y="23872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29" name="Rectangle 1328"/>
            <p:cNvSpPr/>
            <p:nvPr/>
          </p:nvSpPr>
          <p:spPr>
            <a:xfrm rot="7500000">
              <a:off x="5577589" y="88342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30" name="Rectangle 1329"/>
            <p:cNvSpPr/>
            <p:nvPr/>
          </p:nvSpPr>
          <p:spPr>
            <a:xfrm rot="7500000">
              <a:off x="4499583" y="218555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31" name="Rectangle 1330"/>
            <p:cNvSpPr/>
            <p:nvPr/>
          </p:nvSpPr>
          <p:spPr>
            <a:xfrm rot="5400000">
              <a:off x="5357955" y="7915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32" name="Ellipse 1331"/>
            <p:cNvSpPr/>
            <p:nvPr/>
          </p:nvSpPr>
          <p:spPr>
            <a:xfrm>
              <a:off x="4217965" y="840532"/>
              <a:ext cx="1748159" cy="1668542"/>
            </a:xfrm>
            <a:prstGeom prst="ellipse">
              <a:avLst/>
            </a:prstGeom>
            <a:solidFill>
              <a:srgbClr val="006C31">
                <a:alpha val="48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762000" h="762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33" name="Secteurs 1332"/>
            <p:cNvSpPr/>
            <p:nvPr/>
          </p:nvSpPr>
          <p:spPr>
            <a:xfrm rot="9782144">
              <a:off x="4267284" y="823944"/>
              <a:ext cx="1879135" cy="1632999"/>
            </a:xfrm>
            <a:prstGeom prst="pie">
              <a:avLst>
                <a:gd name="adj1" fmla="val 21025217"/>
                <a:gd name="adj2" fmla="val 4194973"/>
              </a:avLst>
            </a:prstGeom>
            <a:solidFill>
              <a:srgbClr val="FFFF00">
                <a:alpha val="80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 prstMaterial="matte"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sp>
        <p:nvSpPr>
          <p:cNvPr id="1514" name="ZoneTexte 1513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3" name="Rectangle 125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55" name="ZoneTexte 125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471852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8043" y="1334257"/>
            <a:ext cx="2228850" cy="1994691"/>
            <a:chOff x="1222760" y="3464715"/>
            <a:chExt cx="2228850" cy="1994691"/>
          </a:xfrm>
        </p:grpSpPr>
        <p:grpSp>
          <p:nvGrpSpPr>
            <p:cNvPr id="510" name="Groupe 509"/>
            <p:cNvGrpSpPr/>
            <p:nvPr/>
          </p:nvGrpSpPr>
          <p:grpSpPr>
            <a:xfrm>
              <a:off x="1223888" y="3466951"/>
              <a:ext cx="2223239" cy="1990725"/>
              <a:chOff x="1576658" y="3400229"/>
              <a:chExt cx="2228850" cy="1990725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1576658" y="3400229"/>
                <a:ext cx="2228850" cy="1990725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2" name="Ellipse 511"/>
              <p:cNvSpPr/>
              <p:nvPr/>
            </p:nvSpPr>
            <p:spPr>
              <a:xfrm>
                <a:off x="1868138" y="3501346"/>
                <a:ext cx="1748159" cy="1668542"/>
              </a:xfrm>
              <a:prstGeom prst="ellipse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3" name="Rectangle 512"/>
              <p:cNvSpPr/>
              <p:nvPr/>
            </p:nvSpPr>
            <p:spPr>
              <a:xfrm rot="21180000">
                <a:off x="3589667" y="406590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4" name="Rectangle 513"/>
              <p:cNvSpPr/>
              <p:nvPr/>
            </p:nvSpPr>
            <p:spPr>
              <a:xfrm rot="3600000">
                <a:off x="2112731" y="360421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5" name="Rectangle 514"/>
              <p:cNvSpPr/>
              <p:nvPr/>
            </p:nvSpPr>
            <p:spPr>
              <a:xfrm rot="2700000">
                <a:off x="3340901" y="479876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6" name="Rectangle 515"/>
              <p:cNvSpPr/>
              <p:nvPr/>
            </p:nvSpPr>
            <p:spPr>
              <a:xfrm rot="1500000">
                <a:off x="3513468" y="450068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7" name="Rectangle 516"/>
              <p:cNvSpPr/>
              <p:nvPr/>
            </p:nvSpPr>
            <p:spPr>
              <a:xfrm rot="9600000">
                <a:off x="1984984" y="467998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8" name="Rectangle 517"/>
              <p:cNvSpPr/>
              <p:nvPr/>
            </p:nvSpPr>
            <p:spPr>
              <a:xfrm rot="5400000">
                <a:off x="2661820" y="338682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9" name="Rectangle 518"/>
              <p:cNvSpPr/>
              <p:nvPr/>
            </p:nvSpPr>
            <p:spPr>
              <a:xfrm rot="21180000">
                <a:off x="2679749" y="41376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0" name="Rectangle 519"/>
              <p:cNvSpPr/>
              <p:nvPr/>
            </p:nvSpPr>
            <p:spPr>
              <a:xfrm rot="4680000">
                <a:off x="2610274" y="41219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1" name="Rectangle 520"/>
              <p:cNvSpPr/>
              <p:nvPr/>
            </p:nvSpPr>
            <p:spPr>
              <a:xfrm rot="3600000">
                <a:off x="2816460" y="41465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2" name="Rectangle 521"/>
              <p:cNvSpPr/>
              <p:nvPr/>
            </p:nvSpPr>
            <p:spPr>
              <a:xfrm rot="2700000">
                <a:off x="3009204" y="42989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3" name="Rectangle 522"/>
              <p:cNvSpPr/>
              <p:nvPr/>
            </p:nvSpPr>
            <p:spPr>
              <a:xfrm rot="2100000">
                <a:off x="2825426" y="40748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24" name="Rectangle 523"/>
              <p:cNvSpPr/>
              <p:nvPr/>
            </p:nvSpPr>
            <p:spPr>
              <a:xfrm rot="1500000">
                <a:off x="2610274" y="42160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5" name="Rectangle 524"/>
              <p:cNvSpPr/>
              <p:nvPr/>
            </p:nvSpPr>
            <p:spPr>
              <a:xfrm rot="3360000">
                <a:off x="2776121" y="42743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6" name="Rectangle 525"/>
              <p:cNvSpPr/>
              <p:nvPr/>
            </p:nvSpPr>
            <p:spPr>
              <a:xfrm rot="5400000">
                <a:off x="2733537" y="4393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2885938" y="43370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8" name="Rectangle 527"/>
              <p:cNvSpPr/>
              <p:nvPr/>
            </p:nvSpPr>
            <p:spPr>
              <a:xfrm rot="21180000">
                <a:off x="3047302" y="40950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9" name="Rectangle 528"/>
              <p:cNvSpPr/>
              <p:nvPr/>
            </p:nvSpPr>
            <p:spPr>
              <a:xfrm rot="4680000">
                <a:off x="2977827" y="40793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0" name="Rectangle 529"/>
              <p:cNvSpPr/>
              <p:nvPr/>
            </p:nvSpPr>
            <p:spPr>
              <a:xfrm rot="1500000">
                <a:off x="2977827" y="41734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1" name="Rectangle 530"/>
              <p:cNvSpPr/>
              <p:nvPr/>
            </p:nvSpPr>
            <p:spPr>
              <a:xfrm rot="21180000">
                <a:off x="3148177" y="42900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2" name="Rectangle 531"/>
              <p:cNvSpPr/>
              <p:nvPr/>
            </p:nvSpPr>
            <p:spPr>
              <a:xfrm rot="4680000">
                <a:off x="3078702" y="42743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3" name="Rectangle 532"/>
              <p:cNvSpPr/>
              <p:nvPr/>
            </p:nvSpPr>
            <p:spPr>
              <a:xfrm rot="3600000">
                <a:off x="3284888" y="42989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4" name="Rectangle 533"/>
              <p:cNvSpPr/>
              <p:nvPr/>
            </p:nvSpPr>
            <p:spPr>
              <a:xfrm rot="2700000">
                <a:off x="3477632" y="44513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5" name="Rectangle 534"/>
              <p:cNvSpPr/>
              <p:nvPr/>
            </p:nvSpPr>
            <p:spPr>
              <a:xfrm rot="2100000">
                <a:off x="3293854" y="42272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36" name="Rectangle 535"/>
              <p:cNvSpPr/>
              <p:nvPr/>
            </p:nvSpPr>
            <p:spPr>
              <a:xfrm rot="1500000">
                <a:off x="3078702" y="4368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7" name="Rectangle 536"/>
              <p:cNvSpPr/>
              <p:nvPr/>
            </p:nvSpPr>
            <p:spPr>
              <a:xfrm rot="3360000">
                <a:off x="3244549" y="44267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8" name="Rectangle 537"/>
              <p:cNvSpPr/>
              <p:nvPr/>
            </p:nvSpPr>
            <p:spPr>
              <a:xfrm rot="5400000">
                <a:off x="3201965" y="45455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9" name="Rectangle 538"/>
              <p:cNvSpPr/>
              <p:nvPr/>
            </p:nvSpPr>
            <p:spPr>
              <a:xfrm>
                <a:off x="3354366" y="44894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0" name="Rectangle 539"/>
              <p:cNvSpPr/>
              <p:nvPr/>
            </p:nvSpPr>
            <p:spPr>
              <a:xfrm rot="21180000">
                <a:off x="3515730" y="42474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1" name="Rectangle 540"/>
              <p:cNvSpPr/>
              <p:nvPr/>
            </p:nvSpPr>
            <p:spPr>
              <a:xfrm rot="4680000">
                <a:off x="3446255" y="42317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2" name="Rectangle 541"/>
              <p:cNvSpPr/>
              <p:nvPr/>
            </p:nvSpPr>
            <p:spPr>
              <a:xfrm rot="1500000">
                <a:off x="3446255" y="43258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3" name="Rectangle 542"/>
              <p:cNvSpPr/>
              <p:nvPr/>
            </p:nvSpPr>
            <p:spPr>
              <a:xfrm rot="21180000">
                <a:off x="3065237" y="388432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4" name="Rectangle 543"/>
              <p:cNvSpPr/>
              <p:nvPr/>
            </p:nvSpPr>
            <p:spPr>
              <a:xfrm rot="4680000">
                <a:off x="2995762" y="386863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5" name="Rectangle 544"/>
              <p:cNvSpPr/>
              <p:nvPr/>
            </p:nvSpPr>
            <p:spPr>
              <a:xfrm rot="3600000">
                <a:off x="3201948" y="38932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6" name="Rectangle 545"/>
              <p:cNvSpPr/>
              <p:nvPr/>
            </p:nvSpPr>
            <p:spPr>
              <a:xfrm rot="2700000">
                <a:off x="3394692" y="404569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7" name="Rectangle 546"/>
              <p:cNvSpPr/>
              <p:nvPr/>
            </p:nvSpPr>
            <p:spPr>
              <a:xfrm rot="2100000">
                <a:off x="3210914" y="382157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48" name="Rectangle 547"/>
              <p:cNvSpPr/>
              <p:nvPr/>
            </p:nvSpPr>
            <p:spPr>
              <a:xfrm rot="1500000">
                <a:off x="2995762" y="39627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9" name="Rectangle 548"/>
              <p:cNvSpPr/>
              <p:nvPr/>
            </p:nvSpPr>
            <p:spPr>
              <a:xfrm rot="3360000">
                <a:off x="3161609" y="402103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0" name="Rectangle 549"/>
              <p:cNvSpPr/>
              <p:nvPr/>
            </p:nvSpPr>
            <p:spPr>
              <a:xfrm rot="5400000">
                <a:off x="3119025" y="413982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1" name="Rectangle 550"/>
              <p:cNvSpPr/>
              <p:nvPr/>
            </p:nvSpPr>
            <p:spPr>
              <a:xfrm>
                <a:off x="3271426" y="40837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2" name="Rectangle 551"/>
              <p:cNvSpPr/>
              <p:nvPr/>
            </p:nvSpPr>
            <p:spPr>
              <a:xfrm rot="21180000">
                <a:off x="3432790" y="384174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3" name="Rectangle 552"/>
              <p:cNvSpPr/>
              <p:nvPr/>
            </p:nvSpPr>
            <p:spPr>
              <a:xfrm rot="4680000">
                <a:off x="3363315" y="382605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4" name="Rectangle 553"/>
              <p:cNvSpPr/>
              <p:nvPr/>
            </p:nvSpPr>
            <p:spPr>
              <a:xfrm rot="1500000">
                <a:off x="3363315" y="39201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55" name="Groupe 554"/>
              <p:cNvGrpSpPr/>
              <p:nvPr/>
            </p:nvGrpSpPr>
            <p:grpSpPr>
              <a:xfrm rot="5400000">
                <a:off x="2653118" y="4251949"/>
                <a:ext cx="645122" cy="508409"/>
                <a:chOff x="4869640" y="3731994"/>
                <a:chExt cx="645122" cy="508409"/>
              </a:xfrm>
            </p:grpSpPr>
            <p:sp>
              <p:nvSpPr>
                <p:cNvPr id="743" name="Rectangle 74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4" name="Rectangle 74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5" name="Rectangle 74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6" name="Rectangle 74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48" name="Rectangle 74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0" name="Rectangle 74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1" name="Rectangle 75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4" name="Rectangle 75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6" name="Groupe 555"/>
              <p:cNvGrpSpPr/>
              <p:nvPr/>
            </p:nvGrpSpPr>
            <p:grpSpPr>
              <a:xfrm rot="5400000">
                <a:off x="3054288" y="3980768"/>
                <a:ext cx="645122" cy="508409"/>
                <a:chOff x="4869640" y="3731994"/>
                <a:chExt cx="645122" cy="508409"/>
              </a:xfrm>
            </p:grpSpPr>
            <p:sp>
              <p:nvSpPr>
                <p:cNvPr id="731" name="Rectangle 73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3" name="Rectangle 73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4" name="Rectangle 73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5" name="Rectangle 73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36" name="Rectangle 73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7" name="Rectangle 73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8" name="Rectangle 73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9" name="Rectangle 73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0" name="Rectangle 73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1" name="Rectangle 74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2" name="Rectangle 74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7" name="Groupe 556"/>
              <p:cNvGrpSpPr/>
              <p:nvPr/>
            </p:nvGrpSpPr>
            <p:grpSpPr>
              <a:xfrm rot="4200000">
                <a:off x="2543299" y="3725272"/>
                <a:ext cx="645122" cy="508409"/>
                <a:chOff x="4869640" y="3731994"/>
                <a:chExt cx="645122" cy="508409"/>
              </a:xfrm>
            </p:grpSpPr>
            <p:sp>
              <p:nvSpPr>
                <p:cNvPr id="719" name="Rectangle 71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0" name="Rectangle 71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1" name="Rectangle 72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3" name="Rectangle 72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5" name="Rectangle 72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7" name="Rectangle 72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9" name="Rectangle 72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8" name="Groupe 557"/>
              <p:cNvGrpSpPr/>
              <p:nvPr/>
            </p:nvGrpSpPr>
            <p:grpSpPr>
              <a:xfrm rot="5400000">
                <a:off x="1749924" y="4189198"/>
                <a:ext cx="645122" cy="508409"/>
                <a:chOff x="4869640" y="3731994"/>
                <a:chExt cx="645122" cy="508409"/>
              </a:xfrm>
            </p:grpSpPr>
            <p:sp>
              <p:nvSpPr>
                <p:cNvPr id="707" name="Rectangle 70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8" name="Rectangle 70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9" name="Rectangle 70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12" name="Rectangle 71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3" name="Rectangle 71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4" name="Rectangle 71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5" name="Rectangle 71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6" name="Rectangle 71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7" name="Rectangle 71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8" name="Rectangle 71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9" name="Groupe 558"/>
              <p:cNvGrpSpPr/>
              <p:nvPr/>
            </p:nvGrpSpPr>
            <p:grpSpPr>
              <a:xfrm rot="5400000">
                <a:off x="2810001" y="4422280"/>
                <a:ext cx="645122" cy="508409"/>
                <a:chOff x="4869640" y="3731994"/>
                <a:chExt cx="645122" cy="508409"/>
              </a:xfrm>
            </p:grpSpPr>
            <p:sp>
              <p:nvSpPr>
                <p:cNvPr id="695" name="Rectangle 69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6" name="Rectangle 69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7" name="Rectangle 69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8" name="Rectangle 69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9" name="Rectangle 69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0" name="Rectangle 69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1" name="Rectangle 70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2" name="Rectangle 70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3" name="Rectangle 70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4" name="Rectangle 70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5" name="Rectangle 70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6" name="Rectangle 70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0" name="Groupe 559"/>
              <p:cNvGrpSpPr/>
              <p:nvPr/>
            </p:nvGrpSpPr>
            <p:grpSpPr>
              <a:xfrm rot="1800000">
                <a:off x="2749490" y="3575108"/>
                <a:ext cx="645122" cy="508409"/>
                <a:chOff x="4869640" y="3731994"/>
                <a:chExt cx="645122" cy="508409"/>
              </a:xfrm>
            </p:grpSpPr>
            <p:sp>
              <p:nvSpPr>
                <p:cNvPr id="683" name="Rectangle 68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4" name="Rectangle 68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6" name="Rectangle 68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88" name="Rectangle 68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9" name="Rectangle 68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2" name="Rectangle 69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3" name="Rectangle 69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1" name="Groupe 560"/>
              <p:cNvGrpSpPr/>
              <p:nvPr/>
            </p:nvGrpSpPr>
            <p:grpSpPr>
              <a:xfrm rot="1500000">
                <a:off x="2068170" y="4500714"/>
                <a:ext cx="645122" cy="508409"/>
                <a:chOff x="4869640" y="3731994"/>
                <a:chExt cx="645122" cy="508409"/>
              </a:xfrm>
            </p:grpSpPr>
            <p:sp>
              <p:nvSpPr>
                <p:cNvPr id="671" name="Rectangle 67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2" name="Rectangle 67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3" name="Rectangle 67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4" name="Rectangle 67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5" name="Rectangle 67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76" name="Rectangle 67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8" name="Rectangle 67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0" name="Rectangle 67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1" name="Rectangle 68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2" name="Rectangle 68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2" name="Groupe 561"/>
              <p:cNvGrpSpPr/>
              <p:nvPr/>
            </p:nvGrpSpPr>
            <p:grpSpPr>
              <a:xfrm rot="1500000">
                <a:off x="2429000" y="4572432"/>
                <a:ext cx="645122" cy="508409"/>
                <a:chOff x="4869640" y="3731994"/>
                <a:chExt cx="645122" cy="508409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0" name="Rectangle 65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2" name="Rectangle 66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3" name="Rectangle 66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64" name="Rectangle 66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9" name="Rectangle 66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0" name="Rectangle 66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3" name="Groupe 562"/>
              <p:cNvGrpSpPr/>
              <p:nvPr/>
            </p:nvGrpSpPr>
            <p:grpSpPr>
              <a:xfrm rot="5400000">
                <a:off x="2101790" y="4056970"/>
                <a:ext cx="645122" cy="508409"/>
                <a:chOff x="4869640" y="3731994"/>
                <a:chExt cx="645122" cy="508409"/>
              </a:xfrm>
            </p:grpSpPr>
            <p:sp>
              <p:nvSpPr>
                <p:cNvPr id="647" name="Rectangle 64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8" name="Rectangle 64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9" name="Rectangle 64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0" name="Rectangle 64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1" name="Rectangle 65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52" name="Rectangle 65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3" name="Rectangle 65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4" name="Rectangle 65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5" name="Rectangle 65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6" name="Rectangle 65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7" name="Rectangle 65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8" name="Rectangle 65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4" name="Groupe 563"/>
              <p:cNvGrpSpPr/>
              <p:nvPr/>
            </p:nvGrpSpPr>
            <p:grpSpPr>
              <a:xfrm rot="5400000">
                <a:off x="2471583" y="3539251"/>
                <a:ext cx="645122" cy="508409"/>
                <a:chOff x="4869640" y="3731994"/>
                <a:chExt cx="645122" cy="508409"/>
              </a:xfrm>
            </p:grpSpPr>
            <p:sp>
              <p:nvSpPr>
                <p:cNvPr id="635" name="Rectangle 63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7" name="Rectangle 63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8" name="Rectangle 63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9" name="Rectangle 63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40" name="Rectangle 63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1" name="Rectangle 64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2" name="Rectangle 64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3" name="Rectangle 64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5" name="Rectangle 64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6" name="Rectangle 64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5" name="Groupe 564"/>
              <p:cNvGrpSpPr/>
              <p:nvPr/>
            </p:nvGrpSpPr>
            <p:grpSpPr>
              <a:xfrm rot="5400000">
                <a:off x="2086102" y="3570636"/>
                <a:ext cx="645122" cy="508409"/>
                <a:chOff x="4869640" y="3731994"/>
                <a:chExt cx="645122" cy="508409"/>
              </a:xfrm>
            </p:grpSpPr>
            <p:sp>
              <p:nvSpPr>
                <p:cNvPr id="623" name="Rectangle 62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4" name="Rectangle 62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5" name="Rectangle 62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6" name="Rectangle 62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7" name="Rectangle 62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28" name="Rectangle 62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9" name="Rectangle 62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0" name="Rectangle 62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1" name="Rectangle 63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2" name="Rectangle 63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3" name="Rectangle 63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4" name="Rectangle 63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6" name="Groupe 565"/>
              <p:cNvGrpSpPr/>
              <p:nvPr/>
            </p:nvGrpSpPr>
            <p:grpSpPr>
              <a:xfrm rot="5400000">
                <a:off x="2301255" y="4263159"/>
                <a:ext cx="645122" cy="508409"/>
                <a:chOff x="4869640" y="3731994"/>
                <a:chExt cx="645122" cy="508409"/>
              </a:xfrm>
            </p:grpSpPr>
            <p:sp>
              <p:nvSpPr>
                <p:cNvPr id="611" name="Rectangle 61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2" name="Rectangle 61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3" name="Rectangle 61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4" name="Rectangle 61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5" name="Rectangle 61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16" name="Rectangle 61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8" name="Rectangle 61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9" name="Rectangle 61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0" name="Rectangle 61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1" name="Rectangle 62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2" name="Rectangle 62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7" name="Groupe 566"/>
              <p:cNvGrpSpPr/>
              <p:nvPr/>
            </p:nvGrpSpPr>
            <p:grpSpPr>
              <a:xfrm rot="5400000">
                <a:off x="1835089" y="3803717"/>
                <a:ext cx="645122" cy="508409"/>
                <a:chOff x="4869640" y="3731994"/>
                <a:chExt cx="645122" cy="508409"/>
              </a:xfrm>
            </p:grpSpPr>
            <p:sp>
              <p:nvSpPr>
                <p:cNvPr id="599" name="Rectangle 59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0" name="Rectangle 59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1" name="Rectangle 60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2" name="Rectangle 60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3" name="Rectangle 60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04" name="Rectangle 60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5" name="Rectangle 60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6" name="Rectangle 60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8" name="Rectangle 60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0" name="Rectangle 60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8" name="Groupe 567"/>
              <p:cNvGrpSpPr/>
              <p:nvPr/>
            </p:nvGrpSpPr>
            <p:grpSpPr>
              <a:xfrm rot="1500000">
                <a:off x="2234017" y="4673286"/>
                <a:ext cx="645122" cy="508409"/>
                <a:chOff x="4869640" y="3731994"/>
                <a:chExt cx="645122" cy="508409"/>
              </a:xfrm>
            </p:grpSpPr>
            <p:sp>
              <p:nvSpPr>
                <p:cNvPr id="587" name="Rectangle 58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8" name="Rectangle 58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9" name="Rectangle 58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1" name="Rectangle 59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92" name="Rectangle 59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3" name="Rectangle 59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4" name="Rectangle 59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5" name="Rectangle 59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6" name="Rectangle 59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7" name="Rectangle 59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8" name="Rectangle 59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9" name="Groupe 568"/>
              <p:cNvGrpSpPr/>
              <p:nvPr/>
            </p:nvGrpSpPr>
            <p:grpSpPr>
              <a:xfrm rot="1500000">
                <a:off x="2635189" y="4644152"/>
                <a:ext cx="645122" cy="508409"/>
                <a:chOff x="4869640" y="3731994"/>
                <a:chExt cx="645122" cy="508409"/>
              </a:xfrm>
            </p:grpSpPr>
            <p:sp>
              <p:nvSpPr>
                <p:cNvPr id="575" name="Rectangle 57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6" name="Rectangle 57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7" name="Rectangle 57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9" name="Rectangle 57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80" name="Rectangle 57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2" name="Rectangle 58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3" name="Rectangle 58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4" name="Rectangle 58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5" name="Rectangle 58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6" name="Rectangle 58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570" name="Rectangle 569"/>
              <p:cNvSpPr/>
              <p:nvPr/>
            </p:nvSpPr>
            <p:spPr>
              <a:xfrm rot="5400000">
                <a:off x="2767156" y="503857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1" name="Rectangle 570"/>
              <p:cNvSpPr/>
              <p:nvPr/>
            </p:nvSpPr>
            <p:spPr>
              <a:xfrm rot="7500000">
                <a:off x="3213149" y="35347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2" name="Rectangle 571"/>
              <p:cNvSpPr/>
              <p:nvPr/>
            </p:nvSpPr>
            <p:spPr>
              <a:xfrm rot="7500000">
                <a:off x="2135143" y="48368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3" name="Rectangle 572"/>
              <p:cNvSpPr/>
              <p:nvPr/>
            </p:nvSpPr>
            <p:spPr>
              <a:xfrm rot="5400000">
                <a:off x="2993515" y="344285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4" name="Ellipse 573"/>
              <p:cNvSpPr/>
              <p:nvPr/>
            </p:nvSpPr>
            <p:spPr>
              <a:xfrm>
                <a:off x="1853525" y="3491844"/>
                <a:ext cx="1748159" cy="1668542"/>
              </a:xfrm>
              <a:prstGeom prst="ellipse">
                <a:avLst/>
              </a:prstGeom>
              <a:solidFill>
                <a:srgbClr val="006C31">
                  <a:alpha val="31000"/>
                </a:srgbClr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762000" h="762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55" name="Rectangle 754"/>
            <p:cNvSpPr/>
            <p:nvPr/>
          </p:nvSpPr>
          <p:spPr>
            <a:xfrm>
              <a:off x="1222760" y="3464715"/>
              <a:ext cx="2228850" cy="1994691"/>
            </a:xfrm>
            <a:prstGeom prst="rect">
              <a:avLst/>
            </a:prstGeom>
            <a:solidFill>
              <a:srgbClr val="FFFF00">
                <a:alpha val="8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6" name="Ellipse 755"/>
            <p:cNvSpPr/>
            <p:nvPr/>
          </p:nvSpPr>
          <p:spPr>
            <a:xfrm>
              <a:off x="1514240" y="3565832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7" name="Rectangle 756"/>
            <p:cNvSpPr/>
            <p:nvPr/>
          </p:nvSpPr>
          <p:spPr>
            <a:xfrm rot="21180000">
              <a:off x="3235769" y="41303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8" name="Rectangle 757"/>
            <p:cNvSpPr/>
            <p:nvPr/>
          </p:nvSpPr>
          <p:spPr>
            <a:xfrm rot="3600000">
              <a:off x="1758833" y="366870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9" name="Rectangle 758"/>
            <p:cNvSpPr/>
            <p:nvPr/>
          </p:nvSpPr>
          <p:spPr>
            <a:xfrm rot="2700000">
              <a:off x="2987003" y="486325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0" name="Rectangle 759"/>
            <p:cNvSpPr/>
            <p:nvPr/>
          </p:nvSpPr>
          <p:spPr>
            <a:xfrm rot="1500000">
              <a:off x="3159570" y="45651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1" name="Rectangle 760"/>
            <p:cNvSpPr/>
            <p:nvPr/>
          </p:nvSpPr>
          <p:spPr>
            <a:xfrm rot="9600000">
              <a:off x="1631086" y="4744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2" name="Rectangle 761"/>
            <p:cNvSpPr/>
            <p:nvPr/>
          </p:nvSpPr>
          <p:spPr>
            <a:xfrm rot="5400000">
              <a:off x="2307922" y="345130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3" name="Rectangle 762"/>
            <p:cNvSpPr/>
            <p:nvPr/>
          </p:nvSpPr>
          <p:spPr>
            <a:xfrm rot="21180000">
              <a:off x="2325851" y="42021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4" name="Rectangle 763"/>
            <p:cNvSpPr/>
            <p:nvPr/>
          </p:nvSpPr>
          <p:spPr>
            <a:xfrm rot="4680000">
              <a:off x="2256376" y="41864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5" name="Rectangle 764"/>
            <p:cNvSpPr/>
            <p:nvPr/>
          </p:nvSpPr>
          <p:spPr>
            <a:xfrm rot="3600000">
              <a:off x="2462562" y="42110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6" name="Rectangle 765"/>
            <p:cNvSpPr/>
            <p:nvPr/>
          </p:nvSpPr>
          <p:spPr>
            <a:xfrm rot="2700000">
              <a:off x="2655306" y="43634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7" name="Rectangle 766"/>
            <p:cNvSpPr/>
            <p:nvPr/>
          </p:nvSpPr>
          <p:spPr>
            <a:xfrm rot="2100000">
              <a:off x="2471528" y="41393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8" name="Rectangle 767"/>
            <p:cNvSpPr/>
            <p:nvPr/>
          </p:nvSpPr>
          <p:spPr>
            <a:xfrm rot="1500000">
              <a:off x="2256376" y="42805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9" name="Rectangle 768"/>
            <p:cNvSpPr/>
            <p:nvPr/>
          </p:nvSpPr>
          <p:spPr>
            <a:xfrm rot="3360000">
              <a:off x="2422223" y="43388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0" name="Rectangle 769"/>
            <p:cNvSpPr/>
            <p:nvPr/>
          </p:nvSpPr>
          <p:spPr>
            <a:xfrm rot="5400000">
              <a:off x="2379639" y="44575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1" name="Rectangle 770"/>
            <p:cNvSpPr/>
            <p:nvPr/>
          </p:nvSpPr>
          <p:spPr>
            <a:xfrm>
              <a:off x="2532040" y="4401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2" name="Rectangle 771"/>
            <p:cNvSpPr/>
            <p:nvPr/>
          </p:nvSpPr>
          <p:spPr>
            <a:xfrm rot="21180000">
              <a:off x="2693404" y="4159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3" name="Rectangle 772"/>
            <p:cNvSpPr/>
            <p:nvPr/>
          </p:nvSpPr>
          <p:spPr>
            <a:xfrm rot="4680000">
              <a:off x="2623929" y="41438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4" name="Rectangle 773"/>
            <p:cNvSpPr/>
            <p:nvPr/>
          </p:nvSpPr>
          <p:spPr>
            <a:xfrm rot="1500000">
              <a:off x="2623929" y="42379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5" name="Rectangle 774"/>
            <p:cNvSpPr/>
            <p:nvPr/>
          </p:nvSpPr>
          <p:spPr>
            <a:xfrm rot="21180000">
              <a:off x="2794279" y="43545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6" name="Rectangle 775"/>
            <p:cNvSpPr/>
            <p:nvPr/>
          </p:nvSpPr>
          <p:spPr>
            <a:xfrm rot="4680000">
              <a:off x="2724804" y="43388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7" name="Rectangle 776"/>
            <p:cNvSpPr/>
            <p:nvPr/>
          </p:nvSpPr>
          <p:spPr>
            <a:xfrm rot="3600000">
              <a:off x="2930990" y="43634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8" name="Rectangle 777"/>
            <p:cNvSpPr/>
            <p:nvPr/>
          </p:nvSpPr>
          <p:spPr>
            <a:xfrm rot="2700000">
              <a:off x="3123734" y="45158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9" name="Rectangle 778"/>
            <p:cNvSpPr/>
            <p:nvPr/>
          </p:nvSpPr>
          <p:spPr>
            <a:xfrm rot="2100000">
              <a:off x="2939956" y="42917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80" name="Rectangle 779"/>
            <p:cNvSpPr/>
            <p:nvPr/>
          </p:nvSpPr>
          <p:spPr>
            <a:xfrm rot="1500000">
              <a:off x="2724804" y="44329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1" name="Rectangle 780"/>
            <p:cNvSpPr/>
            <p:nvPr/>
          </p:nvSpPr>
          <p:spPr>
            <a:xfrm rot="3360000">
              <a:off x="2890651" y="4491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2" name="Rectangle 781"/>
            <p:cNvSpPr/>
            <p:nvPr/>
          </p:nvSpPr>
          <p:spPr>
            <a:xfrm rot="5400000">
              <a:off x="2848067" y="46099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3" name="Rectangle 782"/>
            <p:cNvSpPr/>
            <p:nvPr/>
          </p:nvSpPr>
          <p:spPr>
            <a:xfrm>
              <a:off x="3000468" y="45539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4" name="Rectangle 783"/>
            <p:cNvSpPr/>
            <p:nvPr/>
          </p:nvSpPr>
          <p:spPr>
            <a:xfrm rot="21180000">
              <a:off x="3161832" y="43119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5" name="Rectangle 784"/>
            <p:cNvSpPr/>
            <p:nvPr/>
          </p:nvSpPr>
          <p:spPr>
            <a:xfrm rot="4680000">
              <a:off x="3092357" y="42962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6" name="Rectangle 785"/>
            <p:cNvSpPr/>
            <p:nvPr/>
          </p:nvSpPr>
          <p:spPr>
            <a:xfrm rot="1500000">
              <a:off x="3092357" y="43903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7" name="Rectangle 786"/>
            <p:cNvSpPr/>
            <p:nvPr/>
          </p:nvSpPr>
          <p:spPr>
            <a:xfrm rot="21180000">
              <a:off x="2711339" y="394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8" name="Rectangle 787"/>
            <p:cNvSpPr/>
            <p:nvPr/>
          </p:nvSpPr>
          <p:spPr>
            <a:xfrm rot="4680000">
              <a:off x="2641864" y="393312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9" name="Rectangle 788"/>
            <p:cNvSpPr/>
            <p:nvPr/>
          </p:nvSpPr>
          <p:spPr>
            <a:xfrm rot="3600000">
              <a:off x="2848050" y="39577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0" name="Rectangle 789"/>
            <p:cNvSpPr/>
            <p:nvPr/>
          </p:nvSpPr>
          <p:spPr>
            <a:xfrm rot="2700000">
              <a:off x="3040794" y="411017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1" name="Rectangle 790"/>
            <p:cNvSpPr/>
            <p:nvPr/>
          </p:nvSpPr>
          <p:spPr>
            <a:xfrm rot="2100000">
              <a:off x="2857016" y="38860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92" name="Rectangle 791"/>
            <p:cNvSpPr/>
            <p:nvPr/>
          </p:nvSpPr>
          <p:spPr>
            <a:xfrm rot="1500000">
              <a:off x="2641864" y="40272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3" name="Rectangle 792"/>
            <p:cNvSpPr/>
            <p:nvPr/>
          </p:nvSpPr>
          <p:spPr>
            <a:xfrm rot="3360000">
              <a:off x="2807711" y="408552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4" name="Rectangle 793"/>
            <p:cNvSpPr/>
            <p:nvPr/>
          </p:nvSpPr>
          <p:spPr>
            <a:xfrm rot="5400000">
              <a:off x="2765127" y="4204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5" name="Rectangle 794"/>
            <p:cNvSpPr/>
            <p:nvPr/>
          </p:nvSpPr>
          <p:spPr>
            <a:xfrm>
              <a:off x="2917528" y="41482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6" name="Rectangle 795"/>
            <p:cNvSpPr/>
            <p:nvPr/>
          </p:nvSpPr>
          <p:spPr>
            <a:xfrm rot="21180000">
              <a:off x="3078892" y="39062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7" name="Rectangle 796"/>
            <p:cNvSpPr/>
            <p:nvPr/>
          </p:nvSpPr>
          <p:spPr>
            <a:xfrm rot="4680000">
              <a:off x="3009417" y="389054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8" name="Rectangle 797"/>
            <p:cNvSpPr/>
            <p:nvPr/>
          </p:nvSpPr>
          <p:spPr>
            <a:xfrm rot="1500000">
              <a:off x="3009417" y="39846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9" name="Groupe 798"/>
            <p:cNvGrpSpPr/>
            <p:nvPr/>
          </p:nvGrpSpPr>
          <p:grpSpPr>
            <a:xfrm rot="5400000">
              <a:off x="2299220" y="4316435"/>
              <a:ext cx="645122" cy="508409"/>
              <a:chOff x="4869640" y="3731994"/>
              <a:chExt cx="645122" cy="508409"/>
            </a:xfrm>
          </p:grpSpPr>
          <p:sp>
            <p:nvSpPr>
              <p:cNvPr id="800" name="Rectangle 79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1" name="Rectangle 80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2" name="Rectangle 80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3" name="Rectangle 80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4" name="Rectangle 80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5" name="Rectangle 80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6" name="Rectangle 80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7" name="Rectangle 80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9" name="Rectangle 80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0" name="Rectangle 80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1" name="Rectangle 81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2" name="Groupe 811"/>
            <p:cNvGrpSpPr/>
            <p:nvPr/>
          </p:nvGrpSpPr>
          <p:grpSpPr>
            <a:xfrm rot="5400000">
              <a:off x="2700390" y="4045254"/>
              <a:ext cx="645122" cy="508409"/>
              <a:chOff x="4869640" y="3731994"/>
              <a:chExt cx="645122" cy="508409"/>
            </a:xfrm>
          </p:grpSpPr>
          <p:sp>
            <p:nvSpPr>
              <p:cNvPr id="813" name="Rectangle 8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4" name="Rectangle 8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5" name="Rectangle 8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6" name="Rectangle 8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7" name="Rectangle 8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8" name="Rectangle 8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0" name="Rectangle 8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1" name="Rectangle 8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2" name="Rectangle 8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3" name="Rectangle 8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4" name="Rectangle 8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5" name="Groupe 824"/>
            <p:cNvGrpSpPr/>
            <p:nvPr/>
          </p:nvGrpSpPr>
          <p:grpSpPr>
            <a:xfrm rot="4200000">
              <a:off x="2189401" y="3789758"/>
              <a:ext cx="645122" cy="508409"/>
              <a:chOff x="4869640" y="3731994"/>
              <a:chExt cx="645122" cy="508409"/>
            </a:xfrm>
          </p:grpSpPr>
          <p:sp>
            <p:nvSpPr>
              <p:cNvPr id="826" name="Rectangle 8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7" name="Rectangle 8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8" name="Rectangle 8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9" name="Rectangle 8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0" name="Rectangle 8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31" name="Rectangle 8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2" name="Rectangle 8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3" name="Rectangle 8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4" name="Rectangle 8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5" name="Rectangle 8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6" name="Rectangle 8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7" name="Rectangle 8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8" name="Groupe 837"/>
            <p:cNvGrpSpPr/>
            <p:nvPr/>
          </p:nvGrpSpPr>
          <p:grpSpPr>
            <a:xfrm rot="5400000">
              <a:off x="1396026" y="4253684"/>
              <a:ext cx="645122" cy="508409"/>
              <a:chOff x="4869640" y="3731994"/>
              <a:chExt cx="645122" cy="508409"/>
            </a:xfrm>
          </p:grpSpPr>
          <p:sp>
            <p:nvSpPr>
              <p:cNvPr id="839" name="Rectangle 83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0" name="Rectangle 83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1" name="Rectangle 84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2" name="Rectangle 84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3" name="Rectangle 84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44" name="Rectangle 84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5" name="Rectangle 84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6" name="Rectangle 84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7" name="Rectangle 84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8" name="Rectangle 84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9" name="Rectangle 84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0" name="Rectangle 84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1" name="Groupe 850"/>
            <p:cNvGrpSpPr/>
            <p:nvPr/>
          </p:nvGrpSpPr>
          <p:grpSpPr>
            <a:xfrm rot="5400000">
              <a:off x="2456103" y="4486766"/>
              <a:ext cx="645122" cy="508409"/>
              <a:chOff x="4869640" y="3731994"/>
              <a:chExt cx="645122" cy="508409"/>
            </a:xfrm>
          </p:grpSpPr>
          <p:sp>
            <p:nvSpPr>
              <p:cNvPr id="852" name="Rectangle 85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3" name="Rectangle 85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4" name="Rectangle 85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5" name="Rectangle 85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6" name="Rectangle 8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57" name="Rectangle 85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8" name="Rectangle 85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9" name="Rectangle 85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0" name="Rectangle 85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4" name="Groupe 863"/>
            <p:cNvGrpSpPr/>
            <p:nvPr/>
          </p:nvGrpSpPr>
          <p:grpSpPr>
            <a:xfrm rot="1800000">
              <a:off x="2395592" y="3639594"/>
              <a:ext cx="645122" cy="508409"/>
              <a:chOff x="4869640" y="3731994"/>
              <a:chExt cx="645122" cy="508409"/>
            </a:xfrm>
          </p:grpSpPr>
          <p:sp>
            <p:nvSpPr>
              <p:cNvPr id="865" name="Rectangle 8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8" name="Rectangle 8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1" name="Rectangle 8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2" name="Rectangle 8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3" name="Rectangle 8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4" name="Rectangle 8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5" name="Rectangle 8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6" name="Rectangle 8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77" name="Groupe 876"/>
            <p:cNvGrpSpPr/>
            <p:nvPr/>
          </p:nvGrpSpPr>
          <p:grpSpPr>
            <a:xfrm rot="1500000">
              <a:off x="1714272" y="4565200"/>
              <a:ext cx="645122" cy="508409"/>
              <a:chOff x="4869640" y="3731994"/>
              <a:chExt cx="645122" cy="508409"/>
            </a:xfrm>
          </p:grpSpPr>
          <p:sp>
            <p:nvSpPr>
              <p:cNvPr id="878" name="Rectangle 8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9" name="Rectangle 8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0" name="Rectangle 8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1" name="Rectangle 8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2" name="Rectangle 8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83" name="Rectangle 8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4" name="Rectangle 8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5" name="Rectangle 8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7" name="Rectangle 8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8" name="Rectangle 8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9" name="Rectangle 8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90" name="Groupe 889"/>
            <p:cNvGrpSpPr/>
            <p:nvPr/>
          </p:nvGrpSpPr>
          <p:grpSpPr>
            <a:xfrm rot="1500000">
              <a:off x="2075102" y="4636918"/>
              <a:ext cx="645122" cy="508409"/>
              <a:chOff x="4869640" y="3731994"/>
              <a:chExt cx="645122" cy="508409"/>
            </a:xfrm>
          </p:grpSpPr>
          <p:sp>
            <p:nvSpPr>
              <p:cNvPr id="891" name="Rectangle 89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2" name="Rectangle 89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3" name="Rectangle 89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4" name="Rectangle 89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5" name="Rectangle 89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96" name="Rectangle 89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7" name="Rectangle 89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8" name="Rectangle 89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9" name="Rectangle 89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0" name="Rectangle 89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1" name="Rectangle 90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2" name="Rectangle 90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03" name="Groupe 902"/>
            <p:cNvGrpSpPr/>
            <p:nvPr/>
          </p:nvGrpSpPr>
          <p:grpSpPr>
            <a:xfrm rot="5400000">
              <a:off x="1747892" y="4121456"/>
              <a:ext cx="645122" cy="508409"/>
              <a:chOff x="4869640" y="3731994"/>
              <a:chExt cx="645122" cy="508409"/>
            </a:xfrm>
          </p:grpSpPr>
          <p:sp>
            <p:nvSpPr>
              <p:cNvPr id="904" name="Rectangle 90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5" name="Rectangle 90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6" name="Rectangle 90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7" name="Rectangle 90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8" name="Rectangle 90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9" name="Rectangle 90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0" name="Rectangle 90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1" name="Rectangle 91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2" name="Rectangle 91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3" name="Rectangle 91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4" name="Rectangle 91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5" name="Rectangle 91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6" name="Groupe 915"/>
            <p:cNvGrpSpPr/>
            <p:nvPr/>
          </p:nvGrpSpPr>
          <p:grpSpPr>
            <a:xfrm rot="5400000">
              <a:off x="2117685" y="3603737"/>
              <a:ext cx="645122" cy="508409"/>
              <a:chOff x="4869640" y="3731994"/>
              <a:chExt cx="645122" cy="508409"/>
            </a:xfrm>
          </p:grpSpPr>
          <p:sp>
            <p:nvSpPr>
              <p:cNvPr id="917" name="Rectangle 9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8" name="Rectangle 9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9" name="Rectangle 9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0" name="Rectangle 9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1" name="Rectangle 9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22" name="Rectangle 9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3" name="Rectangle 9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4" name="Rectangle 9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6" name="Rectangle 9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7" name="Rectangle 9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8" name="Rectangle 9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29" name="Groupe 928"/>
            <p:cNvGrpSpPr/>
            <p:nvPr/>
          </p:nvGrpSpPr>
          <p:grpSpPr>
            <a:xfrm rot="5400000">
              <a:off x="1732204" y="3635122"/>
              <a:ext cx="645122" cy="508409"/>
              <a:chOff x="4869640" y="3731994"/>
              <a:chExt cx="645122" cy="508409"/>
            </a:xfrm>
          </p:grpSpPr>
          <p:sp>
            <p:nvSpPr>
              <p:cNvPr id="930" name="Rectangle 9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1" name="Rectangle 9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2" name="Rectangle 9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3" name="Rectangle 9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4" name="Rectangle 9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35" name="Rectangle 9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6" name="Rectangle 9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7" name="Rectangle 9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8" name="Rectangle 9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9" name="Rectangle 9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1" name="Rectangle 9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42" name="Groupe 941"/>
            <p:cNvGrpSpPr/>
            <p:nvPr/>
          </p:nvGrpSpPr>
          <p:grpSpPr>
            <a:xfrm rot="5400000">
              <a:off x="1947357" y="4327645"/>
              <a:ext cx="645122" cy="508409"/>
              <a:chOff x="4869640" y="3731994"/>
              <a:chExt cx="645122" cy="508409"/>
            </a:xfrm>
          </p:grpSpPr>
          <p:sp>
            <p:nvSpPr>
              <p:cNvPr id="943" name="Rectangle 9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4" name="Rectangle 9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5" name="Rectangle 9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6" name="Rectangle 9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7" name="Rectangle 9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48" name="Rectangle 9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9" name="Rectangle 9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0" name="Rectangle 9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2" name="Rectangle 9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3" name="Rectangle 9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4" name="Rectangle 9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55" name="Groupe 954"/>
            <p:cNvGrpSpPr/>
            <p:nvPr/>
          </p:nvGrpSpPr>
          <p:grpSpPr>
            <a:xfrm rot="5400000">
              <a:off x="1481191" y="3868203"/>
              <a:ext cx="645122" cy="508409"/>
              <a:chOff x="4869640" y="3731994"/>
              <a:chExt cx="645122" cy="508409"/>
            </a:xfrm>
          </p:grpSpPr>
          <p:sp>
            <p:nvSpPr>
              <p:cNvPr id="956" name="Rectangle 95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7" name="Rectangle 95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8" name="Rectangle 95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9" name="Rectangle 95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0" name="Rectangle 95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61" name="Rectangle 96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2" name="Rectangle 96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3" name="Rectangle 96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4" name="Rectangle 96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5" name="Rectangle 96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6" name="Rectangle 96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7" name="Rectangle 96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68" name="Groupe 967"/>
            <p:cNvGrpSpPr/>
            <p:nvPr/>
          </p:nvGrpSpPr>
          <p:grpSpPr>
            <a:xfrm rot="1500000">
              <a:off x="1880119" y="4737772"/>
              <a:ext cx="645122" cy="508409"/>
              <a:chOff x="4869640" y="3731994"/>
              <a:chExt cx="645122" cy="508409"/>
            </a:xfrm>
          </p:grpSpPr>
          <p:sp>
            <p:nvSpPr>
              <p:cNvPr id="969" name="Rectangle 9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0" name="Rectangle 9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1" name="Rectangle 9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2" name="Rectangle 9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3" name="Rectangle 9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74" name="Rectangle 9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5" name="Rectangle 9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6" name="Rectangle 9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7" name="Rectangle 9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8" name="Rectangle 9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9" name="Rectangle 9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0" name="Rectangle 9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81" name="Groupe 980"/>
            <p:cNvGrpSpPr/>
            <p:nvPr/>
          </p:nvGrpSpPr>
          <p:grpSpPr>
            <a:xfrm rot="1500000">
              <a:off x="2281291" y="4708638"/>
              <a:ext cx="645122" cy="508409"/>
              <a:chOff x="4869640" y="3731994"/>
              <a:chExt cx="645122" cy="508409"/>
            </a:xfrm>
          </p:grpSpPr>
          <p:sp>
            <p:nvSpPr>
              <p:cNvPr id="982" name="Rectangle 9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3" name="Rectangle 9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4" name="Rectangle 9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5" name="Rectangle 9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6" name="Rectangle 9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7" name="Rectangle 9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8" name="Rectangle 9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9" name="Rectangle 9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0" name="Rectangle 9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1" name="Rectangle 9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2" name="Rectangle 9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3" name="Rectangle 9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94" name="Rectangle 993"/>
            <p:cNvSpPr/>
            <p:nvPr/>
          </p:nvSpPr>
          <p:spPr>
            <a:xfrm rot="5400000">
              <a:off x="2413258" y="5103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5" name="Rectangle 994"/>
            <p:cNvSpPr/>
            <p:nvPr/>
          </p:nvSpPr>
          <p:spPr>
            <a:xfrm rot="7500000">
              <a:off x="2859251" y="35992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6" name="Rectangle 995"/>
            <p:cNvSpPr/>
            <p:nvPr/>
          </p:nvSpPr>
          <p:spPr>
            <a:xfrm rot="7500000">
              <a:off x="1781245" y="49013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7" name="Rectangle 996"/>
            <p:cNvSpPr/>
            <p:nvPr/>
          </p:nvSpPr>
          <p:spPr>
            <a:xfrm rot="5400000">
              <a:off x="2639617" y="35073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8" name="Ellipse 997"/>
            <p:cNvSpPr/>
            <p:nvPr/>
          </p:nvSpPr>
          <p:spPr>
            <a:xfrm>
              <a:off x="1586959" y="3618992"/>
              <a:ext cx="1593477" cy="1566583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45617" y="1574277"/>
            <a:ext cx="518474" cy="4713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51" name="Rectangle 1250"/>
          <p:cNvSpPr/>
          <p:nvPr/>
        </p:nvSpPr>
        <p:spPr>
          <a:xfrm>
            <a:off x="5580668" y="1508289"/>
            <a:ext cx="273376" cy="3205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6" name="ZoneTexte 54"/>
          <p:cNvSpPr txBox="1">
            <a:spLocks noChangeArrowheads="1"/>
          </p:cNvSpPr>
          <p:nvPr/>
        </p:nvSpPr>
        <p:spPr bwMode="auto">
          <a:xfrm>
            <a:off x="5077569" y="106416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i="1" dirty="0" smtClean="0">
                <a:latin typeface="+mn-lt"/>
              </a:rPr>
              <a:t>At local </a:t>
            </a:r>
            <a:r>
              <a:rPr lang="fr-FR" i="1" dirty="0" err="1" smtClean="0">
                <a:latin typeface="+mn-lt"/>
              </a:rPr>
              <a:t>scale</a:t>
            </a:r>
            <a:r>
              <a:rPr lang="fr-FR" i="1" dirty="0" smtClean="0">
                <a:latin typeface="+mn-lt"/>
              </a:rPr>
              <a:t> : </a:t>
            </a:r>
            <a:r>
              <a:rPr lang="fr-FR" b="1" dirty="0" err="1" smtClean="0">
                <a:latin typeface="+mn-lt"/>
              </a:rPr>
              <a:t>Infinite</a:t>
            </a:r>
            <a:r>
              <a:rPr lang="fr-FR" b="1" dirty="0" smtClean="0">
                <a:latin typeface="+mn-lt"/>
              </a:rPr>
              <a:t> plane </a:t>
            </a:r>
          </a:p>
        </p:txBody>
      </p:sp>
      <p:sp>
        <p:nvSpPr>
          <p:cNvPr id="1241" name="ZoneTexte 1240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8" name="Rectangle 497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99" name="ZoneTexte 498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80948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8043" y="1334257"/>
            <a:ext cx="2228850" cy="1994691"/>
            <a:chOff x="1222760" y="3464715"/>
            <a:chExt cx="2228850" cy="1994691"/>
          </a:xfrm>
        </p:grpSpPr>
        <p:grpSp>
          <p:nvGrpSpPr>
            <p:cNvPr id="510" name="Groupe 509"/>
            <p:cNvGrpSpPr/>
            <p:nvPr/>
          </p:nvGrpSpPr>
          <p:grpSpPr>
            <a:xfrm>
              <a:off x="1223888" y="3466951"/>
              <a:ext cx="2223239" cy="1990725"/>
              <a:chOff x="1576658" y="3400229"/>
              <a:chExt cx="2228850" cy="1990725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1576658" y="3400229"/>
                <a:ext cx="2228850" cy="1990725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2" name="Ellipse 511"/>
              <p:cNvSpPr/>
              <p:nvPr/>
            </p:nvSpPr>
            <p:spPr>
              <a:xfrm>
                <a:off x="1868138" y="3501346"/>
                <a:ext cx="1748159" cy="1668542"/>
              </a:xfrm>
              <a:prstGeom prst="ellipse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3" name="Rectangle 512"/>
              <p:cNvSpPr/>
              <p:nvPr/>
            </p:nvSpPr>
            <p:spPr>
              <a:xfrm rot="21180000">
                <a:off x="3589667" y="406590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4" name="Rectangle 513"/>
              <p:cNvSpPr/>
              <p:nvPr/>
            </p:nvSpPr>
            <p:spPr>
              <a:xfrm rot="3600000">
                <a:off x="2112731" y="360421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5" name="Rectangle 514"/>
              <p:cNvSpPr/>
              <p:nvPr/>
            </p:nvSpPr>
            <p:spPr>
              <a:xfrm rot="2700000">
                <a:off x="3340901" y="479876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6" name="Rectangle 515"/>
              <p:cNvSpPr/>
              <p:nvPr/>
            </p:nvSpPr>
            <p:spPr>
              <a:xfrm rot="1500000">
                <a:off x="3513468" y="450068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7" name="Rectangle 516"/>
              <p:cNvSpPr/>
              <p:nvPr/>
            </p:nvSpPr>
            <p:spPr>
              <a:xfrm rot="9600000">
                <a:off x="1984984" y="467998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8" name="Rectangle 517"/>
              <p:cNvSpPr/>
              <p:nvPr/>
            </p:nvSpPr>
            <p:spPr>
              <a:xfrm rot="5400000">
                <a:off x="2661820" y="338682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9" name="Rectangle 518"/>
              <p:cNvSpPr/>
              <p:nvPr/>
            </p:nvSpPr>
            <p:spPr>
              <a:xfrm rot="21180000">
                <a:off x="2679749" y="41376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0" name="Rectangle 519"/>
              <p:cNvSpPr/>
              <p:nvPr/>
            </p:nvSpPr>
            <p:spPr>
              <a:xfrm rot="4680000">
                <a:off x="2610274" y="41219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1" name="Rectangle 520"/>
              <p:cNvSpPr/>
              <p:nvPr/>
            </p:nvSpPr>
            <p:spPr>
              <a:xfrm rot="3600000">
                <a:off x="2816460" y="41465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2" name="Rectangle 521"/>
              <p:cNvSpPr/>
              <p:nvPr/>
            </p:nvSpPr>
            <p:spPr>
              <a:xfrm rot="2700000">
                <a:off x="3009204" y="42989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3" name="Rectangle 522"/>
              <p:cNvSpPr/>
              <p:nvPr/>
            </p:nvSpPr>
            <p:spPr>
              <a:xfrm rot="2100000">
                <a:off x="2825426" y="40748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24" name="Rectangle 523"/>
              <p:cNvSpPr/>
              <p:nvPr/>
            </p:nvSpPr>
            <p:spPr>
              <a:xfrm rot="1500000">
                <a:off x="2610274" y="42160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5" name="Rectangle 524"/>
              <p:cNvSpPr/>
              <p:nvPr/>
            </p:nvSpPr>
            <p:spPr>
              <a:xfrm rot="3360000">
                <a:off x="2776121" y="42743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6" name="Rectangle 525"/>
              <p:cNvSpPr/>
              <p:nvPr/>
            </p:nvSpPr>
            <p:spPr>
              <a:xfrm rot="5400000">
                <a:off x="2733537" y="4393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2885938" y="43370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8" name="Rectangle 527"/>
              <p:cNvSpPr/>
              <p:nvPr/>
            </p:nvSpPr>
            <p:spPr>
              <a:xfrm rot="21180000">
                <a:off x="3047302" y="40950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9" name="Rectangle 528"/>
              <p:cNvSpPr/>
              <p:nvPr/>
            </p:nvSpPr>
            <p:spPr>
              <a:xfrm rot="4680000">
                <a:off x="2977827" y="40793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0" name="Rectangle 529"/>
              <p:cNvSpPr/>
              <p:nvPr/>
            </p:nvSpPr>
            <p:spPr>
              <a:xfrm rot="1500000">
                <a:off x="2977827" y="41734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1" name="Rectangle 530"/>
              <p:cNvSpPr/>
              <p:nvPr/>
            </p:nvSpPr>
            <p:spPr>
              <a:xfrm rot="21180000">
                <a:off x="3148177" y="42900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2" name="Rectangle 531"/>
              <p:cNvSpPr/>
              <p:nvPr/>
            </p:nvSpPr>
            <p:spPr>
              <a:xfrm rot="4680000">
                <a:off x="3078702" y="42743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3" name="Rectangle 532"/>
              <p:cNvSpPr/>
              <p:nvPr/>
            </p:nvSpPr>
            <p:spPr>
              <a:xfrm rot="3600000">
                <a:off x="3284888" y="42989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4" name="Rectangle 533"/>
              <p:cNvSpPr/>
              <p:nvPr/>
            </p:nvSpPr>
            <p:spPr>
              <a:xfrm rot="2700000">
                <a:off x="3477632" y="44513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5" name="Rectangle 534"/>
              <p:cNvSpPr/>
              <p:nvPr/>
            </p:nvSpPr>
            <p:spPr>
              <a:xfrm rot="2100000">
                <a:off x="3293854" y="42272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36" name="Rectangle 535"/>
              <p:cNvSpPr/>
              <p:nvPr/>
            </p:nvSpPr>
            <p:spPr>
              <a:xfrm rot="1500000">
                <a:off x="3078702" y="4368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7" name="Rectangle 536"/>
              <p:cNvSpPr/>
              <p:nvPr/>
            </p:nvSpPr>
            <p:spPr>
              <a:xfrm rot="3360000">
                <a:off x="3244549" y="44267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8" name="Rectangle 537"/>
              <p:cNvSpPr/>
              <p:nvPr/>
            </p:nvSpPr>
            <p:spPr>
              <a:xfrm rot="5400000">
                <a:off x="3201965" y="45455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9" name="Rectangle 538"/>
              <p:cNvSpPr/>
              <p:nvPr/>
            </p:nvSpPr>
            <p:spPr>
              <a:xfrm>
                <a:off x="3354366" y="44894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0" name="Rectangle 539"/>
              <p:cNvSpPr/>
              <p:nvPr/>
            </p:nvSpPr>
            <p:spPr>
              <a:xfrm rot="21180000">
                <a:off x="3515730" y="42474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1" name="Rectangle 540"/>
              <p:cNvSpPr/>
              <p:nvPr/>
            </p:nvSpPr>
            <p:spPr>
              <a:xfrm rot="4680000">
                <a:off x="3446255" y="42317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2" name="Rectangle 541"/>
              <p:cNvSpPr/>
              <p:nvPr/>
            </p:nvSpPr>
            <p:spPr>
              <a:xfrm rot="1500000">
                <a:off x="3446255" y="43258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3" name="Rectangle 542"/>
              <p:cNvSpPr/>
              <p:nvPr/>
            </p:nvSpPr>
            <p:spPr>
              <a:xfrm rot="21180000">
                <a:off x="3065237" y="388432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4" name="Rectangle 543"/>
              <p:cNvSpPr/>
              <p:nvPr/>
            </p:nvSpPr>
            <p:spPr>
              <a:xfrm rot="4680000">
                <a:off x="2995762" y="386863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5" name="Rectangle 544"/>
              <p:cNvSpPr/>
              <p:nvPr/>
            </p:nvSpPr>
            <p:spPr>
              <a:xfrm rot="3600000">
                <a:off x="3201948" y="38932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6" name="Rectangle 545"/>
              <p:cNvSpPr/>
              <p:nvPr/>
            </p:nvSpPr>
            <p:spPr>
              <a:xfrm rot="2700000">
                <a:off x="3394692" y="404569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7" name="Rectangle 546"/>
              <p:cNvSpPr/>
              <p:nvPr/>
            </p:nvSpPr>
            <p:spPr>
              <a:xfrm rot="2100000">
                <a:off x="3210914" y="382157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48" name="Rectangle 547"/>
              <p:cNvSpPr/>
              <p:nvPr/>
            </p:nvSpPr>
            <p:spPr>
              <a:xfrm rot="1500000">
                <a:off x="2995762" y="39627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9" name="Rectangle 548"/>
              <p:cNvSpPr/>
              <p:nvPr/>
            </p:nvSpPr>
            <p:spPr>
              <a:xfrm rot="3360000">
                <a:off x="3161609" y="402103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0" name="Rectangle 549"/>
              <p:cNvSpPr/>
              <p:nvPr/>
            </p:nvSpPr>
            <p:spPr>
              <a:xfrm rot="5400000">
                <a:off x="3119025" y="413982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1" name="Rectangle 550"/>
              <p:cNvSpPr/>
              <p:nvPr/>
            </p:nvSpPr>
            <p:spPr>
              <a:xfrm>
                <a:off x="3271426" y="40837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2" name="Rectangle 551"/>
              <p:cNvSpPr/>
              <p:nvPr/>
            </p:nvSpPr>
            <p:spPr>
              <a:xfrm rot="21180000">
                <a:off x="3432790" y="384174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3" name="Rectangle 552"/>
              <p:cNvSpPr/>
              <p:nvPr/>
            </p:nvSpPr>
            <p:spPr>
              <a:xfrm rot="4680000">
                <a:off x="3363315" y="382605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4" name="Rectangle 553"/>
              <p:cNvSpPr/>
              <p:nvPr/>
            </p:nvSpPr>
            <p:spPr>
              <a:xfrm rot="1500000">
                <a:off x="3363315" y="39201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55" name="Groupe 554"/>
              <p:cNvGrpSpPr/>
              <p:nvPr/>
            </p:nvGrpSpPr>
            <p:grpSpPr>
              <a:xfrm rot="5400000">
                <a:off x="2653118" y="4251949"/>
                <a:ext cx="645122" cy="508409"/>
                <a:chOff x="4869640" y="3731994"/>
                <a:chExt cx="645122" cy="508409"/>
              </a:xfrm>
            </p:grpSpPr>
            <p:sp>
              <p:nvSpPr>
                <p:cNvPr id="743" name="Rectangle 74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4" name="Rectangle 74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5" name="Rectangle 74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6" name="Rectangle 74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48" name="Rectangle 74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0" name="Rectangle 74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1" name="Rectangle 75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4" name="Rectangle 75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6" name="Groupe 555"/>
              <p:cNvGrpSpPr/>
              <p:nvPr/>
            </p:nvGrpSpPr>
            <p:grpSpPr>
              <a:xfrm rot="5400000">
                <a:off x="3054288" y="3980768"/>
                <a:ext cx="645122" cy="508409"/>
                <a:chOff x="4869640" y="3731994"/>
                <a:chExt cx="645122" cy="508409"/>
              </a:xfrm>
            </p:grpSpPr>
            <p:sp>
              <p:nvSpPr>
                <p:cNvPr id="731" name="Rectangle 73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3" name="Rectangle 73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4" name="Rectangle 73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5" name="Rectangle 73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36" name="Rectangle 73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7" name="Rectangle 73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8" name="Rectangle 73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9" name="Rectangle 73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0" name="Rectangle 73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1" name="Rectangle 74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2" name="Rectangle 74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7" name="Groupe 556"/>
              <p:cNvGrpSpPr/>
              <p:nvPr/>
            </p:nvGrpSpPr>
            <p:grpSpPr>
              <a:xfrm rot="4200000">
                <a:off x="2543299" y="3725272"/>
                <a:ext cx="645122" cy="508409"/>
                <a:chOff x="4869640" y="3731994"/>
                <a:chExt cx="645122" cy="508409"/>
              </a:xfrm>
            </p:grpSpPr>
            <p:sp>
              <p:nvSpPr>
                <p:cNvPr id="719" name="Rectangle 71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0" name="Rectangle 71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1" name="Rectangle 72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3" name="Rectangle 72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5" name="Rectangle 72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7" name="Rectangle 72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9" name="Rectangle 72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8" name="Groupe 557"/>
              <p:cNvGrpSpPr/>
              <p:nvPr/>
            </p:nvGrpSpPr>
            <p:grpSpPr>
              <a:xfrm rot="5400000">
                <a:off x="1749924" y="4189198"/>
                <a:ext cx="645122" cy="508409"/>
                <a:chOff x="4869640" y="3731994"/>
                <a:chExt cx="645122" cy="508409"/>
              </a:xfrm>
            </p:grpSpPr>
            <p:sp>
              <p:nvSpPr>
                <p:cNvPr id="707" name="Rectangle 70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8" name="Rectangle 70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9" name="Rectangle 70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12" name="Rectangle 71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3" name="Rectangle 71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4" name="Rectangle 71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5" name="Rectangle 71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6" name="Rectangle 71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7" name="Rectangle 71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8" name="Rectangle 71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9" name="Groupe 558"/>
              <p:cNvGrpSpPr/>
              <p:nvPr/>
            </p:nvGrpSpPr>
            <p:grpSpPr>
              <a:xfrm rot="5400000">
                <a:off x="2810001" y="4422280"/>
                <a:ext cx="645122" cy="508409"/>
                <a:chOff x="4869640" y="3731994"/>
                <a:chExt cx="645122" cy="508409"/>
              </a:xfrm>
            </p:grpSpPr>
            <p:sp>
              <p:nvSpPr>
                <p:cNvPr id="695" name="Rectangle 69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6" name="Rectangle 69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7" name="Rectangle 69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8" name="Rectangle 69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9" name="Rectangle 69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0" name="Rectangle 69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1" name="Rectangle 70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2" name="Rectangle 70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3" name="Rectangle 70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4" name="Rectangle 70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5" name="Rectangle 70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6" name="Rectangle 70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0" name="Groupe 559"/>
              <p:cNvGrpSpPr/>
              <p:nvPr/>
            </p:nvGrpSpPr>
            <p:grpSpPr>
              <a:xfrm rot="1800000">
                <a:off x="2749490" y="3575108"/>
                <a:ext cx="645122" cy="508409"/>
                <a:chOff x="4869640" y="3731994"/>
                <a:chExt cx="645122" cy="508409"/>
              </a:xfrm>
            </p:grpSpPr>
            <p:sp>
              <p:nvSpPr>
                <p:cNvPr id="683" name="Rectangle 68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4" name="Rectangle 68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6" name="Rectangle 68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88" name="Rectangle 68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9" name="Rectangle 68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2" name="Rectangle 69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3" name="Rectangle 69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1" name="Groupe 560"/>
              <p:cNvGrpSpPr/>
              <p:nvPr/>
            </p:nvGrpSpPr>
            <p:grpSpPr>
              <a:xfrm rot="1500000">
                <a:off x="2068170" y="4500714"/>
                <a:ext cx="645122" cy="508409"/>
                <a:chOff x="4869640" y="3731994"/>
                <a:chExt cx="645122" cy="508409"/>
              </a:xfrm>
            </p:grpSpPr>
            <p:sp>
              <p:nvSpPr>
                <p:cNvPr id="671" name="Rectangle 67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2" name="Rectangle 67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3" name="Rectangle 67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4" name="Rectangle 67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5" name="Rectangle 67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76" name="Rectangle 67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8" name="Rectangle 67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0" name="Rectangle 67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1" name="Rectangle 68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2" name="Rectangle 68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2" name="Groupe 561"/>
              <p:cNvGrpSpPr/>
              <p:nvPr/>
            </p:nvGrpSpPr>
            <p:grpSpPr>
              <a:xfrm rot="1500000">
                <a:off x="2429000" y="4572432"/>
                <a:ext cx="645122" cy="508409"/>
                <a:chOff x="4869640" y="3731994"/>
                <a:chExt cx="645122" cy="508409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0" name="Rectangle 65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2" name="Rectangle 66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3" name="Rectangle 66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64" name="Rectangle 66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9" name="Rectangle 66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0" name="Rectangle 66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3" name="Groupe 562"/>
              <p:cNvGrpSpPr/>
              <p:nvPr/>
            </p:nvGrpSpPr>
            <p:grpSpPr>
              <a:xfrm rot="5400000">
                <a:off x="2101790" y="4056970"/>
                <a:ext cx="645122" cy="508409"/>
                <a:chOff x="4869640" y="3731994"/>
                <a:chExt cx="645122" cy="508409"/>
              </a:xfrm>
            </p:grpSpPr>
            <p:sp>
              <p:nvSpPr>
                <p:cNvPr id="647" name="Rectangle 64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8" name="Rectangle 64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9" name="Rectangle 64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0" name="Rectangle 64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1" name="Rectangle 65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52" name="Rectangle 65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3" name="Rectangle 65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4" name="Rectangle 65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5" name="Rectangle 65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6" name="Rectangle 65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7" name="Rectangle 65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8" name="Rectangle 65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4" name="Groupe 563"/>
              <p:cNvGrpSpPr/>
              <p:nvPr/>
            </p:nvGrpSpPr>
            <p:grpSpPr>
              <a:xfrm rot="5400000">
                <a:off x="2471583" y="3539251"/>
                <a:ext cx="645122" cy="508409"/>
                <a:chOff x="4869640" y="3731994"/>
                <a:chExt cx="645122" cy="508409"/>
              </a:xfrm>
            </p:grpSpPr>
            <p:sp>
              <p:nvSpPr>
                <p:cNvPr id="635" name="Rectangle 63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7" name="Rectangle 63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8" name="Rectangle 63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9" name="Rectangle 63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40" name="Rectangle 63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1" name="Rectangle 64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2" name="Rectangle 64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3" name="Rectangle 64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5" name="Rectangle 64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6" name="Rectangle 64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5" name="Groupe 564"/>
              <p:cNvGrpSpPr/>
              <p:nvPr/>
            </p:nvGrpSpPr>
            <p:grpSpPr>
              <a:xfrm rot="5400000">
                <a:off x="2086102" y="3570636"/>
                <a:ext cx="645122" cy="508409"/>
                <a:chOff x="4869640" y="3731994"/>
                <a:chExt cx="645122" cy="508409"/>
              </a:xfrm>
            </p:grpSpPr>
            <p:sp>
              <p:nvSpPr>
                <p:cNvPr id="623" name="Rectangle 62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4" name="Rectangle 62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5" name="Rectangle 62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6" name="Rectangle 62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7" name="Rectangle 62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28" name="Rectangle 62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9" name="Rectangle 62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0" name="Rectangle 62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1" name="Rectangle 63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2" name="Rectangle 63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3" name="Rectangle 63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4" name="Rectangle 63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6" name="Groupe 565"/>
              <p:cNvGrpSpPr/>
              <p:nvPr/>
            </p:nvGrpSpPr>
            <p:grpSpPr>
              <a:xfrm rot="5400000">
                <a:off x="2301255" y="4263159"/>
                <a:ext cx="645122" cy="508409"/>
                <a:chOff x="4869640" y="3731994"/>
                <a:chExt cx="645122" cy="508409"/>
              </a:xfrm>
            </p:grpSpPr>
            <p:sp>
              <p:nvSpPr>
                <p:cNvPr id="611" name="Rectangle 61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2" name="Rectangle 61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3" name="Rectangle 61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4" name="Rectangle 61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5" name="Rectangle 61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16" name="Rectangle 61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8" name="Rectangle 61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9" name="Rectangle 61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0" name="Rectangle 61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1" name="Rectangle 62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2" name="Rectangle 62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7" name="Groupe 566"/>
              <p:cNvGrpSpPr/>
              <p:nvPr/>
            </p:nvGrpSpPr>
            <p:grpSpPr>
              <a:xfrm rot="5400000">
                <a:off x="1835089" y="3803717"/>
                <a:ext cx="645122" cy="508409"/>
                <a:chOff x="4869640" y="3731994"/>
                <a:chExt cx="645122" cy="508409"/>
              </a:xfrm>
            </p:grpSpPr>
            <p:sp>
              <p:nvSpPr>
                <p:cNvPr id="599" name="Rectangle 59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0" name="Rectangle 59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1" name="Rectangle 60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2" name="Rectangle 60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3" name="Rectangle 60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04" name="Rectangle 60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5" name="Rectangle 60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6" name="Rectangle 60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8" name="Rectangle 60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0" name="Rectangle 60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8" name="Groupe 567"/>
              <p:cNvGrpSpPr/>
              <p:nvPr/>
            </p:nvGrpSpPr>
            <p:grpSpPr>
              <a:xfrm rot="1500000">
                <a:off x="2234017" y="4673286"/>
                <a:ext cx="645122" cy="508409"/>
                <a:chOff x="4869640" y="3731994"/>
                <a:chExt cx="645122" cy="508409"/>
              </a:xfrm>
            </p:grpSpPr>
            <p:sp>
              <p:nvSpPr>
                <p:cNvPr id="587" name="Rectangle 58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8" name="Rectangle 58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9" name="Rectangle 58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1" name="Rectangle 59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92" name="Rectangle 59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3" name="Rectangle 59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4" name="Rectangle 59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5" name="Rectangle 59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6" name="Rectangle 59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7" name="Rectangle 59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8" name="Rectangle 59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9" name="Groupe 568"/>
              <p:cNvGrpSpPr/>
              <p:nvPr/>
            </p:nvGrpSpPr>
            <p:grpSpPr>
              <a:xfrm rot="1500000">
                <a:off x="2635189" y="4644152"/>
                <a:ext cx="645122" cy="508409"/>
                <a:chOff x="4869640" y="3731994"/>
                <a:chExt cx="645122" cy="508409"/>
              </a:xfrm>
            </p:grpSpPr>
            <p:sp>
              <p:nvSpPr>
                <p:cNvPr id="575" name="Rectangle 57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6" name="Rectangle 57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7" name="Rectangle 57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9" name="Rectangle 57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80" name="Rectangle 57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2" name="Rectangle 58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3" name="Rectangle 58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4" name="Rectangle 58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5" name="Rectangle 58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6" name="Rectangle 58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570" name="Rectangle 569"/>
              <p:cNvSpPr/>
              <p:nvPr/>
            </p:nvSpPr>
            <p:spPr>
              <a:xfrm rot="5400000">
                <a:off x="2767156" y="503857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1" name="Rectangle 570"/>
              <p:cNvSpPr/>
              <p:nvPr/>
            </p:nvSpPr>
            <p:spPr>
              <a:xfrm rot="7500000">
                <a:off x="3213149" y="35347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2" name="Rectangle 571"/>
              <p:cNvSpPr/>
              <p:nvPr/>
            </p:nvSpPr>
            <p:spPr>
              <a:xfrm rot="7500000">
                <a:off x="2135143" y="48368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3" name="Rectangle 572"/>
              <p:cNvSpPr/>
              <p:nvPr/>
            </p:nvSpPr>
            <p:spPr>
              <a:xfrm rot="5400000">
                <a:off x="2993515" y="344285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4" name="Ellipse 573"/>
              <p:cNvSpPr/>
              <p:nvPr/>
            </p:nvSpPr>
            <p:spPr>
              <a:xfrm>
                <a:off x="1853525" y="3491844"/>
                <a:ext cx="1748159" cy="1668542"/>
              </a:xfrm>
              <a:prstGeom prst="ellipse">
                <a:avLst/>
              </a:prstGeom>
              <a:solidFill>
                <a:srgbClr val="006C31">
                  <a:alpha val="31000"/>
                </a:srgbClr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762000" h="762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55" name="Rectangle 754"/>
            <p:cNvSpPr/>
            <p:nvPr/>
          </p:nvSpPr>
          <p:spPr>
            <a:xfrm>
              <a:off x="1222760" y="3464715"/>
              <a:ext cx="2228850" cy="1994691"/>
            </a:xfrm>
            <a:prstGeom prst="rect">
              <a:avLst/>
            </a:prstGeom>
            <a:solidFill>
              <a:srgbClr val="FFFF00">
                <a:alpha val="8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6" name="Ellipse 755"/>
            <p:cNvSpPr/>
            <p:nvPr/>
          </p:nvSpPr>
          <p:spPr>
            <a:xfrm>
              <a:off x="1514240" y="3565832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7" name="Rectangle 756"/>
            <p:cNvSpPr/>
            <p:nvPr/>
          </p:nvSpPr>
          <p:spPr>
            <a:xfrm rot="21180000">
              <a:off x="3235769" y="41303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8" name="Rectangle 757"/>
            <p:cNvSpPr/>
            <p:nvPr/>
          </p:nvSpPr>
          <p:spPr>
            <a:xfrm rot="3600000">
              <a:off x="1758833" y="366870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9" name="Rectangle 758"/>
            <p:cNvSpPr/>
            <p:nvPr/>
          </p:nvSpPr>
          <p:spPr>
            <a:xfrm rot="2700000">
              <a:off x="2987003" y="486325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0" name="Rectangle 759"/>
            <p:cNvSpPr/>
            <p:nvPr/>
          </p:nvSpPr>
          <p:spPr>
            <a:xfrm rot="1500000">
              <a:off x="3159570" y="45651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1" name="Rectangle 760"/>
            <p:cNvSpPr/>
            <p:nvPr/>
          </p:nvSpPr>
          <p:spPr>
            <a:xfrm rot="9600000">
              <a:off x="1631086" y="4744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2" name="Rectangle 761"/>
            <p:cNvSpPr/>
            <p:nvPr/>
          </p:nvSpPr>
          <p:spPr>
            <a:xfrm rot="5400000">
              <a:off x="2307922" y="345130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3" name="Rectangle 762"/>
            <p:cNvSpPr/>
            <p:nvPr/>
          </p:nvSpPr>
          <p:spPr>
            <a:xfrm rot="21180000">
              <a:off x="2325851" y="42021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4" name="Rectangle 763"/>
            <p:cNvSpPr/>
            <p:nvPr/>
          </p:nvSpPr>
          <p:spPr>
            <a:xfrm rot="4680000">
              <a:off x="2256376" y="41864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5" name="Rectangle 764"/>
            <p:cNvSpPr/>
            <p:nvPr/>
          </p:nvSpPr>
          <p:spPr>
            <a:xfrm rot="3600000">
              <a:off x="2462562" y="42110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6" name="Rectangle 765"/>
            <p:cNvSpPr/>
            <p:nvPr/>
          </p:nvSpPr>
          <p:spPr>
            <a:xfrm rot="2700000">
              <a:off x="2655306" y="43634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7" name="Rectangle 766"/>
            <p:cNvSpPr/>
            <p:nvPr/>
          </p:nvSpPr>
          <p:spPr>
            <a:xfrm rot="2100000">
              <a:off x="2471528" y="41393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8" name="Rectangle 767"/>
            <p:cNvSpPr/>
            <p:nvPr/>
          </p:nvSpPr>
          <p:spPr>
            <a:xfrm rot="1500000">
              <a:off x="2256376" y="42805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9" name="Rectangle 768"/>
            <p:cNvSpPr/>
            <p:nvPr/>
          </p:nvSpPr>
          <p:spPr>
            <a:xfrm rot="3360000">
              <a:off x="2422223" y="43388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0" name="Rectangle 769"/>
            <p:cNvSpPr/>
            <p:nvPr/>
          </p:nvSpPr>
          <p:spPr>
            <a:xfrm rot="5400000">
              <a:off x="2379639" y="44575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1" name="Rectangle 770"/>
            <p:cNvSpPr/>
            <p:nvPr/>
          </p:nvSpPr>
          <p:spPr>
            <a:xfrm>
              <a:off x="2532040" y="4401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2" name="Rectangle 771"/>
            <p:cNvSpPr/>
            <p:nvPr/>
          </p:nvSpPr>
          <p:spPr>
            <a:xfrm rot="21180000">
              <a:off x="2693404" y="4159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3" name="Rectangle 772"/>
            <p:cNvSpPr/>
            <p:nvPr/>
          </p:nvSpPr>
          <p:spPr>
            <a:xfrm rot="4680000">
              <a:off x="2623929" y="41438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4" name="Rectangle 773"/>
            <p:cNvSpPr/>
            <p:nvPr/>
          </p:nvSpPr>
          <p:spPr>
            <a:xfrm rot="1500000">
              <a:off x="2623929" y="42379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5" name="Rectangle 774"/>
            <p:cNvSpPr/>
            <p:nvPr/>
          </p:nvSpPr>
          <p:spPr>
            <a:xfrm rot="21180000">
              <a:off x="2794279" y="43545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6" name="Rectangle 775"/>
            <p:cNvSpPr/>
            <p:nvPr/>
          </p:nvSpPr>
          <p:spPr>
            <a:xfrm rot="4680000">
              <a:off x="2724804" y="43388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7" name="Rectangle 776"/>
            <p:cNvSpPr/>
            <p:nvPr/>
          </p:nvSpPr>
          <p:spPr>
            <a:xfrm rot="3600000">
              <a:off x="2930990" y="43634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8" name="Rectangle 777"/>
            <p:cNvSpPr/>
            <p:nvPr/>
          </p:nvSpPr>
          <p:spPr>
            <a:xfrm rot="2700000">
              <a:off x="3123734" y="45158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9" name="Rectangle 778"/>
            <p:cNvSpPr/>
            <p:nvPr/>
          </p:nvSpPr>
          <p:spPr>
            <a:xfrm rot="2100000">
              <a:off x="2939956" y="42917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80" name="Rectangle 779"/>
            <p:cNvSpPr/>
            <p:nvPr/>
          </p:nvSpPr>
          <p:spPr>
            <a:xfrm rot="1500000">
              <a:off x="2724804" y="44329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1" name="Rectangle 780"/>
            <p:cNvSpPr/>
            <p:nvPr/>
          </p:nvSpPr>
          <p:spPr>
            <a:xfrm rot="3360000">
              <a:off x="2890651" y="4491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2" name="Rectangle 781"/>
            <p:cNvSpPr/>
            <p:nvPr/>
          </p:nvSpPr>
          <p:spPr>
            <a:xfrm rot="5400000">
              <a:off x="2848067" y="46099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3" name="Rectangle 782"/>
            <p:cNvSpPr/>
            <p:nvPr/>
          </p:nvSpPr>
          <p:spPr>
            <a:xfrm>
              <a:off x="3000468" y="45539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4" name="Rectangle 783"/>
            <p:cNvSpPr/>
            <p:nvPr/>
          </p:nvSpPr>
          <p:spPr>
            <a:xfrm rot="21180000">
              <a:off x="3161832" y="43119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5" name="Rectangle 784"/>
            <p:cNvSpPr/>
            <p:nvPr/>
          </p:nvSpPr>
          <p:spPr>
            <a:xfrm rot="4680000">
              <a:off x="3092357" y="42962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6" name="Rectangle 785"/>
            <p:cNvSpPr/>
            <p:nvPr/>
          </p:nvSpPr>
          <p:spPr>
            <a:xfrm rot="1500000">
              <a:off x="3092357" y="43903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7" name="Rectangle 786"/>
            <p:cNvSpPr/>
            <p:nvPr/>
          </p:nvSpPr>
          <p:spPr>
            <a:xfrm rot="21180000">
              <a:off x="2711339" y="394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8" name="Rectangle 787"/>
            <p:cNvSpPr/>
            <p:nvPr/>
          </p:nvSpPr>
          <p:spPr>
            <a:xfrm rot="4680000">
              <a:off x="2641864" y="393312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9" name="Rectangle 788"/>
            <p:cNvSpPr/>
            <p:nvPr/>
          </p:nvSpPr>
          <p:spPr>
            <a:xfrm rot="3600000">
              <a:off x="2848050" y="39577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0" name="Rectangle 789"/>
            <p:cNvSpPr/>
            <p:nvPr/>
          </p:nvSpPr>
          <p:spPr>
            <a:xfrm rot="2700000">
              <a:off x="3040794" y="411017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1" name="Rectangle 790"/>
            <p:cNvSpPr/>
            <p:nvPr/>
          </p:nvSpPr>
          <p:spPr>
            <a:xfrm rot="2100000">
              <a:off x="2857016" y="38860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92" name="Rectangle 791"/>
            <p:cNvSpPr/>
            <p:nvPr/>
          </p:nvSpPr>
          <p:spPr>
            <a:xfrm rot="1500000">
              <a:off x="2641864" y="40272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3" name="Rectangle 792"/>
            <p:cNvSpPr/>
            <p:nvPr/>
          </p:nvSpPr>
          <p:spPr>
            <a:xfrm rot="3360000">
              <a:off x="2807711" y="408552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4" name="Rectangle 793"/>
            <p:cNvSpPr/>
            <p:nvPr/>
          </p:nvSpPr>
          <p:spPr>
            <a:xfrm rot="5400000">
              <a:off x="2765127" y="4204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5" name="Rectangle 794"/>
            <p:cNvSpPr/>
            <p:nvPr/>
          </p:nvSpPr>
          <p:spPr>
            <a:xfrm>
              <a:off x="2917528" y="41482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6" name="Rectangle 795"/>
            <p:cNvSpPr/>
            <p:nvPr/>
          </p:nvSpPr>
          <p:spPr>
            <a:xfrm rot="21180000">
              <a:off x="3078892" y="39062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7" name="Rectangle 796"/>
            <p:cNvSpPr/>
            <p:nvPr/>
          </p:nvSpPr>
          <p:spPr>
            <a:xfrm rot="4680000">
              <a:off x="3009417" y="389054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8" name="Rectangle 797"/>
            <p:cNvSpPr/>
            <p:nvPr/>
          </p:nvSpPr>
          <p:spPr>
            <a:xfrm rot="1500000">
              <a:off x="3009417" y="39846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9" name="Groupe 798"/>
            <p:cNvGrpSpPr/>
            <p:nvPr/>
          </p:nvGrpSpPr>
          <p:grpSpPr>
            <a:xfrm rot="5400000">
              <a:off x="2299220" y="4316435"/>
              <a:ext cx="645122" cy="508409"/>
              <a:chOff x="4869640" y="3731994"/>
              <a:chExt cx="645122" cy="508409"/>
            </a:xfrm>
          </p:grpSpPr>
          <p:sp>
            <p:nvSpPr>
              <p:cNvPr id="800" name="Rectangle 79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1" name="Rectangle 80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2" name="Rectangle 80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3" name="Rectangle 80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4" name="Rectangle 80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5" name="Rectangle 80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6" name="Rectangle 80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7" name="Rectangle 80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9" name="Rectangle 80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0" name="Rectangle 80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1" name="Rectangle 81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2" name="Groupe 811"/>
            <p:cNvGrpSpPr/>
            <p:nvPr/>
          </p:nvGrpSpPr>
          <p:grpSpPr>
            <a:xfrm rot="5400000">
              <a:off x="2700390" y="4045254"/>
              <a:ext cx="645122" cy="508409"/>
              <a:chOff x="4869640" y="3731994"/>
              <a:chExt cx="645122" cy="508409"/>
            </a:xfrm>
          </p:grpSpPr>
          <p:sp>
            <p:nvSpPr>
              <p:cNvPr id="813" name="Rectangle 8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4" name="Rectangle 8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5" name="Rectangle 8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6" name="Rectangle 8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7" name="Rectangle 8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8" name="Rectangle 8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0" name="Rectangle 8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1" name="Rectangle 8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2" name="Rectangle 8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3" name="Rectangle 8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4" name="Rectangle 8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5" name="Groupe 824"/>
            <p:cNvGrpSpPr/>
            <p:nvPr/>
          </p:nvGrpSpPr>
          <p:grpSpPr>
            <a:xfrm rot="4200000">
              <a:off x="2189401" y="3789758"/>
              <a:ext cx="645122" cy="508409"/>
              <a:chOff x="4869640" y="3731994"/>
              <a:chExt cx="645122" cy="508409"/>
            </a:xfrm>
          </p:grpSpPr>
          <p:sp>
            <p:nvSpPr>
              <p:cNvPr id="826" name="Rectangle 8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7" name="Rectangle 8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8" name="Rectangle 8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9" name="Rectangle 8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0" name="Rectangle 8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31" name="Rectangle 8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2" name="Rectangle 8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3" name="Rectangle 8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4" name="Rectangle 8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5" name="Rectangle 8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6" name="Rectangle 8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7" name="Rectangle 8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8" name="Groupe 837"/>
            <p:cNvGrpSpPr/>
            <p:nvPr/>
          </p:nvGrpSpPr>
          <p:grpSpPr>
            <a:xfrm rot="5400000">
              <a:off x="1396026" y="4253684"/>
              <a:ext cx="645122" cy="508409"/>
              <a:chOff x="4869640" y="3731994"/>
              <a:chExt cx="645122" cy="508409"/>
            </a:xfrm>
          </p:grpSpPr>
          <p:sp>
            <p:nvSpPr>
              <p:cNvPr id="839" name="Rectangle 83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0" name="Rectangle 83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1" name="Rectangle 84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2" name="Rectangle 84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3" name="Rectangle 84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44" name="Rectangle 84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5" name="Rectangle 84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6" name="Rectangle 84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7" name="Rectangle 84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8" name="Rectangle 84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9" name="Rectangle 84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0" name="Rectangle 84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1" name="Groupe 850"/>
            <p:cNvGrpSpPr/>
            <p:nvPr/>
          </p:nvGrpSpPr>
          <p:grpSpPr>
            <a:xfrm rot="5400000">
              <a:off x="2456103" y="4486766"/>
              <a:ext cx="645122" cy="508409"/>
              <a:chOff x="4869640" y="3731994"/>
              <a:chExt cx="645122" cy="508409"/>
            </a:xfrm>
          </p:grpSpPr>
          <p:sp>
            <p:nvSpPr>
              <p:cNvPr id="852" name="Rectangle 85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3" name="Rectangle 85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4" name="Rectangle 85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5" name="Rectangle 85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6" name="Rectangle 8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57" name="Rectangle 85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8" name="Rectangle 85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9" name="Rectangle 85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0" name="Rectangle 85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4" name="Groupe 863"/>
            <p:cNvGrpSpPr/>
            <p:nvPr/>
          </p:nvGrpSpPr>
          <p:grpSpPr>
            <a:xfrm rot="1800000">
              <a:off x="2395592" y="3639594"/>
              <a:ext cx="645122" cy="508409"/>
              <a:chOff x="4869640" y="3731994"/>
              <a:chExt cx="645122" cy="508409"/>
            </a:xfrm>
          </p:grpSpPr>
          <p:sp>
            <p:nvSpPr>
              <p:cNvPr id="865" name="Rectangle 8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8" name="Rectangle 8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1" name="Rectangle 8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2" name="Rectangle 8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3" name="Rectangle 8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4" name="Rectangle 8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5" name="Rectangle 8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6" name="Rectangle 8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77" name="Groupe 876"/>
            <p:cNvGrpSpPr/>
            <p:nvPr/>
          </p:nvGrpSpPr>
          <p:grpSpPr>
            <a:xfrm rot="1500000">
              <a:off x="1714272" y="4565200"/>
              <a:ext cx="645122" cy="508409"/>
              <a:chOff x="4869640" y="3731994"/>
              <a:chExt cx="645122" cy="508409"/>
            </a:xfrm>
          </p:grpSpPr>
          <p:sp>
            <p:nvSpPr>
              <p:cNvPr id="878" name="Rectangle 8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9" name="Rectangle 8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0" name="Rectangle 8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1" name="Rectangle 8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2" name="Rectangle 8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83" name="Rectangle 8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4" name="Rectangle 8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5" name="Rectangle 8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7" name="Rectangle 8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8" name="Rectangle 8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9" name="Rectangle 8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90" name="Groupe 889"/>
            <p:cNvGrpSpPr/>
            <p:nvPr/>
          </p:nvGrpSpPr>
          <p:grpSpPr>
            <a:xfrm rot="1500000">
              <a:off x="2075102" y="4636918"/>
              <a:ext cx="645122" cy="508409"/>
              <a:chOff x="4869640" y="3731994"/>
              <a:chExt cx="645122" cy="508409"/>
            </a:xfrm>
          </p:grpSpPr>
          <p:sp>
            <p:nvSpPr>
              <p:cNvPr id="891" name="Rectangle 89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2" name="Rectangle 89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3" name="Rectangle 89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4" name="Rectangle 89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5" name="Rectangle 89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96" name="Rectangle 89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7" name="Rectangle 89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8" name="Rectangle 89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9" name="Rectangle 89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0" name="Rectangle 89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1" name="Rectangle 90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2" name="Rectangle 90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03" name="Groupe 902"/>
            <p:cNvGrpSpPr/>
            <p:nvPr/>
          </p:nvGrpSpPr>
          <p:grpSpPr>
            <a:xfrm rot="5400000">
              <a:off x="1747892" y="4121456"/>
              <a:ext cx="645122" cy="508409"/>
              <a:chOff x="4869640" y="3731994"/>
              <a:chExt cx="645122" cy="508409"/>
            </a:xfrm>
          </p:grpSpPr>
          <p:sp>
            <p:nvSpPr>
              <p:cNvPr id="904" name="Rectangle 90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5" name="Rectangle 90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6" name="Rectangle 90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7" name="Rectangle 90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8" name="Rectangle 90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9" name="Rectangle 90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0" name="Rectangle 90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1" name="Rectangle 91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2" name="Rectangle 91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3" name="Rectangle 91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4" name="Rectangle 91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5" name="Rectangle 91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6" name="Groupe 915"/>
            <p:cNvGrpSpPr/>
            <p:nvPr/>
          </p:nvGrpSpPr>
          <p:grpSpPr>
            <a:xfrm rot="5400000">
              <a:off x="2117685" y="3603737"/>
              <a:ext cx="645122" cy="508409"/>
              <a:chOff x="4869640" y="3731994"/>
              <a:chExt cx="645122" cy="508409"/>
            </a:xfrm>
          </p:grpSpPr>
          <p:sp>
            <p:nvSpPr>
              <p:cNvPr id="917" name="Rectangle 9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8" name="Rectangle 9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9" name="Rectangle 9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0" name="Rectangle 9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1" name="Rectangle 9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22" name="Rectangle 9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3" name="Rectangle 9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4" name="Rectangle 9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6" name="Rectangle 9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7" name="Rectangle 9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8" name="Rectangle 9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29" name="Groupe 928"/>
            <p:cNvGrpSpPr/>
            <p:nvPr/>
          </p:nvGrpSpPr>
          <p:grpSpPr>
            <a:xfrm rot="5400000">
              <a:off x="1732204" y="3635122"/>
              <a:ext cx="645122" cy="508409"/>
              <a:chOff x="4869640" y="3731994"/>
              <a:chExt cx="645122" cy="508409"/>
            </a:xfrm>
          </p:grpSpPr>
          <p:sp>
            <p:nvSpPr>
              <p:cNvPr id="930" name="Rectangle 9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1" name="Rectangle 9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2" name="Rectangle 9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3" name="Rectangle 9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4" name="Rectangle 9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35" name="Rectangle 9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6" name="Rectangle 9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7" name="Rectangle 9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8" name="Rectangle 9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9" name="Rectangle 9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1" name="Rectangle 9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42" name="Groupe 941"/>
            <p:cNvGrpSpPr/>
            <p:nvPr/>
          </p:nvGrpSpPr>
          <p:grpSpPr>
            <a:xfrm rot="5400000">
              <a:off x="1947357" y="4327645"/>
              <a:ext cx="645122" cy="508409"/>
              <a:chOff x="4869640" y="3731994"/>
              <a:chExt cx="645122" cy="508409"/>
            </a:xfrm>
          </p:grpSpPr>
          <p:sp>
            <p:nvSpPr>
              <p:cNvPr id="943" name="Rectangle 9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4" name="Rectangle 9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5" name="Rectangle 9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6" name="Rectangle 9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7" name="Rectangle 9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48" name="Rectangle 9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9" name="Rectangle 9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0" name="Rectangle 9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2" name="Rectangle 9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3" name="Rectangle 9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4" name="Rectangle 9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55" name="Groupe 954"/>
            <p:cNvGrpSpPr/>
            <p:nvPr/>
          </p:nvGrpSpPr>
          <p:grpSpPr>
            <a:xfrm rot="5400000">
              <a:off x="1481191" y="3868203"/>
              <a:ext cx="645122" cy="508409"/>
              <a:chOff x="4869640" y="3731994"/>
              <a:chExt cx="645122" cy="508409"/>
            </a:xfrm>
          </p:grpSpPr>
          <p:sp>
            <p:nvSpPr>
              <p:cNvPr id="956" name="Rectangle 95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7" name="Rectangle 95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8" name="Rectangle 95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9" name="Rectangle 95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0" name="Rectangle 95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61" name="Rectangle 96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2" name="Rectangle 96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3" name="Rectangle 96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4" name="Rectangle 96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5" name="Rectangle 96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6" name="Rectangle 96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7" name="Rectangle 96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68" name="Groupe 967"/>
            <p:cNvGrpSpPr/>
            <p:nvPr/>
          </p:nvGrpSpPr>
          <p:grpSpPr>
            <a:xfrm rot="1500000">
              <a:off x="1880119" y="4737772"/>
              <a:ext cx="645122" cy="508409"/>
              <a:chOff x="4869640" y="3731994"/>
              <a:chExt cx="645122" cy="508409"/>
            </a:xfrm>
          </p:grpSpPr>
          <p:sp>
            <p:nvSpPr>
              <p:cNvPr id="969" name="Rectangle 9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0" name="Rectangle 9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1" name="Rectangle 9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2" name="Rectangle 9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3" name="Rectangle 9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74" name="Rectangle 9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5" name="Rectangle 9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6" name="Rectangle 9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7" name="Rectangle 9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8" name="Rectangle 9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9" name="Rectangle 9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0" name="Rectangle 9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81" name="Groupe 980"/>
            <p:cNvGrpSpPr/>
            <p:nvPr/>
          </p:nvGrpSpPr>
          <p:grpSpPr>
            <a:xfrm rot="1500000">
              <a:off x="2281291" y="4708638"/>
              <a:ext cx="645122" cy="508409"/>
              <a:chOff x="4869640" y="3731994"/>
              <a:chExt cx="645122" cy="508409"/>
            </a:xfrm>
          </p:grpSpPr>
          <p:sp>
            <p:nvSpPr>
              <p:cNvPr id="982" name="Rectangle 9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3" name="Rectangle 9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4" name="Rectangle 9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5" name="Rectangle 9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6" name="Rectangle 9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7" name="Rectangle 9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8" name="Rectangle 9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9" name="Rectangle 9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0" name="Rectangle 9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1" name="Rectangle 9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2" name="Rectangle 9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3" name="Rectangle 9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94" name="Rectangle 993"/>
            <p:cNvSpPr/>
            <p:nvPr/>
          </p:nvSpPr>
          <p:spPr>
            <a:xfrm rot="5400000">
              <a:off x="2413258" y="5103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5" name="Rectangle 994"/>
            <p:cNvSpPr/>
            <p:nvPr/>
          </p:nvSpPr>
          <p:spPr>
            <a:xfrm rot="7500000">
              <a:off x="2859251" y="35992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6" name="Rectangle 995"/>
            <p:cNvSpPr/>
            <p:nvPr/>
          </p:nvSpPr>
          <p:spPr>
            <a:xfrm rot="7500000">
              <a:off x="1781245" y="49013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7" name="Rectangle 996"/>
            <p:cNvSpPr/>
            <p:nvPr/>
          </p:nvSpPr>
          <p:spPr>
            <a:xfrm rot="5400000">
              <a:off x="2639617" y="35073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8" name="Ellipse 997"/>
            <p:cNvSpPr/>
            <p:nvPr/>
          </p:nvSpPr>
          <p:spPr>
            <a:xfrm>
              <a:off x="1586959" y="3618992"/>
              <a:ext cx="1593477" cy="1566583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45617" y="1574277"/>
            <a:ext cx="518474" cy="4713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1357" y="1336103"/>
            <a:ext cx="2952750" cy="277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48" name="Connecteur droit 1247"/>
          <p:cNvCxnSpPr/>
          <p:nvPr/>
        </p:nvCxnSpPr>
        <p:spPr>
          <a:xfrm>
            <a:off x="3996965" y="1621410"/>
            <a:ext cx="782425" cy="47134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9" name="ZoneTexte 1248"/>
          <p:cNvSpPr txBox="1"/>
          <p:nvPr/>
        </p:nvSpPr>
        <p:spPr>
          <a:xfrm>
            <a:off x="4355184" y="1395167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q</a:t>
            </a:r>
            <a:r>
              <a:rPr lang="fr-FR" baseline="30000" dirty="0" smtClean="0"/>
              <a:t>-2</a:t>
            </a:r>
            <a:endParaRPr lang="fr-FR" baseline="30000" dirty="0"/>
          </a:p>
        </p:txBody>
      </p:sp>
      <p:sp>
        <p:nvSpPr>
          <p:cNvPr id="1251" name="Rectangle 1250"/>
          <p:cNvSpPr/>
          <p:nvPr/>
        </p:nvSpPr>
        <p:spPr>
          <a:xfrm>
            <a:off x="5580668" y="1508289"/>
            <a:ext cx="273376" cy="3205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53" y="1682773"/>
            <a:ext cx="3602047" cy="6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3" name="ZoneTexte 1252"/>
          <p:cNvSpPr txBox="1"/>
          <p:nvPr/>
        </p:nvSpPr>
        <p:spPr>
          <a:xfrm>
            <a:off x="5681767" y="2353577"/>
            <a:ext cx="3212851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Direct </a:t>
            </a:r>
            <a:r>
              <a:rPr lang="fr-FR" b="1" dirty="0"/>
              <a:t>R</a:t>
            </a:r>
            <a:r>
              <a:rPr lang="fr-FR" b="1" dirty="0" smtClean="0"/>
              <a:t>eading of </a:t>
            </a:r>
            <a:r>
              <a:rPr lang="fr-FR" b="1" dirty="0" err="1" smtClean="0"/>
              <a:t>thickness</a:t>
            </a:r>
            <a:endParaRPr lang="fr-FR" dirty="0" smtClean="0"/>
          </a:p>
        </p:txBody>
      </p:sp>
      <p:pic>
        <p:nvPicPr>
          <p:cNvPr id="8197" name="Picture 5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266" b="25534"/>
          <a:stretch/>
        </p:blipFill>
        <p:spPr bwMode="auto">
          <a:xfrm>
            <a:off x="139389" y="3935986"/>
            <a:ext cx="3857575" cy="2021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6" name="ZoneTexte 54"/>
          <p:cNvSpPr txBox="1">
            <a:spLocks noChangeArrowheads="1"/>
          </p:cNvSpPr>
          <p:nvPr/>
        </p:nvSpPr>
        <p:spPr bwMode="auto">
          <a:xfrm>
            <a:off x="5077569" y="106416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i="1" dirty="0" smtClean="0">
                <a:latin typeface="+mn-lt"/>
              </a:rPr>
              <a:t>At local </a:t>
            </a:r>
            <a:r>
              <a:rPr lang="fr-FR" i="1" dirty="0" err="1" smtClean="0">
                <a:latin typeface="+mn-lt"/>
              </a:rPr>
              <a:t>scale</a:t>
            </a:r>
            <a:r>
              <a:rPr lang="fr-FR" i="1" dirty="0" smtClean="0">
                <a:latin typeface="+mn-lt"/>
              </a:rPr>
              <a:t> : </a:t>
            </a:r>
            <a:r>
              <a:rPr lang="fr-FR" b="1" dirty="0" err="1" smtClean="0">
                <a:latin typeface="+mn-lt"/>
              </a:rPr>
              <a:t>Infinite</a:t>
            </a:r>
            <a:r>
              <a:rPr lang="fr-FR" b="1" dirty="0" smtClean="0">
                <a:latin typeface="+mn-lt"/>
              </a:rPr>
              <a:t> plane </a:t>
            </a:r>
          </a:p>
        </p:txBody>
      </p:sp>
      <p:sp>
        <p:nvSpPr>
          <p:cNvPr id="1250" name="Rectangle 1249"/>
          <p:cNvSpPr/>
          <p:nvPr/>
        </p:nvSpPr>
        <p:spPr>
          <a:xfrm>
            <a:off x="3149599" y="4710546"/>
            <a:ext cx="812801" cy="108065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4" name="ZoneTexte 503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5" name="Rectangle 50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06" name="ZoneTexte 50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643837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8043" y="1334257"/>
            <a:ext cx="2228850" cy="1994691"/>
            <a:chOff x="1222760" y="3464715"/>
            <a:chExt cx="2228850" cy="1994691"/>
          </a:xfrm>
        </p:grpSpPr>
        <p:grpSp>
          <p:nvGrpSpPr>
            <p:cNvPr id="510" name="Groupe 509"/>
            <p:cNvGrpSpPr/>
            <p:nvPr/>
          </p:nvGrpSpPr>
          <p:grpSpPr>
            <a:xfrm>
              <a:off x="1223888" y="3466951"/>
              <a:ext cx="2223239" cy="1990725"/>
              <a:chOff x="1576658" y="3400229"/>
              <a:chExt cx="2228850" cy="1990725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1576658" y="3400229"/>
                <a:ext cx="2228850" cy="1990725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2" name="Ellipse 511"/>
              <p:cNvSpPr/>
              <p:nvPr/>
            </p:nvSpPr>
            <p:spPr>
              <a:xfrm>
                <a:off x="1868138" y="3501346"/>
                <a:ext cx="1748159" cy="1668542"/>
              </a:xfrm>
              <a:prstGeom prst="ellipse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3" name="Rectangle 512"/>
              <p:cNvSpPr/>
              <p:nvPr/>
            </p:nvSpPr>
            <p:spPr>
              <a:xfrm rot="21180000">
                <a:off x="3589667" y="406590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4" name="Rectangle 513"/>
              <p:cNvSpPr/>
              <p:nvPr/>
            </p:nvSpPr>
            <p:spPr>
              <a:xfrm rot="3600000">
                <a:off x="2112731" y="360421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5" name="Rectangle 514"/>
              <p:cNvSpPr/>
              <p:nvPr/>
            </p:nvSpPr>
            <p:spPr>
              <a:xfrm rot="2700000">
                <a:off x="3340901" y="479876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6" name="Rectangle 515"/>
              <p:cNvSpPr/>
              <p:nvPr/>
            </p:nvSpPr>
            <p:spPr>
              <a:xfrm rot="1500000">
                <a:off x="3513468" y="450068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7" name="Rectangle 516"/>
              <p:cNvSpPr/>
              <p:nvPr/>
            </p:nvSpPr>
            <p:spPr>
              <a:xfrm rot="9600000">
                <a:off x="1984984" y="467998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8" name="Rectangle 517"/>
              <p:cNvSpPr/>
              <p:nvPr/>
            </p:nvSpPr>
            <p:spPr>
              <a:xfrm rot="5400000">
                <a:off x="2661820" y="338682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9" name="Rectangle 518"/>
              <p:cNvSpPr/>
              <p:nvPr/>
            </p:nvSpPr>
            <p:spPr>
              <a:xfrm rot="21180000">
                <a:off x="2679749" y="41376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0" name="Rectangle 519"/>
              <p:cNvSpPr/>
              <p:nvPr/>
            </p:nvSpPr>
            <p:spPr>
              <a:xfrm rot="4680000">
                <a:off x="2610274" y="41219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1" name="Rectangle 520"/>
              <p:cNvSpPr/>
              <p:nvPr/>
            </p:nvSpPr>
            <p:spPr>
              <a:xfrm rot="3600000">
                <a:off x="2816460" y="41465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2" name="Rectangle 521"/>
              <p:cNvSpPr/>
              <p:nvPr/>
            </p:nvSpPr>
            <p:spPr>
              <a:xfrm rot="2700000">
                <a:off x="3009204" y="42989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3" name="Rectangle 522"/>
              <p:cNvSpPr/>
              <p:nvPr/>
            </p:nvSpPr>
            <p:spPr>
              <a:xfrm rot="2100000">
                <a:off x="2825426" y="40748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24" name="Rectangle 523"/>
              <p:cNvSpPr/>
              <p:nvPr/>
            </p:nvSpPr>
            <p:spPr>
              <a:xfrm rot="1500000">
                <a:off x="2610274" y="42160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5" name="Rectangle 524"/>
              <p:cNvSpPr/>
              <p:nvPr/>
            </p:nvSpPr>
            <p:spPr>
              <a:xfrm rot="3360000">
                <a:off x="2776121" y="42743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6" name="Rectangle 525"/>
              <p:cNvSpPr/>
              <p:nvPr/>
            </p:nvSpPr>
            <p:spPr>
              <a:xfrm rot="5400000">
                <a:off x="2733537" y="4393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2885938" y="43370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8" name="Rectangle 527"/>
              <p:cNvSpPr/>
              <p:nvPr/>
            </p:nvSpPr>
            <p:spPr>
              <a:xfrm rot="21180000">
                <a:off x="3047302" y="40950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9" name="Rectangle 528"/>
              <p:cNvSpPr/>
              <p:nvPr/>
            </p:nvSpPr>
            <p:spPr>
              <a:xfrm rot="4680000">
                <a:off x="2977827" y="40793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0" name="Rectangle 529"/>
              <p:cNvSpPr/>
              <p:nvPr/>
            </p:nvSpPr>
            <p:spPr>
              <a:xfrm rot="1500000">
                <a:off x="2977827" y="41734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1" name="Rectangle 530"/>
              <p:cNvSpPr/>
              <p:nvPr/>
            </p:nvSpPr>
            <p:spPr>
              <a:xfrm rot="21180000">
                <a:off x="3148177" y="42900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2" name="Rectangle 531"/>
              <p:cNvSpPr/>
              <p:nvPr/>
            </p:nvSpPr>
            <p:spPr>
              <a:xfrm rot="4680000">
                <a:off x="3078702" y="42743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3" name="Rectangle 532"/>
              <p:cNvSpPr/>
              <p:nvPr/>
            </p:nvSpPr>
            <p:spPr>
              <a:xfrm rot="3600000">
                <a:off x="3284888" y="42989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4" name="Rectangle 533"/>
              <p:cNvSpPr/>
              <p:nvPr/>
            </p:nvSpPr>
            <p:spPr>
              <a:xfrm rot="2700000">
                <a:off x="3477632" y="44513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5" name="Rectangle 534"/>
              <p:cNvSpPr/>
              <p:nvPr/>
            </p:nvSpPr>
            <p:spPr>
              <a:xfrm rot="2100000">
                <a:off x="3293854" y="42272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36" name="Rectangle 535"/>
              <p:cNvSpPr/>
              <p:nvPr/>
            </p:nvSpPr>
            <p:spPr>
              <a:xfrm rot="1500000">
                <a:off x="3078702" y="4368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7" name="Rectangle 536"/>
              <p:cNvSpPr/>
              <p:nvPr/>
            </p:nvSpPr>
            <p:spPr>
              <a:xfrm rot="3360000">
                <a:off x="3244549" y="44267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8" name="Rectangle 537"/>
              <p:cNvSpPr/>
              <p:nvPr/>
            </p:nvSpPr>
            <p:spPr>
              <a:xfrm rot="5400000">
                <a:off x="3201965" y="45455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9" name="Rectangle 538"/>
              <p:cNvSpPr/>
              <p:nvPr/>
            </p:nvSpPr>
            <p:spPr>
              <a:xfrm>
                <a:off x="3354366" y="44894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0" name="Rectangle 539"/>
              <p:cNvSpPr/>
              <p:nvPr/>
            </p:nvSpPr>
            <p:spPr>
              <a:xfrm rot="21180000">
                <a:off x="3515730" y="42474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1" name="Rectangle 540"/>
              <p:cNvSpPr/>
              <p:nvPr/>
            </p:nvSpPr>
            <p:spPr>
              <a:xfrm rot="4680000">
                <a:off x="3446255" y="42317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2" name="Rectangle 541"/>
              <p:cNvSpPr/>
              <p:nvPr/>
            </p:nvSpPr>
            <p:spPr>
              <a:xfrm rot="1500000">
                <a:off x="3446255" y="43258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3" name="Rectangle 542"/>
              <p:cNvSpPr/>
              <p:nvPr/>
            </p:nvSpPr>
            <p:spPr>
              <a:xfrm rot="21180000">
                <a:off x="3065237" y="388432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4" name="Rectangle 543"/>
              <p:cNvSpPr/>
              <p:nvPr/>
            </p:nvSpPr>
            <p:spPr>
              <a:xfrm rot="4680000">
                <a:off x="2995762" y="386863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5" name="Rectangle 544"/>
              <p:cNvSpPr/>
              <p:nvPr/>
            </p:nvSpPr>
            <p:spPr>
              <a:xfrm rot="3600000">
                <a:off x="3201948" y="38932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6" name="Rectangle 545"/>
              <p:cNvSpPr/>
              <p:nvPr/>
            </p:nvSpPr>
            <p:spPr>
              <a:xfrm rot="2700000">
                <a:off x="3394692" y="404569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7" name="Rectangle 546"/>
              <p:cNvSpPr/>
              <p:nvPr/>
            </p:nvSpPr>
            <p:spPr>
              <a:xfrm rot="2100000">
                <a:off x="3210914" y="382157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48" name="Rectangle 547"/>
              <p:cNvSpPr/>
              <p:nvPr/>
            </p:nvSpPr>
            <p:spPr>
              <a:xfrm rot="1500000">
                <a:off x="2995762" y="39627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9" name="Rectangle 548"/>
              <p:cNvSpPr/>
              <p:nvPr/>
            </p:nvSpPr>
            <p:spPr>
              <a:xfrm rot="3360000">
                <a:off x="3161609" y="402103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0" name="Rectangle 549"/>
              <p:cNvSpPr/>
              <p:nvPr/>
            </p:nvSpPr>
            <p:spPr>
              <a:xfrm rot="5400000">
                <a:off x="3119025" y="413982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1" name="Rectangle 550"/>
              <p:cNvSpPr/>
              <p:nvPr/>
            </p:nvSpPr>
            <p:spPr>
              <a:xfrm>
                <a:off x="3271426" y="40837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2" name="Rectangle 551"/>
              <p:cNvSpPr/>
              <p:nvPr/>
            </p:nvSpPr>
            <p:spPr>
              <a:xfrm rot="21180000">
                <a:off x="3432790" y="384174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3" name="Rectangle 552"/>
              <p:cNvSpPr/>
              <p:nvPr/>
            </p:nvSpPr>
            <p:spPr>
              <a:xfrm rot="4680000">
                <a:off x="3363315" y="382605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4" name="Rectangle 553"/>
              <p:cNvSpPr/>
              <p:nvPr/>
            </p:nvSpPr>
            <p:spPr>
              <a:xfrm rot="1500000">
                <a:off x="3363315" y="39201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55" name="Groupe 554"/>
              <p:cNvGrpSpPr/>
              <p:nvPr/>
            </p:nvGrpSpPr>
            <p:grpSpPr>
              <a:xfrm rot="5400000">
                <a:off x="2653118" y="4251949"/>
                <a:ext cx="645122" cy="508409"/>
                <a:chOff x="4869640" y="3731994"/>
                <a:chExt cx="645122" cy="508409"/>
              </a:xfrm>
            </p:grpSpPr>
            <p:sp>
              <p:nvSpPr>
                <p:cNvPr id="743" name="Rectangle 74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4" name="Rectangle 74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5" name="Rectangle 74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6" name="Rectangle 74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48" name="Rectangle 74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0" name="Rectangle 74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1" name="Rectangle 75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4" name="Rectangle 75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6" name="Groupe 555"/>
              <p:cNvGrpSpPr/>
              <p:nvPr/>
            </p:nvGrpSpPr>
            <p:grpSpPr>
              <a:xfrm rot="5400000">
                <a:off x="3054288" y="3980768"/>
                <a:ext cx="645122" cy="508409"/>
                <a:chOff x="4869640" y="3731994"/>
                <a:chExt cx="645122" cy="508409"/>
              </a:xfrm>
            </p:grpSpPr>
            <p:sp>
              <p:nvSpPr>
                <p:cNvPr id="731" name="Rectangle 73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3" name="Rectangle 73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4" name="Rectangle 73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5" name="Rectangle 73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36" name="Rectangle 73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7" name="Rectangle 73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8" name="Rectangle 73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9" name="Rectangle 73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0" name="Rectangle 73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1" name="Rectangle 74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2" name="Rectangle 74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7" name="Groupe 556"/>
              <p:cNvGrpSpPr/>
              <p:nvPr/>
            </p:nvGrpSpPr>
            <p:grpSpPr>
              <a:xfrm rot="4200000">
                <a:off x="2543299" y="3725272"/>
                <a:ext cx="645122" cy="508409"/>
                <a:chOff x="4869640" y="3731994"/>
                <a:chExt cx="645122" cy="508409"/>
              </a:xfrm>
            </p:grpSpPr>
            <p:sp>
              <p:nvSpPr>
                <p:cNvPr id="719" name="Rectangle 71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0" name="Rectangle 71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1" name="Rectangle 72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3" name="Rectangle 72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5" name="Rectangle 72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7" name="Rectangle 72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9" name="Rectangle 72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8" name="Groupe 557"/>
              <p:cNvGrpSpPr/>
              <p:nvPr/>
            </p:nvGrpSpPr>
            <p:grpSpPr>
              <a:xfrm rot="5400000">
                <a:off x="1749924" y="4189198"/>
                <a:ext cx="645122" cy="508409"/>
                <a:chOff x="4869640" y="3731994"/>
                <a:chExt cx="645122" cy="508409"/>
              </a:xfrm>
            </p:grpSpPr>
            <p:sp>
              <p:nvSpPr>
                <p:cNvPr id="707" name="Rectangle 70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8" name="Rectangle 70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9" name="Rectangle 70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12" name="Rectangle 71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3" name="Rectangle 71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4" name="Rectangle 71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5" name="Rectangle 71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6" name="Rectangle 71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7" name="Rectangle 71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8" name="Rectangle 71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9" name="Groupe 558"/>
              <p:cNvGrpSpPr/>
              <p:nvPr/>
            </p:nvGrpSpPr>
            <p:grpSpPr>
              <a:xfrm rot="5400000">
                <a:off x="2810001" y="4422280"/>
                <a:ext cx="645122" cy="508409"/>
                <a:chOff x="4869640" y="3731994"/>
                <a:chExt cx="645122" cy="508409"/>
              </a:xfrm>
            </p:grpSpPr>
            <p:sp>
              <p:nvSpPr>
                <p:cNvPr id="695" name="Rectangle 69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6" name="Rectangle 69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7" name="Rectangle 69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8" name="Rectangle 69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9" name="Rectangle 69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0" name="Rectangle 69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1" name="Rectangle 70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2" name="Rectangle 70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3" name="Rectangle 70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4" name="Rectangle 70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5" name="Rectangle 70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6" name="Rectangle 70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0" name="Groupe 559"/>
              <p:cNvGrpSpPr/>
              <p:nvPr/>
            </p:nvGrpSpPr>
            <p:grpSpPr>
              <a:xfrm rot="1800000">
                <a:off x="2749490" y="3575108"/>
                <a:ext cx="645122" cy="508409"/>
                <a:chOff x="4869640" y="3731994"/>
                <a:chExt cx="645122" cy="508409"/>
              </a:xfrm>
            </p:grpSpPr>
            <p:sp>
              <p:nvSpPr>
                <p:cNvPr id="683" name="Rectangle 68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4" name="Rectangle 68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6" name="Rectangle 68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88" name="Rectangle 68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9" name="Rectangle 68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2" name="Rectangle 69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3" name="Rectangle 69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1" name="Groupe 560"/>
              <p:cNvGrpSpPr/>
              <p:nvPr/>
            </p:nvGrpSpPr>
            <p:grpSpPr>
              <a:xfrm rot="1500000">
                <a:off x="2068170" y="4500714"/>
                <a:ext cx="645122" cy="508409"/>
                <a:chOff x="4869640" y="3731994"/>
                <a:chExt cx="645122" cy="508409"/>
              </a:xfrm>
            </p:grpSpPr>
            <p:sp>
              <p:nvSpPr>
                <p:cNvPr id="671" name="Rectangle 67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2" name="Rectangle 67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3" name="Rectangle 67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4" name="Rectangle 67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5" name="Rectangle 67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76" name="Rectangle 67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8" name="Rectangle 67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0" name="Rectangle 67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1" name="Rectangle 68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2" name="Rectangle 68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2" name="Groupe 561"/>
              <p:cNvGrpSpPr/>
              <p:nvPr/>
            </p:nvGrpSpPr>
            <p:grpSpPr>
              <a:xfrm rot="1500000">
                <a:off x="2429000" y="4572432"/>
                <a:ext cx="645122" cy="508409"/>
                <a:chOff x="4869640" y="3731994"/>
                <a:chExt cx="645122" cy="508409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0" name="Rectangle 65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2" name="Rectangle 66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3" name="Rectangle 66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64" name="Rectangle 66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9" name="Rectangle 66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0" name="Rectangle 66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3" name="Groupe 562"/>
              <p:cNvGrpSpPr/>
              <p:nvPr/>
            </p:nvGrpSpPr>
            <p:grpSpPr>
              <a:xfrm rot="5400000">
                <a:off x="2101790" y="4056970"/>
                <a:ext cx="645122" cy="508409"/>
                <a:chOff x="4869640" y="3731994"/>
                <a:chExt cx="645122" cy="508409"/>
              </a:xfrm>
            </p:grpSpPr>
            <p:sp>
              <p:nvSpPr>
                <p:cNvPr id="647" name="Rectangle 64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8" name="Rectangle 64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9" name="Rectangle 64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0" name="Rectangle 64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1" name="Rectangle 65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52" name="Rectangle 65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3" name="Rectangle 65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4" name="Rectangle 65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5" name="Rectangle 65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6" name="Rectangle 65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7" name="Rectangle 65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8" name="Rectangle 65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4" name="Groupe 563"/>
              <p:cNvGrpSpPr/>
              <p:nvPr/>
            </p:nvGrpSpPr>
            <p:grpSpPr>
              <a:xfrm rot="5400000">
                <a:off x="2471583" y="3539251"/>
                <a:ext cx="645122" cy="508409"/>
                <a:chOff x="4869640" y="3731994"/>
                <a:chExt cx="645122" cy="508409"/>
              </a:xfrm>
            </p:grpSpPr>
            <p:sp>
              <p:nvSpPr>
                <p:cNvPr id="635" name="Rectangle 63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7" name="Rectangle 63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8" name="Rectangle 63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9" name="Rectangle 63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40" name="Rectangle 63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1" name="Rectangle 64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2" name="Rectangle 64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3" name="Rectangle 64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5" name="Rectangle 64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6" name="Rectangle 64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5" name="Groupe 564"/>
              <p:cNvGrpSpPr/>
              <p:nvPr/>
            </p:nvGrpSpPr>
            <p:grpSpPr>
              <a:xfrm rot="5400000">
                <a:off x="2086102" y="3570636"/>
                <a:ext cx="645122" cy="508409"/>
                <a:chOff x="4869640" y="3731994"/>
                <a:chExt cx="645122" cy="508409"/>
              </a:xfrm>
            </p:grpSpPr>
            <p:sp>
              <p:nvSpPr>
                <p:cNvPr id="623" name="Rectangle 62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4" name="Rectangle 62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5" name="Rectangle 62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6" name="Rectangle 62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7" name="Rectangle 62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28" name="Rectangle 62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9" name="Rectangle 62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0" name="Rectangle 62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1" name="Rectangle 63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2" name="Rectangle 63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3" name="Rectangle 63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4" name="Rectangle 63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6" name="Groupe 565"/>
              <p:cNvGrpSpPr/>
              <p:nvPr/>
            </p:nvGrpSpPr>
            <p:grpSpPr>
              <a:xfrm rot="5400000">
                <a:off x="2301255" y="4263159"/>
                <a:ext cx="645122" cy="508409"/>
                <a:chOff x="4869640" y="3731994"/>
                <a:chExt cx="645122" cy="508409"/>
              </a:xfrm>
            </p:grpSpPr>
            <p:sp>
              <p:nvSpPr>
                <p:cNvPr id="611" name="Rectangle 61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2" name="Rectangle 61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3" name="Rectangle 61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4" name="Rectangle 61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5" name="Rectangle 61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16" name="Rectangle 61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8" name="Rectangle 61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9" name="Rectangle 61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0" name="Rectangle 61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1" name="Rectangle 62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2" name="Rectangle 62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7" name="Groupe 566"/>
              <p:cNvGrpSpPr/>
              <p:nvPr/>
            </p:nvGrpSpPr>
            <p:grpSpPr>
              <a:xfrm rot="5400000">
                <a:off x="1835089" y="3803717"/>
                <a:ext cx="645122" cy="508409"/>
                <a:chOff x="4869640" y="3731994"/>
                <a:chExt cx="645122" cy="508409"/>
              </a:xfrm>
            </p:grpSpPr>
            <p:sp>
              <p:nvSpPr>
                <p:cNvPr id="599" name="Rectangle 59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0" name="Rectangle 59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1" name="Rectangle 60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2" name="Rectangle 60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3" name="Rectangle 60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04" name="Rectangle 60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5" name="Rectangle 60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6" name="Rectangle 60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8" name="Rectangle 60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0" name="Rectangle 60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8" name="Groupe 567"/>
              <p:cNvGrpSpPr/>
              <p:nvPr/>
            </p:nvGrpSpPr>
            <p:grpSpPr>
              <a:xfrm rot="1500000">
                <a:off x="2234017" y="4673286"/>
                <a:ext cx="645122" cy="508409"/>
                <a:chOff x="4869640" y="3731994"/>
                <a:chExt cx="645122" cy="508409"/>
              </a:xfrm>
            </p:grpSpPr>
            <p:sp>
              <p:nvSpPr>
                <p:cNvPr id="587" name="Rectangle 58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8" name="Rectangle 58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9" name="Rectangle 58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1" name="Rectangle 59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92" name="Rectangle 59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3" name="Rectangle 59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4" name="Rectangle 59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5" name="Rectangle 59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6" name="Rectangle 59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7" name="Rectangle 59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8" name="Rectangle 59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9" name="Groupe 568"/>
              <p:cNvGrpSpPr/>
              <p:nvPr/>
            </p:nvGrpSpPr>
            <p:grpSpPr>
              <a:xfrm rot="1500000">
                <a:off x="2635189" y="4644152"/>
                <a:ext cx="645122" cy="508409"/>
                <a:chOff x="4869640" y="3731994"/>
                <a:chExt cx="645122" cy="508409"/>
              </a:xfrm>
            </p:grpSpPr>
            <p:sp>
              <p:nvSpPr>
                <p:cNvPr id="575" name="Rectangle 57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6" name="Rectangle 57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7" name="Rectangle 57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9" name="Rectangle 57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80" name="Rectangle 57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2" name="Rectangle 58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3" name="Rectangle 58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4" name="Rectangle 58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5" name="Rectangle 58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6" name="Rectangle 58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570" name="Rectangle 569"/>
              <p:cNvSpPr/>
              <p:nvPr/>
            </p:nvSpPr>
            <p:spPr>
              <a:xfrm rot="5400000">
                <a:off x="2767156" y="503857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1" name="Rectangle 570"/>
              <p:cNvSpPr/>
              <p:nvPr/>
            </p:nvSpPr>
            <p:spPr>
              <a:xfrm rot="7500000">
                <a:off x="3213149" y="35347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2" name="Rectangle 571"/>
              <p:cNvSpPr/>
              <p:nvPr/>
            </p:nvSpPr>
            <p:spPr>
              <a:xfrm rot="7500000">
                <a:off x="2135143" y="48368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3" name="Rectangle 572"/>
              <p:cNvSpPr/>
              <p:nvPr/>
            </p:nvSpPr>
            <p:spPr>
              <a:xfrm rot="5400000">
                <a:off x="2993515" y="344285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4" name="Ellipse 573"/>
              <p:cNvSpPr/>
              <p:nvPr/>
            </p:nvSpPr>
            <p:spPr>
              <a:xfrm>
                <a:off x="1853525" y="3491844"/>
                <a:ext cx="1748159" cy="1668542"/>
              </a:xfrm>
              <a:prstGeom prst="ellipse">
                <a:avLst/>
              </a:prstGeom>
              <a:solidFill>
                <a:srgbClr val="006C31">
                  <a:alpha val="31000"/>
                </a:srgbClr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762000" h="762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55" name="Rectangle 754"/>
            <p:cNvSpPr/>
            <p:nvPr/>
          </p:nvSpPr>
          <p:spPr>
            <a:xfrm>
              <a:off x="1222760" y="3464715"/>
              <a:ext cx="2228850" cy="1994691"/>
            </a:xfrm>
            <a:prstGeom prst="rect">
              <a:avLst/>
            </a:prstGeom>
            <a:solidFill>
              <a:srgbClr val="FFFF00">
                <a:alpha val="8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6" name="Ellipse 755"/>
            <p:cNvSpPr/>
            <p:nvPr/>
          </p:nvSpPr>
          <p:spPr>
            <a:xfrm>
              <a:off x="1514240" y="3565832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7" name="Rectangle 756"/>
            <p:cNvSpPr/>
            <p:nvPr/>
          </p:nvSpPr>
          <p:spPr>
            <a:xfrm rot="21180000">
              <a:off x="3235769" y="41303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8" name="Rectangle 757"/>
            <p:cNvSpPr/>
            <p:nvPr/>
          </p:nvSpPr>
          <p:spPr>
            <a:xfrm rot="3600000">
              <a:off x="1758833" y="366870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9" name="Rectangle 758"/>
            <p:cNvSpPr/>
            <p:nvPr/>
          </p:nvSpPr>
          <p:spPr>
            <a:xfrm rot="2700000">
              <a:off x="2987003" y="486325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0" name="Rectangle 759"/>
            <p:cNvSpPr/>
            <p:nvPr/>
          </p:nvSpPr>
          <p:spPr>
            <a:xfrm rot="1500000">
              <a:off x="3159570" y="45651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1" name="Rectangle 760"/>
            <p:cNvSpPr/>
            <p:nvPr/>
          </p:nvSpPr>
          <p:spPr>
            <a:xfrm rot="9600000">
              <a:off x="1631086" y="4744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2" name="Rectangle 761"/>
            <p:cNvSpPr/>
            <p:nvPr/>
          </p:nvSpPr>
          <p:spPr>
            <a:xfrm rot="5400000">
              <a:off x="2307922" y="345130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3" name="Rectangle 762"/>
            <p:cNvSpPr/>
            <p:nvPr/>
          </p:nvSpPr>
          <p:spPr>
            <a:xfrm rot="21180000">
              <a:off x="2325851" y="42021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4" name="Rectangle 763"/>
            <p:cNvSpPr/>
            <p:nvPr/>
          </p:nvSpPr>
          <p:spPr>
            <a:xfrm rot="4680000">
              <a:off x="2256376" y="41864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5" name="Rectangle 764"/>
            <p:cNvSpPr/>
            <p:nvPr/>
          </p:nvSpPr>
          <p:spPr>
            <a:xfrm rot="3600000">
              <a:off x="2462562" y="42110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6" name="Rectangle 765"/>
            <p:cNvSpPr/>
            <p:nvPr/>
          </p:nvSpPr>
          <p:spPr>
            <a:xfrm rot="2700000">
              <a:off x="2655306" y="43634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7" name="Rectangle 766"/>
            <p:cNvSpPr/>
            <p:nvPr/>
          </p:nvSpPr>
          <p:spPr>
            <a:xfrm rot="2100000">
              <a:off x="2471528" y="41393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8" name="Rectangle 767"/>
            <p:cNvSpPr/>
            <p:nvPr/>
          </p:nvSpPr>
          <p:spPr>
            <a:xfrm rot="1500000">
              <a:off x="2256376" y="42805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9" name="Rectangle 768"/>
            <p:cNvSpPr/>
            <p:nvPr/>
          </p:nvSpPr>
          <p:spPr>
            <a:xfrm rot="3360000">
              <a:off x="2422223" y="43388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0" name="Rectangle 769"/>
            <p:cNvSpPr/>
            <p:nvPr/>
          </p:nvSpPr>
          <p:spPr>
            <a:xfrm rot="5400000">
              <a:off x="2379639" y="44575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1" name="Rectangle 770"/>
            <p:cNvSpPr/>
            <p:nvPr/>
          </p:nvSpPr>
          <p:spPr>
            <a:xfrm>
              <a:off x="2532040" y="4401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2" name="Rectangle 771"/>
            <p:cNvSpPr/>
            <p:nvPr/>
          </p:nvSpPr>
          <p:spPr>
            <a:xfrm rot="21180000">
              <a:off x="2693404" y="4159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3" name="Rectangle 772"/>
            <p:cNvSpPr/>
            <p:nvPr/>
          </p:nvSpPr>
          <p:spPr>
            <a:xfrm rot="4680000">
              <a:off x="2623929" y="41438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4" name="Rectangle 773"/>
            <p:cNvSpPr/>
            <p:nvPr/>
          </p:nvSpPr>
          <p:spPr>
            <a:xfrm rot="1500000">
              <a:off x="2623929" y="42379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5" name="Rectangle 774"/>
            <p:cNvSpPr/>
            <p:nvPr/>
          </p:nvSpPr>
          <p:spPr>
            <a:xfrm rot="21180000">
              <a:off x="2794279" y="43545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6" name="Rectangle 775"/>
            <p:cNvSpPr/>
            <p:nvPr/>
          </p:nvSpPr>
          <p:spPr>
            <a:xfrm rot="4680000">
              <a:off x="2724804" y="43388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7" name="Rectangle 776"/>
            <p:cNvSpPr/>
            <p:nvPr/>
          </p:nvSpPr>
          <p:spPr>
            <a:xfrm rot="3600000">
              <a:off x="2930990" y="43634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8" name="Rectangle 777"/>
            <p:cNvSpPr/>
            <p:nvPr/>
          </p:nvSpPr>
          <p:spPr>
            <a:xfrm rot="2700000">
              <a:off x="3123734" y="45158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9" name="Rectangle 778"/>
            <p:cNvSpPr/>
            <p:nvPr/>
          </p:nvSpPr>
          <p:spPr>
            <a:xfrm rot="2100000">
              <a:off x="2939956" y="42917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80" name="Rectangle 779"/>
            <p:cNvSpPr/>
            <p:nvPr/>
          </p:nvSpPr>
          <p:spPr>
            <a:xfrm rot="1500000">
              <a:off x="2724804" y="44329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1" name="Rectangle 780"/>
            <p:cNvSpPr/>
            <p:nvPr/>
          </p:nvSpPr>
          <p:spPr>
            <a:xfrm rot="3360000">
              <a:off x="2890651" y="4491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2" name="Rectangle 781"/>
            <p:cNvSpPr/>
            <p:nvPr/>
          </p:nvSpPr>
          <p:spPr>
            <a:xfrm rot="5400000">
              <a:off x="2848067" y="46099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3" name="Rectangle 782"/>
            <p:cNvSpPr/>
            <p:nvPr/>
          </p:nvSpPr>
          <p:spPr>
            <a:xfrm>
              <a:off x="3000468" y="45539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4" name="Rectangle 783"/>
            <p:cNvSpPr/>
            <p:nvPr/>
          </p:nvSpPr>
          <p:spPr>
            <a:xfrm rot="21180000">
              <a:off x="3161832" y="43119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5" name="Rectangle 784"/>
            <p:cNvSpPr/>
            <p:nvPr/>
          </p:nvSpPr>
          <p:spPr>
            <a:xfrm rot="4680000">
              <a:off x="3092357" y="42962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6" name="Rectangle 785"/>
            <p:cNvSpPr/>
            <p:nvPr/>
          </p:nvSpPr>
          <p:spPr>
            <a:xfrm rot="1500000">
              <a:off x="3092357" y="43903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7" name="Rectangle 786"/>
            <p:cNvSpPr/>
            <p:nvPr/>
          </p:nvSpPr>
          <p:spPr>
            <a:xfrm rot="21180000">
              <a:off x="2711339" y="394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8" name="Rectangle 787"/>
            <p:cNvSpPr/>
            <p:nvPr/>
          </p:nvSpPr>
          <p:spPr>
            <a:xfrm rot="4680000">
              <a:off x="2641864" y="393312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9" name="Rectangle 788"/>
            <p:cNvSpPr/>
            <p:nvPr/>
          </p:nvSpPr>
          <p:spPr>
            <a:xfrm rot="3600000">
              <a:off x="2848050" y="39577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0" name="Rectangle 789"/>
            <p:cNvSpPr/>
            <p:nvPr/>
          </p:nvSpPr>
          <p:spPr>
            <a:xfrm rot="2700000">
              <a:off x="3040794" y="411017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1" name="Rectangle 790"/>
            <p:cNvSpPr/>
            <p:nvPr/>
          </p:nvSpPr>
          <p:spPr>
            <a:xfrm rot="2100000">
              <a:off x="2857016" y="38860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92" name="Rectangle 791"/>
            <p:cNvSpPr/>
            <p:nvPr/>
          </p:nvSpPr>
          <p:spPr>
            <a:xfrm rot="1500000">
              <a:off x="2641864" y="40272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3" name="Rectangle 792"/>
            <p:cNvSpPr/>
            <p:nvPr/>
          </p:nvSpPr>
          <p:spPr>
            <a:xfrm rot="3360000">
              <a:off x="2807711" y="408552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4" name="Rectangle 793"/>
            <p:cNvSpPr/>
            <p:nvPr/>
          </p:nvSpPr>
          <p:spPr>
            <a:xfrm rot="5400000">
              <a:off x="2765127" y="4204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5" name="Rectangle 794"/>
            <p:cNvSpPr/>
            <p:nvPr/>
          </p:nvSpPr>
          <p:spPr>
            <a:xfrm>
              <a:off x="2917528" y="41482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6" name="Rectangle 795"/>
            <p:cNvSpPr/>
            <p:nvPr/>
          </p:nvSpPr>
          <p:spPr>
            <a:xfrm rot="21180000">
              <a:off x="3078892" y="39062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7" name="Rectangle 796"/>
            <p:cNvSpPr/>
            <p:nvPr/>
          </p:nvSpPr>
          <p:spPr>
            <a:xfrm rot="4680000">
              <a:off x="3009417" y="389054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8" name="Rectangle 797"/>
            <p:cNvSpPr/>
            <p:nvPr/>
          </p:nvSpPr>
          <p:spPr>
            <a:xfrm rot="1500000">
              <a:off x="3009417" y="39846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9" name="Groupe 798"/>
            <p:cNvGrpSpPr/>
            <p:nvPr/>
          </p:nvGrpSpPr>
          <p:grpSpPr>
            <a:xfrm rot="5400000">
              <a:off x="2299220" y="4316435"/>
              <a:ext cx="645122" cy="508409"/>
              <a:chOff x="4869640" y="3731994"/>
              <a:chExt cx="645122" cy="508409"/>
            </a:xfrm>
          </p:grpSpPr>
          <p:sp>
            <p:nvSpPr>
              <p:cNvPr id="800" name="Rectangle 79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1" name="Rectangle 80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2" name="Rectangle 80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3" name="Rectangle 80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4" name="Rectangle 80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5" name="Rectangle 80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6" name="Rectangle 80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7" name="Rectangle 80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9" name="Rectangle 80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0" name="Rectangle 80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1" name="Rectangle 81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2" name="Groupe 811"/>
            <p:cNvGrpSpPr/>
            <p:nvPr/>
          </p:nvGrpSpPr>
          <p:grpSpPr>
            <a:xfrm rot="5400000">
              <a:off x="2700390" y="4045254"/>
              <a:ext cx="645122" cy="508409"/>
              <a:chOff x="4869640" y="3731994"/>
              <a:chExt cx="645122" cy="508409"/>
            </a:xfrm>
          </p:grpSpPr>
          <p:sp>
            <p:nvSpPr>
              <p:cNvPr id="813" name="Rectangle 8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4" name="Rectangle 8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5" name="Rectangle 8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6" name="Rectangle 8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7" name="Rectangle 8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8" name="Rectangle 8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0" name="Rectangle 8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1" name="Rectangle 8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2" name="Rectangle 8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3" name="Rectangle 8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4" name="Rectangle 8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5" name="Groupe 824"/>
            <p:cNvGrpSpPr/>
            <p:nvPr/>
          </p:nvGrpSpPr>
          <p:grpSpPr>
            <a:xfrm rot="4200000">
              <a:off x="2189401" y="3789758"/>
              <a:ext cx="645122" cy="508409"/>
              <a:chOff x="4869640" y="3731994"/>
              <a:chExt cx="645122" cy="508409"/>
            </a:xfrm>
          </p:grpSpPr>
          <p:sp>
            <p:nvSpPr>
              <p:cNvPr id="826" name="Rectangle 8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7" name="Rectangle 8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8" name="Rectangle 8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9" name="Rectangle 8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0" name="Rectangle 8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31" name="Rectangle 8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2" name="Rectangle 8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3" name="Rectangle 8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4" name="Rectangle 8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5" name="Rectangle 8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6" name="Rectangle 8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7" name="Rectangle 8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8" name="Groupe 837"/>
            <p:cNvGrpSpPr/>
            <p:nvPr/>
          </p:nvGrpSpPr>
          <p:grpSpPr>
            <a:xfrm rot="5400000">
              <a:off x="1396026" y="4253684"/>
              <a:ext cx="645122" cy="508409"/>
              <a:chOff x="4869640" y="3731994"/>
              <a:chExt cx="645122" cy="508409"/>
            </a:xfrm>
          </p:grpSpPr>
          <p:sp>
            <p:nvSpPr>
              <p:cNvPr id="839" name="Rectangle 83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0" name="Rectangle 83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1" name="Rectangle 84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2" name="Rectangle 84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3" name="Rectangle 84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44" name="Rectangle 84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5" name="Rectangle 84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6" name="Rectangle 84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7" name="Rectangle 84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8" name="Rectangle 84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9" name="Rectangle 84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0" name="Rectangle 84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1" name="Groupe 850"/>
            <p:cNvGrpSpPr/>
            <p:nvPr/>
          </p:nvGrpSpPr>
          <p:grpSpPr>
            <a:xfrm rot="5400000">
              <a:off x="2456103" y="4486766"/>
              <a:ext cx="645122" cy="508409"/>
              <a:chOff x="4869640" y="3731994"/>
              <a:chExt cx="645122" cy="508409"/>
            </a:xfrm>
          </p:grpSpPr>
          <p:sp>
            <p:nvSpPr>
              <p:cNvPr id="852" name="Rectangle 85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3" name="Rectangle 85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4" name="Rectangle 85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5" name="Rectangle 85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6" name="Rectangle 8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57" name="Rectangle 85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8" name="Rectangle 85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9" name="Rectangle 85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0" name="Rectangle 85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4" name="Groupe 863"/>
            <p:cNvGrpSpPr/>
            <p:nvPr/>
          </p:nvGrpSpPr>
          <p:grpSpPr>
            <a:xfrm rot="1800000">
              <a:off x="2395592" y="3639594"/>
              <a:ext cx="645122" cy="508409"/>
              <a:chOff x="4869640" y="3731994"/>
              <a:chExt cx="645122" cy="508409"/>
            </a:xfrm>
          </p:grpSpPr>
          <p:sp>
            <p:nvSpPr>
              <p:cNvPr id="865" name="Rectangle 8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8" name="Rectangle 8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1" name="Rectangle 8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2" name="Rectangle 8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3" name="Rectangle 8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4" name="Rectangle 8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5" name="Rectangle 8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6" name="Rectangle 8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77" name="Groupe 876"/>
            <p:cNvGrpSpPr/>
            <p:nvPr/>
          </p:nvGrpSpPr>
          <p:grpSpPr>
            <a:xfrm rot="1500000">
              <a:off x="1714272" y="4565200"/>
              <a:ext cx="645122" cy="508409"/>
              <a:chOff x="4869640" y="3731994"/>
              <a:chExt cx="645122" cy="508409"/>
            </a:xfrm>
          </p:grpSpPr>
          <p:sp>
            <p:nvSpPr>
              <p:cNvPr id="878" name="Rectangle 8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9" name="Rectangle 8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0" name="Rectangle 8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1" name="Rectangle 8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2" name="Rectangle 8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83" name="Rectangle 8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4" name="Rectangle 8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5" name="Rectangle 8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7" name="Rectangle 8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8" name="Rectangle 8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9" name="Rectangle 8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90" name="Groupe 889"/>
            <p:cNvGrpSpPr/>
            <p:nvPr/>
          </p:nvGrpSpPr>
          <p:grpSpPr>
            <a:xfrm rot="1500000">
              <a:off x="2075102" y="4636918"/>
              <a:ext cx="645122" cy="508409"/>
              <a:chOff x="4869640" y="3731994"/>
              <a:chExt cx="645122" cy="508409"/>
            </a:xfrm>
          </p:grpSpPr>
          <p:sp>
            <p:nvSpPr>
              <p:cNvPr id="891" name="Rectangle 89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2" name="Rectangle 89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3" name="Rectangle 89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4" name="Rectangle 89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5" name="Rectangle 89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96" name="Rectangle 89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7" name="Rectangle 89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8" name="Rectangle 89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9" name="Rectangle 89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0" name="Rectangle 89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1" name="Rectangle 90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2" name="Rectangle 90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03" name="Groupe 902"/>
            <p:cNvGrpSpPr/>
            <p:nvPr/>
          </p:nvGrpSpPr>
          <p:grpSpPr>
            <a:xfrm rot="5400000">
              <a:off x="1747892" y="4121456"/>
              <a:ext cx="645122" cy="508409"/>
              <a:chOff x="4869640" y="3731994"/>
              <a:chExt cx="645122" cy="508409"/>
            </a:xfrm>
          </p:grpSpPr>
          <p:sp>
            <p:nvSpPr>
              <p:cNvPr id="904" name="Rectangle 90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5" name="Rectangle 90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6" name="Rectangle 90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7" name="Rectangle 90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8" name="Rectangle 90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9" name="Rectangle 90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0" name="Rectangle 90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1" name="Rectangle 91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2" name="Rectangle 91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3" name="Rectangle 91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4" name="Rectangle 91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5" name="Rectangle 91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6" name="Groupe 915"/>
            <p:cNvGrpSpPr/>
            <p:nvPr/>
          </p:nvGrpSpPr>
          <p:grpSpPr>
            <a:xfrm rot="5400000">
              <a:off x="2117685" y="3603737"/>
              <a:ext cx="645122" cy="508409"/>
              <a:chOff x="4869640" y="3731994"/>
              <a:chExt cx="645122" cy="508409"/>
            </a:xfrm>
          </p:grpSpPr>
          <p:sp>
            <p:nvSpPr>
              <p:cNvPr id="917" name="Rectangle 9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8" name="Rectangle 9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9" name="Rectangle 9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0" name="Rectangle 9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1" name="Rectangle 9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22" name="Rectangle 9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3" name="Rectangle 9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4" name="Rectangle 9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6" name="Rectangle 9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7" name="Rectangle 9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8" name="Rectangle 9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29" name="Groupe 928"/>
            <p:cNvGrpSpPr/>
            <p:nvPr/>
          </p:nvGrpSpPr>
          <p:grpSpPr>
            <a:xfrm rot="5400000">
              <a:off x="1732204" y="3635122"/>
              <a:ext cx="645122" cy="508409"/>
              <a:chOff x="4869640" y="3731994"/>
              <a:chExt cx="645122" cy="508409"/>
            </a:xfrm>
          </p:grpSpPr>
          <p:sp>
            <p:nvSpPr>
              <p:cNvPr id="930" name="Rectangle 9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1" name="Rectangle 9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2" name="Rectangle 9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3" name="Rectangle 9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4" name="Rectangle 9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35" name="Rectangle 9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6" name="Rectangle 9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7" name="Rectangle 9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8" name="Rectangle 9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9" name="Rectangle 9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1" name="Rectangle 9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42" name="Groupe 941"/>
            <p:cNvGrpSpPr/>
            <p:nvPr/>
          </p:nvGrpSpPr>
          <p:grpSpPr>
            <a:xfrm rot="5400000">
              <a:off x="1947357" y="4327645"/>
              <a:ext cx="645122" cy="508409"/>
              <a:chOff x="4869640" y="3731994"/>
              <a:chExt cx="645122" cy="508409"/>
            </a:xfrm>
          </p:grpSpPr>
          <p:sp>
            <p:nvSpPr>
              <p:cNvPr id="943" name="Rectangle 9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4" name="Rectangle 9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5" name="Rectangle 9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6" name="Rectangle 9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7" name="Rectangle 9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48" name="Rectangle 9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9" name="Rectangle 9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0" name="Rectangle 9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2" name="Rectangle 9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3" name="Rectangle 9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4" name="Rectangle 9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55" name="Groupe 954"/>
            <p:cNvGrpSpPr/>
            <p:nvPr/>
          </p:nvGrpSpPr>
          <p:grpSpPr>
            <a:xfrm rot="5400000">
              <a:off x="1481191" y="3868203"/>
              <a:ext cx="645122" cy="508409"/>
              <a:chOff x="4869640" y="3731994"/>
              <a:chExt cx="645122" cy="508409"/>
            </a:xfrm>
          </p:grpSpPr>
          <p:sp>
            <p:nvSpPr>
              <p:cNvPr id="956" name="Rectangle 95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7" name="Rectangle 95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8" name="Rectangle 95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9" name="Rectangle 95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0" name="Rectangle 95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61" name="Rectangle 96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2" name="Rectangle 96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3" name="Rectangle 96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4" name="Rectangle 96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5" name="Rectangle 96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6" name="Rectangle 96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7" name="Rectangle 96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68" name="Groupe 967"/>
            <p:cNvGrpSpPr/>
            <p:nvPr/>
          </p:nvGrpSpPr>
          <p:grpSpPr>
            <a:xfrm rot="1500000">
              <a:off x="1880119" y="4737772"/>
              <a:ext cx="645122" cy="508409"/>
              <a:chOff x="4869640" y="3731994"/>
              <a:chExt cx="645122" cy="508409"/>
            </a:xfrm>
          </p:grpSpPr>
          <p:sp>
            <p:nvSpPr>
              <p:cNvPr id="969" name="Rectangle 9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0" name="Rectangle 9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1" name="Rectangle 9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2" name="Rectangle 9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3" name="Rectangle 9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74" name="Rectangle 9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5" name="Rectangle 9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6" name="Rectangle 9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7" name="Rectangle 9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8" name="Rectangle 9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9" name="Rectangle 9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0" name="Rectangle 9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81" name="Groupe 980"/>
            <p:cNvGrpSpPr/>
            <p:nvPr/>
          </p:nvGrpSpPr>
          <p:grpSpPr>
            <a:xfrm rot="1500000">
              <a:off x="2281291" y="4708638"/>
              <a:ext cx="645122" cy="508409"/>
              <a:chOff x="4869640" y="3731994"/>
              <a:chExt cx="645122" cy="508409"/>
            </a:xfrm>
          </p:grpSpPr>
          <p:sp>
            <p:nvSpPr>
              <p:cNvPr id="982" name="Rectangle 9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3" name="Rectangle 9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4" name="Rectangle 9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5" name="Rectangle 9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6" name="Rectangle 9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7" name="Rectangle 9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8" name="Rectangle 9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9" name="Rectangle 9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0" name="Rectangle 9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1" name="Rectangle 9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2" name="Rectangle 9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3" name="Rectangle 9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94" name="Rectangle 993"/>
            <p:cNvSpPr/>
            <p:nvPr/>
          </p:nvSpPr>
          <p:spPr>
            <a:xfrm rot="5400000">
              <a:off x="2413258" y="5103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5" name="Rectangle 994"/>
            <p:cNvSpPr/>
            <p:nvPr/>
          </p:nvSpPr>
          <p:spPr>
            <a:xfrm rot="7500000">
              <a:off x="2859251" y="35992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6" name="Rectangle 995"/>
            <p:cNvSpPr/>
            <p:nvPr/>
          </p:nvSpPr>
          <p:spPr>
            <a:xfrm rot="7500000">
              <a:off x="1781245" y="49013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7" name="Rectangle 996"/>
            <p:cNvSpPr/>
            <p:nvPr/>
          </p:nvSpPr>
          <p:spPr>
            <a:xfrm rot="5400000">
              <a:off x="2639617" y="35073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8" name="Ellipse 997"/>
            <p:cNvSpPr/>
            <p:nvPr/>
          </p:nvSpPr>
          <p:spPr>
            <a:xfrm>
              <a:off x="1586959" y="3618992"/>
              <a:ext cx="1593477" cy="1566583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45617" y="1574277"/>
            <a:ext cx="518474" cy="4713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1357" y="1336103"/>
            <a:ext cx="2952750" cy="277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48" name="Connecteur droit 1247"/>
          <p:cNvCxnSpPr/>
          <p:nvPr/>
        </p:nvCxnSpPr>
        <p:spPr>
          <a:xfrm>
            <a:off x="3996965" y="1621410"/>
            <a:ext cx="782425" cy="47134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9" name="ZoneTexte 1248"/>
          <p:cNvSpPr txBox="1"/>
          <p:nvPr/>
        </p:nvSpPr>
        <p:spPr>
          <a:xfrm>
            <a:off x="4355184" y="1395167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q</a:t>
            </a:r>
            <a:r>
              <a:rPr lang="fr-FR" baseline="30000" dirty="0" smtClean="0"/>
              <a:t>-2</a:t>
            </a:r>
            <a:endParaRPr lang="fr-FR" baseline="30000" dirty="0"/>
          </a:p>
        </p:txBody>
      </p:sp>
      <p:sp>
        <p:nvSpPr>
          <p:cNvPr id="1251" name="Rectangle 1250"/>
          <p:cNvSpPr/>
          <p:nvPr/>
        </p:nvSpPr>
        <p:spPr>
          <a:xfrm>
            <a:off x="5580668" y="1508289"/>
            <a:ext cx="273376" cy="3205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53" y="1682773"/>
            <a:ext cx="3602047" cy="6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3" name="ZoneTexte 1252"/>
          <p:cNvSpPr txBox="1"/>
          <p:nvPr/>
        </p:nvSpPr>
        <p:spPr>
          <a:xfrm>
            <a:off x="5681767" y="2353577"/>
            <a:ext cx="3212851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Direct </a:t>
            </a:r>
            <a:r>
              <a:rPr lang="fr-FR" b="1" dirty="0"/>
              <a:t>R</a:t>
            </a:r>
            <a:r>
              <a:rPr lang="fr-FR" b="1" dirty="0" smtClean="0"/>
              <a:t>eading of </a:t>
            </a:r>
            <a:r>
              <a:rPr lang="fr-FR" b="1" dirty="0" err="1" smtClean="0"/>
              <a:t>thickness</a:t>
            </a:r>
            <a:endParaRPr lang="fr-FR" dirty="0" smtClean="0"/>
          </a:p>
        </p:txBody>
      </p:sp>
      <p:pic>
        <p:nvPicPr>
          <p:cNvPr id="8197" name="Picture 5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266" b="25534"/>
          <a:stretch/>
        </p:blipFill>
        <p:spPr bwMode="auto">
          <a:xfrm>
            <a:off x="139389" y="3935986"/>
            <a:ext cx="3857575" cy="2021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6" name="ZoneTexte 54"/>
          <p:cNvSpPr txBox="1">
            <a:spLocks noChangeArrowheads="1"/>
          </p:cNvSpPr>
          <p:nvPr/>
        </p:nvSpPr>
        <p:spPr bwMode="auto">
          <a:xfrm>
            <a:off x="5077569" y="106416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i="1" dirty="0" smtClean="0">
                <a:latin typeface="+mn-lt"/>
              </a:rPr>
              <a:t>At local </a:t>
            </a:r>
            <a:r>
              <a:rPr lang="fr-FR" i="1" dirty="0" err="1" smtClean="0">
                <a:latin typeface="+mn-lt"/>
              </a:rPr>
              <a:t>scale</a:t>
            </a:r>
            <a:r>
              <a:rPr lang="fr-FR" i="1" dirty="0" smtClean="0">
                <a:latin typeface="+mn-lt"/>
              </a:rPr>
              <a:t> : </a:t>
            </a:r>
            <a:r>
              <a:rPr lang="fr-FR" b="1" dirty="0" err="1" smtClean="0">
                <a:latin typeface="+mn-lt"/>
              </a:rPr>
              <a:t>Infinite</a:t>
            </a:r>
            <a:r>
              <a:rPr lang="fr-FR" b="1" dirty="0" smtClean="0">
                <a:latin typeface="+mn-lt"/>
              </a:rPr>
              <a:t> plane </a:t>
            </a:r>
          </a:p>
        </p:txBody>
      </p:sp>
      <p:sp>
        <p:nvSpPr>
          <p:cNvPr id="1250" name="Rectangle 1249"/>
          <p:cNvSpPr/>
          <p:nvPr/>
        </p:nvSpPr>
        <p:spPr>
          <a:xfrm>
            <a:off x="3149599" y="4710546"/>
            <a:ext cx="812801" cy="108065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01" name="ZoneTexte 54"/>
          <p:cNvSpPr txBox="1">
            <a:spLocks noChangeArrowheads="1"/>
          </p:cNvSpPr>
          <p:nvPr/>
        </p:nvSpPr>
        <p:spPr bwMode="auto">
          <a:xfrm>
            <a:off x="5676860" y="4104371"/>
            <a:ext cx="2933740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smtClean="0">
                <a:latin typeface="Calibri" pitchFamily="34" charset="0"/>
              </a:rPr>
              <a:t>Interface </a:t>
            </a:r>
            <a:r>
              <a:rPr lang="fr-FR" b="1" dirty="0" err="1" smtClean="0">
                <a:latin typeface="Calibri" pitchFamily="34" charset="0"/>
              </a:rPr>
              <a:t>saturated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below</a:t>
            </a:r>
            <a:r>
              <a:rPr lang="fr-FR" b="1" dirty="0" smtClean="0">
                <a:latin typeface="Calibri" pitchFamily="34" charset="0"/>
              </a:rPr>
              <a:t> a </a:t>
            </a:r>
            <a:r>
              <a:rPr lang="fr-FR" b="1" dirty="0" err="1" smtClean="0">
                <a:latin typeface="Calibri" pitchFamily="34" charset="0"/>
              </a:rPr>
              <a:t>given</a:t>
            </a:r>
            <a:r>
              <a:rPr lang="fr-FR" b="1" dirty="0" smtClean="0">
                <a:latin typeface="Calibri" pitchFamily="34" charset="0"/>
              </a:rPr>
              <a:t> NC </a:t>
            </a:r>
            <a:r>
              <a:rPr lang="fr-FR" b="1" dirty="0" err="1" smtClean="0">
                <a:latin typeface="Calibri" pitchFamily="34" charset="0"/>
              </a:rPr>
              <a:t>quantity</a:t>
            </a:r>
            <a:r>
              <a:rPr lang="fr-FR" b="1" dirty="0" smtClean="0">
                <a:latin typeface="Calibri" pitchFamily="34" charset="0"/>
              </a:rPr>
              <a:t>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002" name="Flèche droite 1001"/>
          <p:cNvSpPr/>
          <p:nvPr/>
        </p:nvSpPr>
        <p:spPr>
          <a:xfrm>
            <a:off x="5008252" y="4258203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1003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9072" y="4870586"/>
            <a:ext cx="2777620" cy="117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04" name="ZoneTexte 54"/>
          <p:cNvSpPr txBox="1">
            <a:spLocks noChangeArrowheads="1"/>
          </p:cNvSpPr>
          <p:nvPr/>
        </p:nvSpPr>
        <p:spPr bwMode="auto">
          <a:xfrm>
            <a:off x="6007636" y="6085571"/>
            <a:ext cx="836509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 err="1" smtClean="0">
                <a:latin typeface="Calibri" pitchFamily="34" charset="0"/>
              </a:rPr>
              <a:t>Rinsed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005" name="ZoneTexte 54"/>
          <p:cNvSpPr txBox="1">
            <a:spLocks noChangeArrowheads="1"/>
          </p:cNvSpPr>
          <p:nvPr/>
        </p:nvSpPr>
        <p:spPr bwMode="auto">
          <a:xfrm>
            <a:off x="7231453" y="6080953"/>
            <a:ext cx="1284473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 smtClean="0">
                <a:latin typeface="Calibri" pitchFamily="34" charset="0"/>
              </a:rPr>
              <a:t>Not </a:t>
            </a:r>
            <a:r>
              <a:rPr lang="fr-FR" dirty="0" err="1" smtClean="0">
                <a:latin typeface="Calibri" pitchFamily="34" charset="0"/>
              </a:rPr>
              <a:t>rinsed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509" name="ZoneTexte 508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6" name="Rectangle 1005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007" name="ZoneTexte 1006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600682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8043" y="1334257"/>
            <a:ext cx="2228850" cy="1994691"/>
            <a:chOff x="1222760" y="3464715"/>
            <a:chExt cx="2228850" cy="1994691"/>
          </a:xfrm>
        </p:grpSpPr>
        <p:grpSp>
          <p:nvGrpSpPr>
            <p:cNvPr id="510" name="Groupe 509"/>
            <p:cNvGrpSpPr/>
            <p:nvPr/>
          </p:nvGrpSpPr>
          <p:grpSpPr>
            <a:xfrm>
              <a:off x="1223888" y="3466951"/>
              <a:ext cx="2223239" cy="1990725"/>
              <a:chOff x="1576658" y="3400229"/>
              <a:chExt cx="2228850" cy="1990725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1576658" y="3400229"/>
                <a:ext cx="2228850" cy="1990725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2" name="Ellipse 511"/>
              <p:cNvSpPr/>
              <p:nvPr/>
            </p:nvSpPr>
            <p:spPr>
              <a:xfrm>
                <a:off x="1868138" y="3501346"/>
                <a:ext cx="1748159" cy="1668542"/>
              </a:xfrm>
              <a:prstGeom prst="ellipse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3" name="Rectangle 512"/>
              <p:cNvSpPr/>
              <p:nvPr/>
            </p:nvSpPr>
            <p:spPr>
              <a:xfrm rot="21180000">
                <a:off x="3589667" y="406590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4" name="Rectangle 513"/>
              <p:cNvSpPr/>
              <p:nvPr/>
            </p:nvSpPr>
            <p:spPr>
              <a:xfrm rot="3600000">
                <a:off x="2112731" y="360421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5" name="Rectangle 514"/>
              <p:cNvSpPr/>
              <p:nvPr/>
            </p:nvSpPr>
            <p:spPr>
              <a:xfrm rot="2700000">
                <a:off x="3340901" y="479876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6" name="Rectangle 515"/>
              <p:cNvSpPr/>
              <p:nvPr/>
            </p:nvSpPr>
            <p:spPr>
              <a:xfrm rot="1500000">
                <a:off x="3513468" y="450068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7" name="Rectangle 516"/>
              <p:cNvSpPr/>
              <p:nvPr/>
            </p:nvSpPr>
            <p:spPr>
              <a:xfrm rot="9600000">
                <a:off x="1984984" y="467998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8" name="Rectangle 517"/>
              <p:cNvSpPr/>
              <p:nvPr/>
            </p:nvSpPr>
            <p:spPr>
              <a:xfrm rot="5400000">
                <a:off x="2661820" y="338682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9" name="Rectangle 518"/>
              <p:cNvSpPr/>
              <p:nvPr/>
            </p:nvSpPr>
            <p:spPr>
              <a:xfrm rot="21180000">
                <a:off x="2679749" y="41376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0" name="Rectangle 519"/>
              <p:cNvSpPr/>
              <p:nvPr/>
            </p:nvSpPr>
            <p:spPr>
              <a:xfrm rot="4680000">
                <a:off x="2610274" y="41219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1" name="Rectangle 520"/>
              <p:cNvSpPr/>
              <p:nvPr/>
            </p:nvSpPr>
            <p:spPr>
              <a:xfrm rot="3600000">
                <a:off x="2816460" y="41465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2" name="Rectangle 521"/>
              <p:cNvSpPr/>
              <p:nvPr/>
            </p:nvSpPr>
            <p:spPr>
              <a:xfrm rot="2700000">
                <a:off x="3009204" y="42989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3" name="Rectangle 522"/>
              <p:cNvSpPr/>
              <p:nvPr/>
            </p:nvSpPr>
            <p:spPr>
              <a:xfrm rot="2100000">
                <a:off x="2825426" y="40748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24" name="Rectangle 523"/>
              <p:cNvSpPr/>
              <p:nvPr/>
            </p:nvSpPr>
            <p:spPr>
              <a:xfrm rot="1500000">
                <a:off x="2610274" y="42160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5" name="Rectangle 524"/>
              <p:cNvSpPr/>
              <p:nvPr/>
            </p:nvSpPr>
            <p:spPr>
              <a:xfrm rot="3360000">
                <a:off x="2776121" y="42743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6" name="Rectangle 525"/>
              <p:cNvSpPr/>
              <p:nvPr/>
            </p:nvSpPr>
            <p:spPr>
              <a:xfrm rot="5400000">
                <a:off x="2733537" y="4393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2885938" y="43370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8" name="Rectangle 527"/>
              <p:cNvSpPr/>
              <p:nvPr/>
            </p:nvSpPr>
            <p:spPr>
              <a:xfrm rot="21180000">
                <a:off x="3047302" y="40950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9" name="Rectangle 528"/>
              <p:cNvSpPr/>
              <p:nvPr/>
            </p:nvSpPr>
            <p:spPr>
              <a:xfrm rot="4680000">
                <a:off x="2977827" y="40793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0" name="Rectangle 529"/>
              <p:cNvSpPr/>
              <p:nvPr/>
            </p:nvSpPr>
            <p:spPr>
              <a:xfrm rot="1500000">
                <a:off x="2977827" y="41734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1" name="Rectangle 530"/>
              <p:cNvSpPr/>
              <p:nvPr/>
            </p:nvSpPr>
            <p:spPr>
              <a:xfrm rot="21180000">
                <a:off x="3148177" y="42900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2" name="Rectangle 531"/>
              <p:cNvSpPr/>
              <p:nvPr/>
            </p:nvSpPr>
            <p:spPr>
              <a:xfrm rot="4680000">
                <a:off x="3078702" y="42743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3" name="Rectangle 532"/>
              <p:cNvSpPr/>
              <p:nvPr/>
            </p:nvSpPr>
            <p:spPr>
              <a:xfrm rot="3600000">
                <a:off x="3284888" y="42989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4" name="Rectangle 533"/>
              <p:cNvSpPr/>
              <p:nvPr/>
            </p:nvSpPr>
            <p:spPr>
              <a:xfrm rot="2700000">
                <a:off x="3477632" y="44513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5" name="Rectangle 534"/>
              <p:cNvSpPr/>
              <p:nvPr/>
            </p:nvSpPr>
            <p:spPr>
              <a:xfrm rot="2100000">
                <a:off x="3293854" y="42272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36" name="Rectangle 535"/>
              <p:cNvSpPr/>
              <p:nvPr/>
            </p:nvSpPr>
            <p:spPr>
              <a:xfrm rot="1500000">
                <a:off x="3078702" y="4368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7" name="Rectangle 536"/>
              <p:cNvSpPr/>
              <p:nvPr/>
            </p:nvSpPr>
            <p:spPr>
              <a:xfrm rot="3360000">
                <a:off x="3244549" y="44267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8" name="Rectangle 537"/>
              <p:cNvSpPr/>
              <p:nvPr/>
            </p:nvSpPr>
            <p:spPr>
              <a:xfrm rot="5400000">
                <a:off x="3201965" y="45455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9" name="Rectangle 538"/>
              <p:cNvSpPr/>
              <p:nvPr/>
            </p:nvSpPr>
            <p:spPr>
              <a:xfrm>
                <a:off x="3354366" y="44894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0" name="Rectangle 539"/>
              <p:cNvSpPr/>
              <p:nvPr/>
            </p:nvSpPr>
            <p:spPr>
              <a:xfrm rot="21180000">
                <a:off x="3515730" y="42474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1" name="Rectangle 540"/>
              <p:cNvSpPr/>
              <p:nvPr/>
            </p:nvSpPr>
            <p:spPr>
              <a:xfrm rot="4680000">
                <a:off x="3446255" y="42317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2" name="Rectangle 541"/>
              <p:cNvSpPr/>
              <p:nvPr/>
            </p:nvSpPr>
            <p:spPr>
              <a:xfrm rot="1500000">
                <a:off x="3446255" y="43258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3" name="Rectangle 542"/>
              <p:cNvSpPr/>
              <p:nvPr/>
            </p:nvSpPr>
            <p:spPr>
              <a:xfrm rot="21180000">
                <a:off x="3065237" y="388432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4" name="Rectangle 543"/>
              <p:cNvSpPr/>
              <p:nvPr/>
            </p:nvSpPr>
            <p:spPr>
              <a:xfrm rot="4680000">
                <a:off x="2995762" y="386863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5" name="Rectangle 544"/>
              <p:cNvSpPr/>
              <p:nvPr/>
            </p:nvSpPr>
            <p:spPr>
              <a:xfrm rot="3600000">
                <a:off x="3201948" y="38932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6" name="Rectangle 545"/>
              <p:cNvSpPr/>
              <p:nvPr/>
            </p:nvSpPr>
            <p:spPr>
              <a:xfrm rot="2700000">
                <a:off x="3394692" y="404569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7" name="Rectangle 546"/>
              <p:cNvSpPr/>
              <p:nvPr/>
            </p:nvSpPr>
            <p:spPr>
              <a:xfrm rot="2100000">
                <a:off x="3210914" y="382157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48" name="Rectangle 547"/>
              <p:cNvSpPr/>
              <p:nvPr/>
            </p:nvSpPr>
            <p:spPr>
              <a:xfrm rot="1500000">
                <a:off x="2995762" y="39627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9" name="Rectangle 548"/>
              <p:cNvSpPr/>
              <p:nvPr/>
            </p:nvSpPr>
            <p:spPr>
              <a:xfrm rot="3360000">
                <a:off x="3161609" y="402103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0" name="Rectangle 549"/>
              <p:cNvSpPr/>
              <p:nvPr/>
            </p:nvSpPr>
            <p:spPr>
              <a:xfrm rot="5400000">
                <a:off x="3119025" y="413982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1" name="Rectangle 550"/>
              <p:cNvSpPr/>
              <p:nvPr/>
            </p:nvSpPr>
            <p:spPr>
              <a:xfrm>
                <a:off x="3271426" y="40837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2" name="Rectangle 551"/>
              <p:cNvSpPr/>
              <p:nvPr/>
            </p:nvSpPr>
            <p:spPr>
              <a:xfrm rot="21180000">
                <a:off x="3432790" y="384174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3" name="Rectangle 552"/>
              <p:cNvSpPr/>
              <p:nvPr/>
            </p:nvSpPr>
            <p:spPr>
              <a:xfrm rot="4680000">
                <a:off x="3363315" y="382605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4" name="Rectangle 553"/>
              <p:cNvSpPr/>
              <p:nvPr/>
            </p:nvSpPr>
            <p:spPr>
              <a:xfrm rot="1500000">
                <a:off x="3363315" y="39201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55" name="Groupe 554"/>
              <p:cNvGrpSpPr/>
              <p:nvPr/>
            </p:nvGrpSpPr>
            <p:grpSpPr>
              <a:xfrm rot="5400000">
                <a:off x="2653118" y="4251949"/>
                <a:ext cx="645122" cy="508409"/>
                <a:chOff x="4869640" y="3731994"/>
                <a:chExt cx="645122" cy="508409"/>
              </a:xfrm>
            </p:grpSpPr>
            <p:sp>
              <p:nvSpPr>
                <p:cNvPr id="743" name="Rectangle 74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4" name="Rectangle 74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5" name="Rectangle 74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6" name="Rectangle 74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48" name="Rectangle 74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0" name="Rectangle 74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1" name="Rectangle 75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4" name="Rectangle 75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6" name="Groupe 555"/>
              <p:cNvGrpSpPr/>
              <p:nvPr/>
            </p:nvGrpSpPr>
            <p:grpSpPr>
              <a:xfrm rot="5400000">
                <a:off x="3054288" y="3980768"/>
                <a:ext cx="645122" cy="508409"/>
                <a:chOff x="4869640" y="3731994"/>
                <a:chExt cx="645122" cy="508409"/>
              </a:xfrm>
            </p:grpSpPr>
            <p:sp>
              <p:nvSpPr>
                <p:cNvPr id="731" name="Rectangle 73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3" name="Rectangle 73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4" name="Rectangle 73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5" name="Rectangle 73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36" name="Rectangle 73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7" name="Rectangle 73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8" name="Rectangle 73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9" name="Rectangle 73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0" name="Rectangle 73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1" name="Rectangle 74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2" name="Rectangle 74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7" name="Groupe 556"/>
              <p:cNvGrpSpPr/>
              <p:nvPr/>
            </p:nvGrpSpPr>
            <p:grpSpPr>
              <a:xfrm rot="4200000">
                <a:off x="2543299" y="3725272"/>
                <a:ext cx="645122" cy="508409"/>
                <a:chOff x="4869640" y="3731994"/>
                <a:chExt cx="645122" cy="508409"/>
              </a:xfrm>
            </p:grpSpPr>
            <p:sp>
              <p:nvSpPr>
                <p:cNvPr id="719" name="Rectangle 71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0" name="Rectangle 71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1" name="Rectangle 72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3" name="Rectangle 72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5" name="Rectangle 72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7" name="Rectangle 72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9" name="Rectangle 72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8" name="Groupe 557"/>
              <p:cNvGrpSpPr/>
              <p:nvPr/>
            </p:nvGrpSpPr>
            <p:grpSpPr>
              <a:xfrm rot="5400000">
                <a:off x="1749924" y="4189198"/>
                <a:ext cx="645122" cy="508409"/>
                <a:chOff x="4869640" y="3731994"/>
                <a:chExt cx="645122" cy="508409"/>
              </a:xfrm>
            </p:grpSpPr>
            <p:sp>
              <p:nvSpPr>
                <p:cNvPr id="707" name="Rectangle 70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8" name="Rectangle 70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9" name="Rectangle 70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12" name="Rectangle 71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3" name="Rectangle 71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4" name="Rectangle 71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5" name="Rectangle 71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6" name="Rectangle 71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7" name="Rectangle 71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8" name="Rectangle 71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9" name="Groupe 558"/>
              <p:cNvGrpSpPr/>
              <p:nvPr/>
            </p:nvGrpSpPr>
            <p:grpSpPr>
              <a:xfrm rot="5400000">
                <a:off x="2810001" y="4422280"/>
                <a:ext cx="645122" cy="508409"/>
                <a:chOff x="4869640" y="3731994"/>
                <a:chExt cx="645122" cy="508409"/>
              </a:xfrm>
            </p:grpSpPr>
            <p:sp>
              <p:nvSpPr>
                <p:cNvPr id="695" name="Rectangle 69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6" name="Rectangle 69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7" name="Rectangle 69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8" name="Rectangle 69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9" name="Rectangle 69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0" name="Rectangle 69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1" name="Rectangle 70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2" name="Rectangle 70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3" name="Rectangle 70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4" name="Rectangle 70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5" name="Rectangle 70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6" name="Rectangle 70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0" name="Groupe 559"/>
              <p:cNvGrpSpPr/>
              <p:nvPr/>
            </p:nvGrpSpPr>
            <p:grpSpPr>
              <a:xfrm rot="1800000">
                <a:off x="2749490" y="3575108"/>
                <a:ext cx="645122" cy="508409"/>
                <a:chOff x="4869640" y="3731994"/>
                <a:chExt cx="645122" cy="508409"/>
              </a:xfrm>
            </p:grpSpPr>
            <p:sp>
              <p:nvSpPr>
                <p:cNvPr id="683" name="Rectangle 68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4" name="Rectangle 68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6" name="Rectangle 68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88" name="Rectangle 68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9" name="Rectangle 68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2" name="Rectangle 69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3" name="Rectangle 69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1" name="Groupe 560"/>
              <p:cNvGrpSpPr/>
              <p:nvPr/>
            </p:nvGrpSpPr>
            <p:grpSpPr>
              <a:xfrm rot="1500000">
                <a:off x="2068170" y="4500714"/>
                <a:ext cx="645122" cy="508409"/>
                <a:chOff x="4869640" y="3731994"/>
                <a:chExt cx="645122" cy="508409"/>
              </a:xfrm>
            </p:grpSpPr>
            <p:sp>
              <p:nvSpPr>
                <p:cNvPr id="671" name="Rectangle 67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2" name="Rectangle 67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3" name="Rectangle 67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4" name="Rectangle 67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5" name="Rectangle 67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76" name="Rectangle 67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8" name="Rectangle 67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0" name="Rectangle 67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1" name="Rectangle 68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2" name="Rectangle 68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2" name="Groupe 561"/>
              <p:cNvGrpSpPr/>
              <p:nvPr/>
            </p:nvGrpSpPr>
            <p:grpSpPr>
              <a:xfrm rot="1500000">
                <a:off x="2429000" y="4572432"/>
                <a:ext cx="645122" cy="508409"/>
                <a:chOff x="4869640" y="3731994"/>
                <a:chExt cx="645122" cy="508409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0" name="Rectangle 65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2" name="Rectangle 66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3" name="Rectangle 66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64" name="Rectangle 66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9" name="Rectangle 66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0" name="Rectangle 66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3" name="Groupe 562"/>
              <p:cNvGrpSpPr/>
              <p:nvPr/>
            </p:nvGrpSpPr>
            <p:grpSpPr>
              <a:xfrm rot="5400000">
                <a:off x="2101790" y="4056970"/>
                <a:ext cx="645122" cy="508409"/>
                <a:chOff x="4869640" y="3731994"/>
                <a:chExt cx="645122" cy="508409"/>
              </a:xfrm>
            </p:grpSpPr>
            <p:sp>
              <p:nvSpPr>
                <p:cNvPr id="647" name="Rectangle 64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8" name="Rectangle 64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9" name="Rectangle 64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0" name="Rectangle 64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1" name="Rectangle 65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52" name="Rectangle 65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3" name="Rectangle 65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4" name="Rectangle 65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5" name="Rectangle 65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6" name="Rectangle 65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7" name="Rectangle 65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8" name="Rectangle 65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4" name="Groupe 563"/>
              <p:cNvGrpSpPr/>
              <p:nvPr/>
            </p:nvGrpSpPr>
            <p:grpSpPr>
              <a:xfrm rot="5400000">
                <a:off x="2471583" y="3539251"/>
                <a:ext cx="645122" cy="508409"/>
                <a:chOff x="4869640" y="3731994"/>
                <a:chExt cx="645122" cy="508409"/>
              </a:xfrm>
            </p:grpSpPr>
            <p:sp>
              <p:nvSpPr>
                <p:cNvPr id="635" name="Rectangle 63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7" name="Rectangle 63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8" name="Rectangle 63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9" name="Rectangle 63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40" name="Rectangle 63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1" name="Rectangle 64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2" name="Rectangle 64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3" name="Rectangle 64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5" name="Rectangle 64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6" name="Rectangle 64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5" name="Groupe 564"/>
              <p:cNvGrpSpPr/>
              <p:nvPr/>
            </p:nvGrpSpPr>
            <p:grpSpPr>
              <a:xfrm rot="5400000">
                <a:off x="2086102" y="3570636"/>
                <a:ext cx="645122" cy="508409"/>
                <a:chOff x="4869640" y="3731994"/>
                <a:chExt cx="645122" cy="508409"/>
              </a:xfrm>
            </p:grpSpPr>
            <p:sp>
              <p:nvSpPr>
                <p:cNvPr id="623" name="Rectangle 62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4" name="Rectangle 62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5" name="Rectangle 62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6" name="Rectangle 62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7" name="Rectangle 62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28" name="Rectangle 62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9" name="Rectangle 62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0" name="Rectangle 62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1" name="Rectangle 63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2" name="Rectangle 63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3" name="Rectangle 63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4" name="Rectangle 63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6" name="Groupe 565"/>
              <p:cNvGrpSpPr/>
              <p:nvPr/>
            </p:nvGrpSpPr>
            <p:grpSpPr>
              <a:xfrm rot="5400000">
                <a:off x="2301255" y="4263159"/>
                <a:ext cx="645122" cy="508409"/>
                <a:chOff x="4869640" y="3731994"/>
                <a:chExt cx="645122" cy="508409"/>
              </a:xfrm>
            </p:grpSpPr>
            <p:sp>
              <p:nvSpPr>
                <p:cNvPr id="611" name="Rectangle 61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2" name="Rectangle 61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3" name="Rectangle 61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4" name="Rectangle 61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5" name="Rectangle 61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16" name="Rectangle 61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8" name="Rectangle 61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9" name="Rectangle 61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0" name="Rectangle 61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1" name="Rectangle 62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2" name="Rectangle 62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7" name="Groupe 566"/>
              <p:cNvGrpSpPr/>
              <p:nvPr/>
            </p:nvGrpSpPr>
            <p:grpSpPr>
              <a:xfrm rot="5400000">
                <a:off x="1835089" y="3803717"/>
                <a:ext cx="645122" cy="508409"/>
                <a:chOff x="4869640" y="3731994"/>
                <a:chExt cx="645122" cy="508409"/>
              </a:xfrm>
            </p:grpSpPr>
            <p:sp>
              <p:nvSpPr>
                <p:cNvPr id="599" name="Rectangle 59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0" name="Rectangle 59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1" name="Rectangle 60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2" name="Rectangle 60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3" name="Rectangle 60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04" name="Rectangle 60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5" name="Rectangle 60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6" name="Rectangle 60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8" name="Rectangle 60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0" name="Rectangle 60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8" name="Groupe 567"/>
              <p:cNvGrpSpPr/>
              <p:nvPr/>
            </p:nvGrpSpPr>
            <p:grpSpPr>
              <a:xfrm rot="1500000">
                <a:off x="2234017" y="4673286"/>
                <a:ext cx="645122" cy="508409"/>
                <a:chOff x="4869640" y="3731994"/>
                <a:chExt cx="645122" cy="508409"/>
              </a:xfrm>
            </p:grpSpPr>
            <p:sp>
              <p:nvSpPr>
                <p:cNvPr id="587" name="Rectangle 58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8" name="Rectangle 58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9" name="Rectangle 58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1" name="Rectangle 59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92" name="Rectangle 59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3" name="Rectangle 59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4" name="Rectangle 59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5" name="Rectangle 59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6" name="Rectangle 59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7" name="Rectangle 59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8" name="Rectangle 59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9" name="Groupe 568"/>
              <p:cNvGrpSpPr/>
              <p:nvPr/>
            </p:nvGrpSpPr>
            <p:grpSpPr>
              <a:xfrm rot="1500000">
                <a:off x="2635189" y="4644152"/>
                <a:ext cx="645122" cy="508409"/>
                <a:chOff x="4869640" y="3731994"/>
                <a:chExt cx="645122" cy="508409"/>
              </a:xfrm>
            </p:grpSpPr>
            <p:sp>
              <p:nvSpPr>
                <p:cNvPr id="575" name="Rectangle 57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6" name="Rectangle 57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7" name="Rectangle 57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9" name="Rectangle 57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80" name="Rectangle 57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2" name="Rectangle 58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3" name="Rectangle 58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4" name="Rectangle 58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5" name="Rectangle 58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6" name="Rectangle 58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570" name="Rectangle 569"/>
              <p:cNvSpPr/>
              <p:nvPr/>
            </p:nvSpPr>
            <p:spPr>
              <a:xfrm rot="5400000">
                <a:off x="2767156" y="503857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1" name="Rectangle 570"/>
              <p:cNvSpPr/>
              <p:nvPr/>
            </p:nvSpPr>
            <p:spPr>
              <a:xfrm rot="7500000">
                <a:off x="3213149" y="35347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2" name="Rectangle 571"/>
              <p:cNvSpPr/>
              <p:nvPr/>
            </p:nvSpPr>
            <p:spPr>
              <a:xfrm rot="7500000">
                <a:off x="2135143" y="48368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3" name="Rectangle 572"/>
              <p:cNvSpPr/>
              <p:nvPr/>
            </p:nvSpPr>
            <p:spPr>
              <a:xfrm rot="5400000">
                <a:off x="2993515" y="344285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4" name="Ellipse 573"/>
              <p:cNvSpPr/>
              <p:nvPr/>
            </p:nvSpPr>
            <p:spPr>
              <a:xfrm>
                <a:off x="1853525" y="3491844"/>
                <a:ext cx="1748159" cy="1668542"/>
              </a:xfrm>
              <a:prstGeom prst="ellipse">
                <a:avLst/>
              </a:prstGeom>
              <a:solidFill>
                <a:srgbClr val="006C31">
                  <a:alpha val="31000"/>
                </a:srgbClr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762000" h="762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55" name="Rectangle 754"/>
            <p:cNvSpPr/>
            <p:nvPr/>
          </p:nvSpPr>
          <p:spPr>
            <a:xfrm>
              <a:off x="1222760" y="3464715"/>
              <a:ext cx="2228850" cy="1994691"/>
            </a:xfrm>
            <a:prstGeom prst="rect">
              <a:avLst/>
            </a:prstGeom>
            <a:solidFill>
              <a:srgbClr val="FFFF00">
                <a:alpha val="8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6" name="Ellipse 755"/>
            <p:cNvSpPr/>
            <p:nvPr/>
          </p:nvSpPr>
          <p:spPr>
            <a:xfrm>
              <a:off x="1514240" y="3565832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7" name="Rectangle 756"/>
            <p:cNvSpPr/>
            <p:nvPr/>
          </p:nvSpPr>
          <p:spPr>
            <a:xfrm rot="21180000">
              <a:off x="3235769" y="41303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8" name="Rectangle 757"/>
            <p:cNvSpPr/>
            <p:nvPr/>
          </p:nvSpPr>
          <p:spPr>
            <a:xfrm rot="3600000">
              <a:off x="1758833" y="366870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9" name="Rectangle 758"/>
            <p:cNvSpPr/>
            <p:nvPr/>
          </p:nvSpPr>
          <p:spPr>
            <a:xfrm rot="2700000">
              <a:off x="2987003" y="486325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0" name="Rectangle 759"/>
            <p:cNvSpPr/>
            <p:nvPr/>
          </p:nvSpPr>
          <p:spPr>
            <a:xfrm rot="1500000">
              <a:off x="3159570" y="45651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1" name="Rectangle 760"/>
            <p:cNvSpPr/>
            <p:nvPr/>
          </p:nvSpPr>
          <p:spPr>
            <a:xfrm rot="9600000">
              <a:off x="1631086" y="4744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2" name="Rectangle 761"/>
            <p:cNvSpPr/>
            <p:nvPr/>
          </p:nvSpPr>
          <p:spPr>
            <a:xfrm rot="5400000">
              <a:off x="2307922" y="345130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3" name="Rectangle 762"/>
            <p:cNvSpPr/>
            <p:nvPr/>
          </p:nvSpPr>
          <p:spPr>
            <a:xfrm rot="21180000">
              <a:off x="2325851" y="42021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4" name="Rectangle 763"/>
            <p:cNvSpPr/>
            <p:nvPr/>
          </p:nvSpPr>
          <p:spPr>
            <a:xfrm rot="4680000">
              <a:off x="2256376" y="41864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5" name="Rectangle 764"/>
            <p:cNvSpPr/>
            <p:nvPr/>
          </p:nvSpPr>
          <p:spPr>
            <a:xfrm rot="3600000">
              <a:off x="2462562" y="42110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6" name="Rectangle 765"/>
            <p:cNvSpPr/>
            <p:nvPr/>
          </p:nvSpPr>
          <p:spPr>
            <a:xfrm rot="2700000">
              <a:off x="2655306" y="43634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7" name="Rectangle 766"/>
            <p:cNvSpPr/>
            <p:nvPr/>
          </p:nvSpPr>
          <p:spPr>
            <a:xfrm rot="2100000">
              <a:off x="2471528" y="41393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8" name="Rectangle 767"/>
            <p:cNvSpPr/>
            <p:nvPr/>
          </p:nvSpPr>
          <p:spPr>
            <a:xfrm rot="1500000">
              <a:off x="2256376" y="42805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9" name="Rectangle 768"/>
            <p:cNvSpPr/>
            <p:nvPr/>
          </p:nvSpPr>
          <p:spPr>
            <a:xfrm rot="3360000">
              <a:off x="2422223" y="43388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0" name="Rectangle 769"/>
            <p:cNvSpPr/>
            <p:nvPr/>
          </p:nvSpPr>
          <p:spPr>
            <a:xfrm rot="5400000">
              <a:off x="2379639" y="44575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1" name="Rectangle 770"/>
            <p:cNvSpPr/>
            <p:nvPr/>
          </p:nvSpPr>
          <p:spPr>
            <a:xfrm>
              <a:off x="2532040" y="4401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2" name="Rectangle 771"/>
            <p:cNvSpPr/>
            <p:nvPr/>
          </p:nvSpPr>
          <p:spPr>
            <a:xfrm rot="21180000">
              <a:off x="2693404" y="4159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3" name="Rectangle 772"/>
            <p:cNvSpPr/>
            <p:nvPr/>
          </p:nvSpPr>
          <p:spPr>
            <a:xfrm rot="4680000">
              <a:off x="2623929" y="41438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4" name="Rectangle 773"/>
            <p:cNvSpPr/>
            <p:nvPr/>
          </p:nvSpPr>
          <p:spPr>
            <a:xfrm rot="1500000">
              <a:off x="2623929" y="42379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5" name="Rectangle 774"/>
            <p:cNvSpPr/>
            <p:nvPr/>
          </p:nvSpPr>
          <p:spPr>
            <a:xfrm rot="21180000">
              <a:off x="2794279" y="43545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6" name="Rectangle 775"/>
            <p:cNvSpPr/>
            <p:nvPr/>
          </p:nvSpPr>
          <p:spPr>
            <a:xfrm rot="4680000">
              <a:off x="2724804" y="43388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7" name="Rectangle 776"/>
            <p:cNvSpPr/>
            <p:nvPr/>
          </p:nvSpPr>
          <p:spPr>
            <a:xfrm rot="3600000">
              <a:off x="2930990" y="43634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8" name="Rectangle 777"/>
            <p:cNvSpPr/>
            <p:nvPr/>
          </p:nvSpPr>
          <p:spPr>
            <a:xfrm rot="2700000">
              <a:off x="3123734" y="45158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9" name="Rectangle 778"/>
            <p:cNvSpPr/>
            <p:nvPr/>
          </p:nvSpPr>
          <p:spPr>
            <a:xfrm rot="2100000">
              <a:off x="2939956" y="42917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80" name="Rectangle 779"/>
            <p:cNvSpPr/>
            <p:nvPr/>
          </p:nvSpPr>
          <p:spPr>
            <a:xfrm rot="1500000">
              <a:off x="2724804" y="44329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1" name="Rectangle 780"/>
            <p:cNvSpPr/>
            <p:nvPr/>
          </p:nvSpPr>
          <p:spPr>
            <a:xfrm rot="3360000">
              <a:off x="2890651" y="4491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2" name="Rectangle 781"/>
            <p:cNvSpPr/>
            <p:nvPr/>
          </p:nvSpPr>
          <p:spPr>
            <a:xfrm rot="5400000">
              <a:off x="2848067" y="46099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3" name="Rectangle 782"/>
            <p:cNvSpPr/>
            <p:nvPr/>
          </p:nvSpPr>
          <p:spPr>
            <a:xfrm>
              <a:off x="3000468" y="45539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4" name="Rectangle 783"/>
            <p:cNvSpPr/>
            <p:nvPr/>
          </p:nvSpPr>
          <p:spPr>
            <a:xfrm rot="21180000">
              <a:off x="3161832" y="43119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5" name="Rectangle 784"/>
            <p:cNvSpPr/>
            <p:nvPr/>
          </p:nvSpPr>
          <p:spPr>
            <a:xfrm rot="4680000">
              <a:off x="3092357" y="42962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6" name="Rectangle 785"/>
            <p:cNvSpPr/>
            <p:nvPr/>
          </p:nvSpPr>
          <p:spPr>
            <a:xfrm rot="1500000">
              <a:off x="3092357" y="43903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7" name="Rectangle 786"/>
            <p:cNvSpPr/>
            <p:nvPr/>
          </p:nvSpPr>
          <p:spPr>
            <a:xfrm rot="21180000">
              <a:off x="2711339" y="394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8" name="Rectangle 787"/>
            <p:cNvSpPr/>
            <p:nvPr/>
          </p:nvSpPr>
          <p:spPr>
            <a:xfrm rot="4680000">
              <a:off x="2641864" y="393312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9" name="Rectangle 788"/>
            <p:cNvSpPr/>
            <p:nvPr/>
          </p:nvSpPr>
          <p:spPr>
            <a:xfrm rot="3600000">
              <a:off x="2848050" y="39577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0" name="Rectangle 789"/>
            <p:cNvSpPr/>
            <p:nvPr/>
          </p:nvSpPr>
          <p:spPr>
            <a:xfrm rot="2700000">
              <a:off x="3040794" y="411017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1" name="Rectangle 790"/>
            <p:cNvSpPr/>
            <p:nvPr/>
          </p:nvSpPr>
          <p:spPr>
            <a:xfrm rot="2100000">
              <a:off x="2857016" y="38860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92" name="Rectangle 791"/>
            <p:cNvSpPr/>
            <p:nvPr/>
          </p:nvSpPr>
          <p:spPr>
            <a:xfrm rot="1500000">
              <a:off x="2641864" y="40272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3" name="Rectangle 792"/>
            <p:cNvSpPr/>
            <p:nvPr/>
          </p:nvSpPr>
          <p:spPr>
            <a:xfrm rot="3360000">
              <a:off x="2807711" y="408552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4" name="Rectangle 793"/>
            <p:cNvSpPr/>
            <p:nvPr/>
          </p:nvSpPr>
          <p:spPr>
            <a:xfrm rot="5400000">
              <a:off x="2765127" y="4204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5" name="Rectangle 794"/>
            <p:cNvSpPr/>
            <p:nvPr/>
          </p:nvSpPr>
          <p:spPr>
            <a:xfrm>
              <a:off x="2917528" y="41482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6" name="Rectangle 795"/>
            <p:cNvSpPr/>
            <p:nvPr/>
          </p:nvSpPr>
          <p:spPr>
            <a:xfrm rot="21180000">
              <a:off x="3078892" y="39062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7" name="Rectangle 796"/>
            <p:cNvSpPr/>
            <p:nvPr/>
          </p:nvSpPr>
          <p:spPr>
            <a:xfrm rot="4680000">
              <a:off x="3009417" y="389054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8" name="Rectangle 797"/>
            <p:cNvSpPr/>
            <p:nvPr/>
          </p:nvSpPr>
          <p:spPr>
            <a:xfrm rot="1500000">
              <a:off x="3009417" y="39846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9" name="Groupe 798"/>
            <p:cNvGrpSpPr/>
            <p:nvPr/>
          </p:nvGrpSpPr>
          <p:grpSpPr>
            <a:xfrm rot="5400000">
              <a:off x="2299220" y="4316435"/>
              <a:ext cx="645122" cy="508409"/>
              <a:chOff x="4869640" y="3731994"/>
              <a:chExt cx="645122" cy="508409"/>
            </a:xfrm>
          </p:grpSpPr>
          <p:sp>
            <p:nvSpPr>
              <p:cNvPr id="800" name="Rectangle 79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1" name="Rectangle 80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2" name="Rectangle 80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3" name="Rectangle 80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4" name="Rectangle 80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5" name="Rectangle 80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6" name="Rectangle 80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7" name="Rectangle 80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9" name="Rectangle 80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0" name="Rectangle 80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1" name="Rectangle 81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2" name="Groupe 811"/>
            <p:cNvGrpSpPr/>
            <p:nvPr/>
          </p:nvGrpSpPr>
          <p:grpSpPr>
            <a:xfrm rot="5400000">
              <a:off x="2700390" y="4045254"/>
              <a:ext cx="645122" cy="508409"/>
              <a:chOff x="4869640" y="3731994"/>
              <a:chExt cx="645122" cy="508409"/>
            </a:xfrm>
          </p:grpSpPr>
          <p:sp>
            <p:nvSpPr>
              <p:cNvPr id="813" name="Rectangle 8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4" name="Rectangle 8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5" name="Rectangle 8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6" name="Rectangle 8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7" name="Rectangle 8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8" name="Rectangle 8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0" name="Rectangle 8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1" name="Rectangle 8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2" name="Rectangle 8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3" name="Rectangle 8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4" name="Rectangle 8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5" name="Groupe 824"/>
            <p:cNvGrpSpPr/>
            <p:nvPr/>
          </p:nvGrpSpPr>
          <p:grpSpPr>
            <a:xfrm rot="4200000">
              <a:off x="2189401" y="3789758"/>
              <a:ext cx="645122" cy="508409"/>
              <a:chOff x="4869640" y="3731994"/>
              <a:chExt cx="645122" cy="508409"/>
            </a:xfrm>
          </p:grpSpPr>
          <p:sp>
            <p:nvSpPr>
              <p:cNvPr id="826" name="Rectangle 8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7" name="Rectangle 8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8" name="Rectangle 8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9" name="Rectangle 8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0" name="Rectangle 8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31" name="Rectangle 8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2" name="Rectangle 8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3" name="Rectangle 8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4" name="Rectangle 8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5" name="Rectangle 8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6" name="Rectangle 8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7" name="Rectangle 8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8" name="Groupe 837"/>
            <p:cNvGrpSpPr/>
            <p:nvPr/>
          </p:nvGrpSpPr>
          <p:grpSpPr>
            <a:xfrm rot="5400000">
              <a:off x="1396026" y="4253684"/>
              <a:ext cx="645122" cy="508409"/>
              <a:chOff x="4869640" y="3731994"/>
              <a:chExt cx="645122" cy="508409"/>
            </a:xfrm>
          </p:grpSpPr>
          <p:sp>
            <p:nvSpPr>
              <p:cNvPr id="839" name="Rectangle 83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0" name="Rectangle 83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1" name="Rectangle 84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2" name="Rectangle 84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3" name="Rectangle 84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44" name="Rectangle 84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5" name="Rectangle 84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6" name="Rectangle 84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7" name="Rectangle 84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8" name="Rectangle 84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9" name="Rectangle 84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0" name="Rectangle 84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1" name="Groupe 850"/>
            <p:cNvGrpSpPr/>
            <p:nvPr/>
          </p:nvGrpSpPr>
          <p:grpSpPr>
            <a:xfrm rot="5400000">
              <a:off x="2456103" y="4486766"/>
              <a:ext cx="645122" cy="508409"/>
              <a:chOff x="4869640" y="3731994"/>
              <a:chExt cx="645122" cy="508409"/>
            </a:xfrm>
          </p:grpSpPr>
          <p:sp>
            <p:nvSpPr>
              <p:cNvPr id="852" name="Rectangle 85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3" name="Rectangle 85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4" name="Rectangle 85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5" name="Rectangle 85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6" name="Rectangle 8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57" name="Rectangle 85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8" name="Rectangle 85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9" name="Rectangle 85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0" name="Rectangle 85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4" name="Groupe 863"/>
            <p:cNvGrpSpPr/>
            <p:nvPr/>
          </p:nvGrpSpPr>
          <p:grpSpPr>
            <a:xfrm rot="1800000">
              <a:off x="2395592" y="3639594"/>
              <a:ext cx="645122" cy="508409"/>
              <a:chOff x="4869640" y="3731994"/>
              <a:chExt cx="645122" cy="508409"/>
            </a:xfrm>
          </p:grpSpPr>
          <p:sp>
            <p:nvSpPr>
              <p:cNvPr id="865" name="Rectangle 8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8" name="Rectangle 8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1" name="Rectangle 8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2" name="Rectangle 8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3" name="Rectangle 8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4" name="Rectangle 8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5" name="Rectangle 8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6" name="Rectangle 8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77" name="Groupe 876"/>
            <p:cNvGrpSpPr/>
            <p:nvPr/>
          </p:nvGrpSpPr>
          <p:grpSpPr>
            <a:xfrm rot="1500000">
              <a:off x="1714272" y="4565200"/>
              <a:ext cx="645122" cy="508409"/>
              <a:chOff x="4869640" y="3731994"/>
              <a:chExt cx="645122" cy="508409"/>
            </a:xfrm>
          </p:grpSpPr>
          <p:sp>
            <p:nvSpPr>
              <p:cNvPr id="878" name="Rectangle 8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9" name="Rectangle 8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0" name="Rectangle 8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1" name="Rectangle 8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2" name="Rectangle 8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83" name="Rectangle 8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4" name="Rectangle 8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5" name="Rectangle 8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7" name="Rectangle 8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8" name="Rectangle 8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9" name="Rectangle 8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90" name="Groupe 889"/>
            <p:cNvGrpSpPr/>
            <p:nvPr/>
          </p:nvGrpSpPr>
          <p:grpSpPr>
            <a:xfrm rot="1500000">
              <a:off x="2075102" y="4636918"/>
              <a:ext cx="645122" cy="508409"/>
              <a:chOff x="4869640" y="3731994"/>
              <a:chExt cx="645122" cy="508409"/>
            </a:xfrm>
          </p:grpSpPr>
          <p:sp>
            <p:nvSpPr>
              <p:cNvPr id="891" name="Rectangle 89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2" name="Rectangle 89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3" name="Rectangle 89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4" name="Rectangle 89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5" name="Rectangle 89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96" name="Rectangle 89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7" name="Rectangle 89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8" name="Rectangle 89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9" name="Rectangle 89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0" name="Rectangle 89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1" name="Rectangle 90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2" name="Rectangle 90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03" name="Groupe 902"/>
            <p:cNvGrpSpPr/>
            <p:nvPr/>
          </p:nvGrpSpPr>
          <p:grpSpPr>
            <a:xfrm rot="5400000">
              <a:off x="1747892" y="4121456"/>
              <a:ext cx="645122" cy="508409"/>
              <a:chOff x="4869640" y="3731994"/>
              <a:chExt cx="645122" cy="508409"/>
            </a:xfrm>
          </p:grpSpPr>
          <p:sp>
            <p:nvSpPr>
              <p:cNvPr id="904" name="Rectangle 90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5" name="Rectangle 90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6" name="Rectangle 90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7" name="Rectangle 90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8" name="Rectangle 90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9" name="Rectangle 90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0" name="Rectangle 90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1" name="Rectangle 91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2" name="Rectangle 91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3" name="Rectangle 91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4" name="Rectangle 91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5" name="Rectangle 91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6" name="Groupe 915"/>
            <p:cNvGrpSpPr/>
            <p:nvPr/>
          </p:nvGrpSpPr>
          <p:grpSpPr>
            <a:xfrm rot="5400000">
              <a:off x="2117685" y="3603737"/>
              <a:ext cx="645122" cy="508409"/>
              <a:chOff x="4869640" y="3731994"/>
              <a:chExt cx="645122" cy="508409"/>
            </a:xfrm>
          </p:grpSpPr>
          <p:sp>
            <p:nvSpPr>
              <p:cNvPr id="917" name="Rectangle 9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8" name="Rectangle 9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9" name="Rectangle 9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0" name="Rectangle 9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1" name="Rectangle 9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22" name="Rectangle 9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3" name="Rectangle 9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4" name="Rectangle 9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6" name="Rectangle 9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7" name="Rectangle 9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8" name="Rectangle 9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29" name="Groupe 928"/>
            <p:cNvGrpSpPr/>
            <p:nvPr/>
          </p:nvGrpSpPr>
          <p:grpSpPr>
            <a:xfrm rot="5400000">
              <a:off x="1732204" y="3635122"/>
              <a:ext cx="645122" cy="508409"/>
              <a:chOff x="4869640" y="3731994"/>
              <a:chExt cx="645122" cy="508409"/>
            </a:xfrm>
          </p:grpSpPr>
          <p:sp>
            <p:nvSpPr>
              <p:cNvPr id="930" name="Rectangle 9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1" name="Rectangle 9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2" name="Rectangle 9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3" name="Rectangle 9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4" name="Rectangle 9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35" name="Rectangle 9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6" name="Rectangle 9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7" name="Rectangle 9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8" name="Rectangle 9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9" name="Rectangle 9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1" name="Rectangle 9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42" name="Groupe 941"/>
            <p:cNvGrpSpPr/>
            <p:nvPr/>
          </p:nvGrpSpPr>
          <p:grpSpPr>
            <a:xfrm rot="5400000">
              <a:off x="1947357" y="4327645"/>
              <a:ext cx="645122" cy="508409"/>
              <a:chOff x="4869640" y="3731994"/>
              <a:chExt cx="645122" cy="508409"/>
            </a:xfrm>
          </p:grpSpPr>
          <p:sp>
            <p:nvSpPr>
              <p:cNvPr id="943" name="Rectangle 9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4" name="Rectangle 9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5" name="Rectangle 9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6" name="Rectangle 9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7" name="Rectangle 9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48" name="Rectangle 9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9" name="Rectangle 9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0" name="Rectangle 9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2" name="Rectangle 9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3" name="Rectangle 9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4" name="Rectangle 9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55" name="Groupe 954"/>
            <p:cNvGrpSpPr/>
            <p:nvPr/>
          </p:nvGrpSpPr>
          <p:grpSpPr>
            <a:xfrm rot="5400000">
              <a:off x="1481191" y="3868203"/>
              <a:ext cx="645122" cy="508409"/>
              <a:chOff x="4869640" y="3731994"/>
              <a:chExt cx="645122" cy="508409"/>
            </a:xfrm>
          </p:grpSpPr>
          <p:sp>
            <p:nvSpPr>
              <p:cNvPr id="956" name="Rectangle 95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7" name="Rectangle 95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8" name="Rectangle 95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9" name="Rectangle 95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0" name="Rectangle 95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61" name="Rectangle 96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2" name="Rectangle 96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3" name="Rectangle 96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4" name="Rectangle 96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5" name="Rectangle 96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6" name="Rectangle 96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7" name="Rectangle 96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68" name="Groupe 967"/>
            <p:cNvGrpSpPr/>
            <p:nvPr/>
          </p:nvGrpSpPr>
          <p:grpSpPr>
            <a:xfrm rot="1500000">
              <a:off x="1880119" y="4737772"/>
              <a:ext cx="645122" cy="508409"/>
              <a:chOff x="4869640" y="3731994"/>
              <a:chExt cx="645122" cy="508409"/>
            </a:xfrm>
          </p:grpSpPr>
          <p:sp>
            <p:nvSpPr>
              <p:cNvPr id="969" name="Rectangle 9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0" name="Rectangle 9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1" name="Rectangle 9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2" name="Rectangle 9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3" name="Rectangle 9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74" name="Rectangle 9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5" name="Rectangle 9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6" name="Rectangle 9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7" name="Rectangle 9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8" name="Rectangle 9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9" name="Rectangle 9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0" name="Rectangle 9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81" name="Groupe 980"/>
            <p:cNvGrpSpPr/>
            <p:nvPr/>
          </p:nvGrpSpPr>
          <p:grpSpPr>
            <a:xfrm rot="1500000">
              <a:off x="2281291" y="4708638"/>
              <a:ext cx="645122" cy="508409"/>
              <a:chOff x="4869640" y="3731994"/>
              <a:chExt cx="645122" cy="508409"/>
            </a:xfrm>
          </p:grpSpPr>
          <p:sp>
            <p:nvSpPr>
              <p:cNvPr id="982" name="Rectangle 9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3" name="Rectangle 9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4" name="Rectangle 9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5" name="Rectangle 9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6" name="Rectangle 9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7" name="Rectangle 9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8" name="Rectangle 9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9" name="Rectangle 9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0" name="Rectangle 9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1" name="Rectangle 9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2" name="Rectangle 9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3" name="Rectangle 9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94" name="Rectangle 993"/>
            <p:cNvSpPr/>
            <p:nvPr/>
          </p:nvSpPr>
          <p:spPr>
            <a:xfrm rot="5400000">
              <a:off x="2413258" y="5103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5" name="Rectangle 994"/>
            <p:cNvSpPr/>
            <p:nvPr/>
          </p:nvSpPr>
          <p:spPr>
            <a:xfrm rot="7500000">
              <a:off x="2859251" y="35992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6" name="Rectangle 995"/>
            <p:cNvSpPr/>
            <p:nvPr/>
          </p:nvSpPr>
          <p:spPr>
            <a:xfrm rot="7500000">
              <a:off x="1781245" y="49013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7" name="Rectangle 996"/>
            <p:cNvSpPr/>
            <p:nvPr/>
          </p:nvSpPr>
          <p:spPr>
            <a:xfrm rot="5400000">
              <a:off x="2639617" y="35073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8" name="Ellipse 997"/>
            <p:cNvSpPr/>
            <p:nvPr/>
          </p:nvSpPr>
          <p:spPr>
            <a:xfrm>
              <a:off x="1586959" y="3618992"/>
              <a:ext cx="1593477" cy="1566583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45617" y="1574277"/>
            <a:ext cx="518474" cy="4713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1357" y="1336103"/>
            <a:ext cx="2952750" cy="277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48" name="Connecteur droit 1247"/>
          <p:cNvCxnSpPr/>
          <p:nvPr/>
        </p:nvCxnSpPr>
        <p:spPr>
          <a:xfrm>
            <a:off x="3996965" y="1621410"/>
            <a:ext cx="782425" cy="47134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9" name="ZoneTexte 1248"/>
          <p:cNvSpPr txBox="1"/>
          <p:nvPr/>
        </p:nvSpPr>
        <p:spPr>
          <a:xfrm>
            <a:off x="4355184" y="1395167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q</a:t>
            </a:r>
            <a:r>
              <a:rPr lang="fr-FR" baseline="30000" dirty="0" smtClean="0"/>
              <a:t>-2</a:t>
            </a:r>
            <a:endParaRPr lang="fr-FR" baseline="30000" dirty="0"/>
          </a:p>
        </p:txBody>
      </p:sp>
      <p:sp>
        <p:nvSpPr>
          <p:cNvPr id="1251" name="Rectangle 1250"/>
          <p:cNvSpPr/>
          <p:nvPr/>
        </p:nvSpPr>
        <p:spPr>
          <a:xfrm>
            <a:off x="5580668" y="1508289"/>
            <a:ext cx="273376" cy="3205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53" y="1682773"/>
            <a:ext cx="3602047" cy="6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3" name="ZoneTexte 1252"/>
          <p:cNvSpPr txBox="1"/>
          <p:nvPr/>
        </p:nvSpPr>
        <p:spPr>
          <a:xfrm>
            <a:off x="5681767" y="2353577"/>
            <a:ext cx="3212851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Direct </a:t>
            </a:r>
            <a:r>
              <a:rPr lang="fr-FR" b="1" dirty="0"/>
              <a:t>R</a:t>
            </a:r>
            <a:r>
              <a:rPr lang="fr-FR" b="1" dirty="0" smtClean="0"/>
              <a:t>eading of </a:t>
            </a:r>
            <a:r>
              <a:rPr lang="fr-FR" b="1" dirty="0" err="1" smtClean="0"/>
              <a:t>thickness</a:t>
            </a:r>
            <a:endParaRPr lang="fr-FR" dirty="0" smtClean="0"/>
          </a:p>
        </p:txBody>
      </p:sp>
      <p:pic>
        <p:nvPicPr>
          <p:cNvPr id="8197" name="Picture 5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266" b="25534"/>
          <a:stretch/>
        </p:blipFill>
        <p:spPr bwMode="auto">
          <a:xfrm>
            <a:off x="139389" y="3935986"/>
            <a:ext cx="3857575" cy="2021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7" name="ZoneTexte 1246"/>
          <p:cNvSpPr txBox="1"/>
          <p:nvPr/>
        </p:nvSpPr>
        <p:spPr>
          <a:xfrm>
            <a:off x="5514680" y="536385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/>
          </a:p>
        </p:txBody>
      </p:sp>
      <p:sp>
        <p:nvSpPr>
          <p:cNvPr id="1257" name="ZoneTexte 54"/>
          <p:cNvSpPr txBox="1">
            <a:spLocks noChangeArrowheads="1"/>
          </p:cNvSpPr>
          <p:nvPr/>
        </p:nvSpPr>
        <p:spPr bwMode="auto">
          <a:xfrm>
            <a:off x="5208691" y="4760153"/>
            <a:ext cx="3803333" cy="89255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b="1" dirty="0" err="1" smtClean="0">
                <a:latin typeface="Calibri" pitchFamily="34" charset="0"/>
              </a:rPr>
              <a:t>Monolayer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 </a:t>
            </a:r>
            <a:r>
              <a:rPr lang="fr-FR" dirty="0" err="1" smtClean="0">
                <a:latin typeface="Calibri" pitchFamily="34" charset="0"/>
              </a:rPr>
              <a:t>breaking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aggregates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previously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formed</a:t>
            </a:r>
            <a:r>
              <a:rPr lang="fr-FR" dirty="0" smtClean="0">
                <a:latin typeface="Calibri" pitchFamily="34" charset="0"/>
              </a:rPr>
              <a:t> in solution</a:t>
            </a:r>
          </a:p>
          <a:p>
            <a:pPr eaLnBrk="1" hangingPunct="1"/>
            <a:r>
              <a:rPr lang="fr-FR" sz="1600" i="1" dirty="0" smtClean="0">
                <a:latin typeface="Calibri" pitchFamily="34" charset="0"/>
              </a:rPr>
              <a:t> (</a:t>
            </a:r>
            <a:r>
              <a:rPr lang="fr-FR" sz="1600" i="1" dirty="0" err="1" smtClean="0">
                <a:latin typeface="Calibri" pitchFamily="34" charset="0"/>
              </a:rPr>
              <a:t>strong</a:t>
            </a:r>
            <a:r>
              <a:rPr lang="fr-FR" sz="1600" i="1" dirty="0" smtClean="0">
                <a:latin typeface="Calibri" pitchFamily="34" charset="0"/>
              </a:rPr>
              <a:t> </a:t>
            </a:r>
            <a:r>
              <a:rPr lang="fr-FR" sz="1600" i="1" dirty="0" err="1" smtClean="0">
                <a:latin typeface="Calibri" pitchFamily="34" charset="0"/>
              </a:rPr>
              <a:t>stirring</a:t>
            </a:r>
            <a:r>
              <a:rPr lang="fr-FR" sz="1600" i="1" dirty="0" smtClean="0">
                <a:latin typeface="Calibri" pitchFamily="34" charset="0"/>
              </a:rPr>
              <a:t> to </a:t>
            </a:r>
            <a:r>
              <a:rPr lang="fr-FR" sz="1600" i="1" dirty="0" err="1" smtClean="0">
                <a:latin typeface="Calibri" pitchFamily="34" charset="0"/>
              </a:rPr>
              <a:t>make</a:t>
            </a:r>
            <a:r>
              <a:rPr lang="fr-FR" sz="1600" i="1" dirty="0" smtClean="0">
                <a:latin typeface="Calibri" pitchFamily="34" charset="0"/>
              </a:rPr>
              <a:t> </a:t>
            </a:r>
            <a:r>
              <a:rPr lang="fr-FR" sz="1600" i="1" dirty="0" err="1" smtClean="0">
                <a:latin typeface="Calibri" pitchFamily="34" charset="0"/>
              </a:rPr>
              <a:t>emulsion</a:t>
            </a:r>
            <a:r>
              <a:rPr lang="fr-FR" sz="1600" i="1" dirty="0" smtClean="0">
                <a:latin typeface="Calibri" pitchFamily="34" charset="0"/>
              </a:rPr>
              <a:t>)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258" name="Flèche droite 1257"/>
          <p:cNvSpPr/>
          <p:nvPr/>
        </p:nvSpPr>
        <p:spPr>
          <a:xfrm>
            <a:off x="4641683" y="4987876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59" name="ZoneTexte 54"/>
          <p:cNvSpPr txBox="1">
            <a:spLocks noChangeArrowheads="1"/>
          </p:cNvSpPr>
          <p:nvPr/>
        </p:nvSpPr>
        <p:spPr bwMode="auto">
          <a:xfrm>
            <a:off x="6092611" y="4132225"/>
            <a:ext cx="2222083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solidFill>
              <a:srgbClr val="0000FF"/>
            </a:solidFill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err="1" smtClean="0">
                <a:latin typeface="+mj-lt"/>
              </a:rPr>
              <a:t>Thickness</a:t>
            </a:r>
            <a:r>
              <a:rPr lang="fr-FR" b="1" dirty="0" smtClean="0">
                <a:latin typeface="+mj-lt"/>
              </a:rPr>
              <a:t> : one  NC !!</a:t>
            </a:r>
            <a:endParaRPr lang="fr-FR" b="1" dirty="0">
              <a:latin typeface="+mj-lt"/>
            </a:endParaRPr>
          </a:p>
        </p:txBody>
      </p:sp>
      <p:sp>
        <p:nvSpPr>
          <p:cNvPr id="1246" name="ZoneTexte 54"/>
          <p:cNvSpPr txBox="1">
            <a:spLocks noChangeArrowheads="1"/>
          </p:cNvSpPr>
          <p:nvPr/>
        </p:nvSpPr>
        <p:spPr bwMode="auto">
          <a:xfrm>
            <a:off x="5077569" y="106416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i="1" dirty="0" smtClean="0">
                <a:latin typeface="+mn-lt"/>
              </a:rPr>
              <a:t>At local </a:t>
            </a:r>
            <a:r>
              <a:rPr lang="fr-FR" i="1" dirty="0" err="1" smtClean="0">
                <a:latin typeface="+mn-lt"/>
              </a:rPr>
              <a:t>scale</a:t>
            </a:r>
            <a:r>
              <a:rPr lang="fr-FR" i="1" dirty="0" smtClean="0">
                <a:latin typeface="+mn-lt"/>
              </a:rPr>
              <a:t> : </a:t>
            </a:r>
            <a:r>
              <a:rPr lang="fr-FR" b="1" dirty="0" err="1" smtClean="0">
                <a:latin typeface="+mn-lt"/>
              </a:rPr>
              <a:t>Infinite</a:t>
            </a:r>
            <a:r>
              <a:rPr lang="fr-FR" b="1" dirty="0" smtClean="0">
                <a:latin typeface="+mn-lt"/>
              </a:rPr>
              <a:t> plane </a:t>
            </a:r>
          </a:p>
        </p:txBody>
      </p:sp>
      <p:sp>
        <p:nvSpPr>
          <p:cNvPr id="1260" name="Flèche droite 1259"/>
          <p:cNvSpPr/>
          <p:nvPr/>
        </p:nvSpPr>
        <p:spPr>
          <a:xfrm>
            <a:off x="4683247" y="6036203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61" name="ZoneTexte 54"/>
          <p:cNvSpPr txBox="1">
            <a:spLocks noChangeArrowheads="1"/>
          </p:cNvSpPr>
          <p:nvPr/>
        </p:nvSpPr>
        <p:spPr bwMode="auto">
          <a:xfrm>
            <a:off x="5250252" y="5845424"/>
            <a:ext cx="3718258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b="1" dirty="0" smtClean="0">
                <a:latin typeface="Calibri" pitchFamily="34" charset="0"/>
              </a:rPr>
              <a:t>Densification </a:t>
            </a:r>
            <a:r>
              <a:rPr lang="fr-FR" dirty="0" err="1" smtClean="0">
                <a:latin typeface="Calibri" pitchFamily="34" charset="0"/>
              </a:rPr>
              <a:t>rather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than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multilayers</a:t>
            </a:r>
            <a:r>
              <a:rPr lang="fr-FR" dirty="0" smtClean="0">
                <a:latin typeface="Calibri" pitchFamily="34" charset="0"/>
              </a:rPr>
              <a:t> formation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250" name="Rectangle 1249"/>
          <p:cNvSpPr/>
          <p:nvPr/>
        </p:nvSpPr>
        <p:spPr>
          <a:xfrm>
            <a:off x="3149599" y="4710546"/>
            <a:ext cx="812801" cy="108065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01" name="ZoneTexte 1000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2" name="Rectangle 100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003" name="ZoneTexte 100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556605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8043" y="1334257"/>
            <a:ext cx="2228850" cy="1994691"/>
            <a:chOff x="1222760" y="3464715"/>
            <a:chExt cx="2228850" cy="1994691"/>
          </a:xfrm>
        </p:grpSpPr>
        <p:grpSp>
          <p:nvGrpSpPr>
            <p:cNvPr id="510" name="Groupe 509"/>
            <p:cNvGrpSpPr/>
            <p:nvPr/>
          </p:nvGrpSpPr>
          <p:grpSpPr>
            <a:xfrm>
              <a:off x="1223888" y="3466951"/>
              <a:ext cx="2223239" cy="1990725"/>
              <a:chOff x="1576658" y="3400229"/>
              <a:chExt cx="2228850" cy="1990725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1576658" y="3400229"/>
                <a:ext cx="2228850" cy="1990725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2" name="Ellipse 511"/>
              <p:cNvSpPr/>
              <p:nvPr/>
            </p:nvSpPr>
            <p:spPr>
              <a:xfrm>
                <a:off x="1868138" y="3501346"/>
                <a:ext cx="1748159" cy="1668542"/>
              </a:xfrm>
              <a:prstGeom prst="ellipse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3" name="Rectangle 512"/>
              <p:cNvSpPr/>
              <p:nvPr/>
            </p:nvSpPr>
            <p:spPr>
              <a:xfrm rot="21180000">
                <a:off x="3589667" y="406590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4" name="Rectangle 513"/>
              <p:cNvSpPr/>
              <p:nvPr/>
            </p:nvSpPr>
            <p:spPr>
              <a:xfrm rot="3600000">
                <a:off x="2112731" y="360421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5" name="Rectangle 514"/>
              <p:cNvSpPr/>
              <p:nvPr/>
            </p:nvSpPr>
            <p:spPr>
              <a:xfrm rot="2700000">
                <a:off x="3340901" y="479876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6" name="Rectangle 515"/>
              <p:cNvSpPr/>
              <p:nvPr/>
            </p:nvSpPr>
            <p:spPr>
              <a:xfrm rot="1500000">
                <a:off x="3513468" y="450068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7" name="Rectangle 516"/>
              <p:cNvSpPr/>
              <p:nvPr/>
            </p:nvSpPr>
            <p:spPr>
              <a:xfrm rot="9600000">
                <a:off x="1984984" y="467998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8" name="Rectangle 517"/>
              <p:cNvSpPr/>
              <p:nvPr/>
            </p:nvSpPr>
            <p:spPr>
              <a:xfrm rot="5400000">
                <a:off x="2661820" y="338682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19" name="Rectangle 518"/>
              <p:cNvSpPr/>
              <p:nvPr/>
            </p:nvSpPr>
            <p:spPr>
              <a:xfrm rot="21180000">
                <a:off x="2679749" y="41376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0" name="Rectangle 519"/>
              <p:cNvSpPr/>
              <p:nvPr/>
            </p:nvSpPr>
            <p:spPr>
              <a:xfrm rot="4680000">
                <a:off x="2610274" y="41219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1" name="Rectangle 520"/>
              <p:cNvSpPr/>
              <p:nvPr/>
            </p:nvSpPr>
            <p:spPr>
              <a:xfrm rot="3600000">
                <a:off x="2816460" y="41465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2" name="Rectangle 521"/>
              <p:cNvSpPr/>
              <p:nvPr/>
            </p:nvSpPr>
            <p:spPr>
              <a:xfrm rot="2700000">
                <a:off x="3009204" y="42989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3" name="Rectangle 522"/>
              <p:cNvSpPr/>
              <p:nvPr/>
            </p:nvSpPr>
            <p:spPr>
              <a:xfrm rot="2100000">
                <a:off x="2825426" y="40748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24" name="Rectangle 523"/>
              <p:cNvSpPr/>
              <p:nvPr/>
            </p:nvSpPr>
            <p:spPr>
              <a:xfrm rot="1500000">
                <a:off x="2610274" y="42160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5" name="Rectangle 524"/>
              <p:cNvSpPr/>
              <p:nvPr/>
            </p:nvSpPr>
            <p:spPr>
              <a:xfrm rot="3360000">
                <a:off x="2776121" y="42743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6" name="Rectangle 525"/>
              <p:cNvSpPr/>
              <p:nvPr/>
            </p:nvSpPr>
            <p:spPr>
              <a:xfrm rot="5400000">
                <a:off x="2733537" y="4393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2885938" y="43370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8" name="Rectangle 527"/>
              <p:cNvSpPr/>
              <p:nvPr/>
            </p:nvSpPr>
            <p:spPr>
              <a:xfrm rot="21180000">
                <a:off x="3047302" y="40950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29" name="Rectangle 528"/>
              <p:cNvSpPr/>
              <p:nvPr/>
            </p:nvSpPr>
            <p:spPr>
              <a:xfrm rot="4680000">
                <a:off x="2977827" y="40793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0" name="Rectangle 529"/>
              <p:cNvSpPr/>
              <p:nvPr/>
            </p:nvSpPr>
            <p:spPr>
              <a:xfrm rot="1500000">
                <a:off x="2977827" y="41734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1" name="Rectangle 530"/>
              <p:cNvSpPr/>
              <p:nvPr/>
            </p:nvSpPr>
            <p:spPr>
              <a:xfrm rot="21180000">
                <a:off x="3148177" y="429001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2" name="Rectangle 531"/>
              <p:cNvSpPr/>
              <p:nvPr/>
            </p:nvSpPr>
            <p:spPr>
              <a:xfrm rot="4680000">
                <a:off x="3078702" y="427433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3" name="Rectangle 532"/>
              <p:cNvSpPr/>
              <p:nvPr/>
            </p:nvSpPr>
            <p:spPr>
              <a:xfrm rot="3600000">
                <a:off x="3284888" y="42989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4" name="Rectangle 533"/>
              <p:cNvSpPr/>
              <p:nvPr/>
            </p:nvSpPr>
            <p:spPr>
              <a:xfrm rot="2700000">
                <a:off x="3477632" y="445138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5" name="Rectangle 534"/>
              <p:cNvSpPr/>
              <p:nvPr/>
            </p:nvSpPr>
            <p:spPr>
              <a:xfrm rot="2100000">
                <a:off x="3293854" y="42272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36" name="Rectangle 535"/>
              <p:cNvSpPr/>
              <p:nvPr/>
            </p:nvSpPr>
            <p:spPr>
              <a:xfrm rot="1500000">
                <a:off x="3078702" y="4368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7" name="Rectangle 536"/>
              <p:cNvSpPr/>
              <p:nvPr/>
            </p:nvSpPr>
            <p:spPr>
              <a:xfrm rot="3360000">
                <a:off x="3244549" y="442673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8" name="Rectangle 537"/>
              <p:cNvSpPr/>
              <p:nvPr/>
            </p:nvSpPr>
            <p:spPr>
              <a:xfrm rot="5400000">
                <a:off x="3201965" y="45455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39" name="Rectangle 538"/>
              <p:cNvSpPr/>
              <p:nvPr/>
            </p:nvSpPr>
            <p:spPr>
              <a:xfrm>
                <a:off x="3354366" y="44894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0" name="Rectangle 539"/>
              <p:cNvSpPr/>
              <p:nvPr/>
            </p:nvSpPr>
            <p:spPr>
              <a:xfrm rot="21180000">
                <a:off x="3515730" y="424743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1" name="Rectangle 540"/>
              <p:cNvSpPr/>
              <p:nvPr/>
            </p:nvSpPr>
            <p:spPr>
              <a:xfrm rot="4680000">
                <a:off x="3446255" y="423174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2" name="Rectangle 541"/>
              <p:cNvSpPr/>
              <p:nvPr/>
            </p:nvSpPr>
            <p:spPr>
              <a:xfrm rot="1500000">
                <a:off x="3446255" y="4325875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3" name="Rectangle 542"/>
              <p:cNvSpPr/>
              <p:nvPr/>
            </p:nvSpPr>
            <p:spPr>
              <a:xfrm rot="21180000">
                <a:off x="3065237" y="388432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4" name="Rectangle 543"/>
              <p:cNvSpPr/>
              <p:nvPr/>
            </p:nvSpPr>
            <p:spPr>
              <a:xfrm rot="4680000">
                <a:off x="2995762" y="386863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5" name="Rectangle 544"/>
              <p:cNvSpPr/>
              <p:nvPr/>
            </p:nvSpPr>
            <p:spPr>
              <a:xfrm rot="3600000">
                <a:off x="3201948" y="38932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6" name="Rectangle 545"/>
              <p:cNvSpPr/>
              <p:nvPr/>
            </p:nvSpPr>
            <p:spPr>
              <a:xfrm rot="2700000">
                <a:off x="3394692" y="404569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7" name="Rectangle 546"/>
              <p:cNvSpPr/>
              <p:nvPr/>
            </p:nvSpPr>
            <p:spPr>
              <a:xfrm rot="2100000">
                <a:off x="3210914" y="382157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548" name="Rectangle 547"/>
              <p:cNvSpPr/>
              <p:nvPr/>
            </p:nvSpPr>
            <p:spPr>
              <a:xfrm rot="1500000">
                <a:off x="2995762" y="396276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49" name="Rectangle 548"/>
              <p:cNvSpPr/>
              <p:nvPr/>
            </p:nvSpPr>
            <p:spPr>
              <a:xfrm rot="3360000">
                <a:off x="3161609" y="402103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0" name="Rectangle 549"/>
              <p:cNvSpPr/>
              <p:nvPr/>
            </p:nvSpPr>
            <p:spPr>
              <a:xfrm rot="5400000">
                <a:off x="3119025" y="413982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1" name="Rectangle 550"/>
              <p:cNvSpPr/>
              <p:nvPr/>
            </p:nvSpPr>
            <p:spPr>
              <a:xfrm>
                <a:off x="3271426" y="408379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2" name="Rectangle 551"/>
              <p:cNvSpPr/>
              <p:nvPr/>
            </p:nvSpPr>
            <p:spPr>
              <a:xfrm rot="21180000">
                <a:off x="3432790" y="384174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3" name="Rectangle 552"/>
              <p:cNvSpPr/>
              <p:nvPr/>
            </p:nvSpPr>
            <p:spPr>
              <a:xfrm rot="4680000">
                <a:off x="3363315" y="382605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54" name="Rectangle 553"/>
              <p:cNvSpPr/>
              <p:nvPr/>
            </p:nvSpPr>
            <p:spPr>
              <a:xfrm rot="1500000">
                <a:off x="3363315" y="392018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55" name="Groupe 554"/>
              <p:cNvGrpSpPr/>
              <p:nvPr/>
            </p:nvGrpSpPr>
            <p:grpSpPr>
              <a:xfrm rot="5400000">
                <a:off x="2653118" y="4251949"/>
                <a:ext cx="645122" cy="508409"/>
                <a:chOff x="4869640" y="3731994"/>
                <a:chExt cx="645122" cy="508409"/>
              </a:xfrm>
            </p:grpSpPr>
            <p:sp>
              <p:nvSpPr>
                <p:cNvPr id="743" name="Rectangle 74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4" name="Rectangle 74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5" name="Rectangle 74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6" name="Rectangle 74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48" name="Rectangle 74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0" name="Rectangle 74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1" name="Rectangle 75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54" name="Rectangle 75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6" name="Groupe 555"/>
              <p:cNvGrpSpPr/>
              <p:nvPr/>
            </p:nvGrpSpPr>
            <p:grpSpPr>
              <a:xfrm rot="5400000">
                <a:off x="3054288" y="3980768"/>
                <a:ext cx="645122" cy="508409"/>
                <a:chOff x="4869640" y="3731994"/>
                <a:chExt cx="645122" cy="508409"/>
              </a:xfrm>
            </p:grpSpPr>
            <p:sp>
              <p:nvSpPr>
                <p:cNvPr id="731" name="Rectangle 73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3" name="Rectangle 73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4" name="Rectangle 73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5" name="Rectangle 73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36" name="Rectangle 73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7" name="Rectangle 73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8" name="Rectangle 73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9" name="Rectangle 73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0" name="Rectangle 73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1" name="Rectangle 74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2" name="Rectangle 74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7" name="Groupe 556"/>
              <p:cNvGrpSpPr/>
              <p:nvPr/>
            </p:nvGrpSpPr>
            <p:grpSpPr>
              <a:xfrm rot="4200000">
                <a:off x="2543299" y="3725272"/>
                <a:ext cx="645122" cy="508409"/>
                <a:chOff x="4869640" y="3731994"/>
                <a:chExt cx="645122" cy="508409"/>
              </a:xfrm>
            </p:grpSpPr>
            <p:sp>
              <p:nvSpPr>
                <p:cNvPr id="719" name="Rectangle 71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0" name="Rectangle 71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1" name="Rectangle 72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3" name="Rectangle 72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5" name="Rectangle 72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7" name="Rectangle 72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9" name="Rectangle 72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8" name="Groupe 557"/>
              <p:cNvGrpSpPr/>
              <p:nvPr/>
            </p:nvGrpSpPr>
            <p:grpSpPr>
              <a:xfrm rot="5400000">
                <a:off x="1749924" y="4189198"/>
                <a:ext cx="645122" cy="508409"/>
                <a:chOff x="4869640" y="3731994"/>
                <a:chExt cx="645122" cy="508409"/>
              </a:xfrm>
            </p:grpSpPr>
            <p:sp>
              <p:nvSpPr>
                <p:cNvPr id="707" name="Rectangle 70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8" name="Rectangle 70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9" name="Rectangle 70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12" name="Rectangle 71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3" name="Rectangle 71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4" name="Rectangle 71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5" name="Rectangle 71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6" name="Rectangle 71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7" name="Rectangle 71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18" name="Rectangle 71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59" name="Groupe 558"/>
              <p:cNvGrpSpPr/>
              <p:nvPr/>
            </p:nvGrpSpPr>
            <p:grpSpPr>
              <a:xfrm rot="5400000">
                <a:off x="2810001" y="4422280"/>
                <a:ext cx="645122" cy="508409"/>
                <a:chOff x="4869640" y="3731994"/>
                <a:chExt cx="645122" cy="508409"/>
              </a:xfrm>
            </p:grpSpPr>
            <p:sp>
              <p:nvSpPr>
                <p:cNvPr id="695" name="Rectangle 69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6" name="Rectangle 69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7" name="Rectangle 69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8" name="Rectangle 69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9" name="Rectangle 69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0" name="Rectangle 69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1" name="Rectangle 70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2" name="Rectangle 70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3" name="Rectangle 70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4" name="Rectangle 70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5" name="Rectangle 70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6" name="Rectangle 70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0" name="Groupe 559"/>
              <p:cNvGrpSpPr/>
              <p:nvPr/>
            </p:nvGrpSpPr>
            <p:grpSpPr>
              <a:xfrm rot="1800000">
                <a:off x="2749490" y="3575108"/>
                <a:ext cx="645122" cy="508409"/>
                <a:chOff x="4869640" y="3731994"/>
                <a:chExt cx="645122" cy="508409"/>
              </a:xfrm>
            </p:grpSpPr>
            <p:sp>
              <p:nvSpPr>
                <p:cNvPr id="683" name="Rectangle 68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4" name="Rectangle 68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6" name="Rectangle 68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88" name="Rectangle 68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9" name="Rectangle 68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2" name="Rectangle 69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3" name="Rectangle 69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1" name="Groupe 560"/>
              <p:cNvGrpSpPr/>
              <p:nvPr/>
            </p:nvGrpSpPr>
            <p:grpSpPr>
              <a:xfrm rot="1500000">
                <a:off x="2068170" y="4500714"/>
                <a:ext cx="645122" cy="508409"/>
                <a:chOff x="4869640" y="3731994"/>
                <a:chExt cx="645122" cy="508409"/>
              </a:xfrm>
            </p:grpSpPr>
            <p:sp>
              <p:nvSpPr>
                <p:cNvPr id="671" name="Rectangle 67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2" name="Rectangle 67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3" name="Rectangle 67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4" name="Rectangle 67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5" name="Rectangle 67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76" name="Rectangle 67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8" name="Rectangle 67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0" name="Rectangle 67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1" name="Rectangle 68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2" name="Rectangle 68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2" name="Groupe 561"/>
              <p:cNvGrpSpPr/>
              <p:nvPr/>
            </p:nvGrpSpPr>
            <p:grpSpPr>
              <a:xfrm rot="1500000">
                <a:off x="2429000" y="4572432"/>
                <a:ext cx="645122" cy="508409"/>
                <a:chOff x="4869640" y="3731994"/>
                <a:chExt cx="645122" cy="508409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0" name="Rectangle 65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2" name="Rectangle 66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3" name="Rectangle 66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64" name="Rectangle 66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9" name="Rectangle 66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0" name="Rectangle 66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3" name="Groupe 562"/>
              <p:cNvGrpSpPr/>
              <p:nvPr/>
            </p:nvGrpSpPr>
            <p:grpSpPr>
              <a:xfrm rot="5400000">
                <a:off x="2101790" y="4056970"/>
                <a:ext cx="645122" cy="508409"/>
                <a:chOff x="4869640" y="3731994"/>
                <a:chExt cx="645122" cy="508409"/>
              </a:xfrm>
            </p:grpSpPr>
            <p:sp>
              <p:nvSpPr>
                <p:cNvPr id="647" name="Rectangle 64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8" name="Rectangle 64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9" name="Rectangle 64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0" name="Rectangle 64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1" name="Rectangle 65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52" name="Rectangle 65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3" name="Rectangle 65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4" name="Rectangle 65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5" name="Rectangle 65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6" name="Rectangle 65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7" name="Rectangle 65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58" name="Rectangle 65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4" name="Groupe 563"/>
              <p:cNvGrpSpPr/>
              <p:nvPr/>
            </p:nvGrpSpPr>
            <p:grpSpPr>
              <a:xfrm rot="5400000">
                <a:off x="2471583" y="3539251"/>
                <a:ext cx="645122" cy="508409"/>
                <a:chOff x="4869640" y="3731994"/>
                <a:chExt cx="645122" cy="508409"/>
              </a:xfrm>
            </p:grpSpPr>
            <p:sp>
              <p:nvSpPr>
                <p:cNvPr id="635" name="Rectangle 63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7" name="Rectangle 63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8" name="Rectangle 63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9" name="Rectangle 63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40" name="Rectangle 63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1" name="Rectangle 64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2" name="Rectangle 64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3" name="Rectangle 64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5" name="Rectangle 64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46" name="Rectangle 64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5" name="Groupe 564"/>
              <p:cNvGrpSpPr/>
              <p:nvPr/>
            </p:nvGrpSpPr>
            <p:grpSpPr>
              <a:xfrm rot="5400000">
                <a:off x="2086102" y="3570636"/>
                <a:ext cx="645122" cy="508409"/>
                <a:chOff x="4869640" y="3731994"/>
                <a:chExt cx="645122" cy="508409"/>
              </a:xfrm>
            </p:grpSpPr>
            <p:sp>
              <p:nvSpPr>
                <p:cNvPr id="623" name="Rectangle 622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4" name="Rectangle 623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5" name="Rectangle 624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6" name="Rectangle 625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7" name="Rectangle 626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28" name="Rectangle 627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9" name="Rectangle 628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0" name="Rectangle 629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1" name="Rectangle 630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2" name="Rectangle 631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3" name="Rectangle 632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34" name="Rectangle 633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6" name="Groupe 565"/>
              <p:cNvGrpSpPr/>
              <p:nvPr/>
            </p:nvGrpSpPr>
            <p:grpSpPr>
              <a:xfrm rot="5400000">
                <a:off x="2301255" y="4263159"/>
                <a:ext cx="645122" cy="508409"/>
                <a:chOff x="4869640" y="3731994"/>
                <a:chExt cx="645122" cy="508409"/>
              </a:xfrm>
            </p:grpSpPr>
            <p:sp>
              <p:nvSpPr>
                <p:cNvPr id="611" name="Rectangle 610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2" name="Rectangle 611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3" name="Rectangle 612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4" name="Rectangle 613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5" name="Rectangle 614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16" name="Rectangle 615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8" name="Rectangle 617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9" name="Rectangle 618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0" name="Rectangle 619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1" name="Rectangle 620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22" name="Rectangle 621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7" name="Groupe 566"/>
              <p:cNvGrpSpPr/>
              <p:nvPr/>
            </p:nvGrpSpPr>
            <p:grpSpPr>
              <a:xfrm rot="5400000">
                <a:off x="1835089" y="3803717"/>
                <a:ext cx="645122" cy="508409"/>
                <a:chOff x="4869640" y="3731994"/>
                <a:chExt cx="645122" cy="508409"/>
              </a:xfrm>
            </p:grpSpPr>
            <p:sp>
              <p:nvSpPr>
                <p:cNvPr id="599" name="Rectangle 598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0" name="Rectangle 599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1" name="Rectangle 600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2" name="Rectangle 601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3" name="Rectangle 602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604" name="Rectangle 603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5" name="Rectangle 604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6" name="Rectangle 605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8" name="Rectangle 607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10" name="Rectangle 609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8" name="Groupe 567"/>
              <p:cNvGrpSpPr/>
              <p:nvPr/>
            </p:nvGrpSpPr>
            <p:grpSpPr>
              <a:xfrm rot="1500000">
                <a:off x="2234017" y="4673286"/>
                <a:ext cx="645122" cy="508409"/>
                <a:chOff x="4869640" y="3731994"/>
                <a:chExt cx="645122" cy="508409"/>
              </a:xfrm>
            </p:grpSpPr>
            <p:sp>
              <p:nvSpPr>
                <p:cNvPr id="587" name="Rectangle 586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8" name="Rectangle 587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9" name="Rectangle 588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1" name="Rectangle 590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92" name="Rectangle 591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3" name="Rectangle 592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4" name="Rectangle 593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5" name="Rectangle 594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6" name="Rectangle 595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7" name="Rectangle 596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98" name="Rectangle 597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69" name="Groupe 568"/>
              <p:cNvGrpSpPr/>
              <p:nvPr/>
            </p:nvGrpSpPr>
            <p:grpSpPr>
              <a:xfrm rot="1500000">
                <a:off x="2635189" y="4644152"/>
                <a:ext cx="645122" cy="508409"/>
                <a:chOff x="4869640" y="3731994"/>
                <a:chExt cx="645122" cy="508409"/>
              </a:xfrm>
            </p:grpSpPr>
            <p:sp>
              <p:nvSpPr>
                <p:cNvPr id="575" name="Rectangle 574"/>
                <p:cNvSpPr/>
                <p:nvPr/>
              </p:nvSpPr>
              <p:spPr>
                <a:xfrm rot="21180000">
                  <a:off x="5032961" y="379474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6" name="Rectangle 575"/>
                <p:cNvSpPr/>
                <p:nvPr/>
              </p:nvSpPr>
              <p:spPr>
                <a:xfrm rot="4680000">
                  <a:off x="4963486" y="3779059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7" name="Rectangle 576"/>
                <p:cNvSpPr/>
                <p:nvPr/>
              </p:nvSpPr>
              <p:spPr>
                <a:xfrm rot="3600000">
                  <a:off x="5169672" y="38037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 rot="2700000">
                  <a:off x="5362416" y="3956112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79" name="Rectangle 578"/>
                <p:cNvSpPr/>
                <p:nvPr/>
              </p:nvSpPr>
              <p:spPr>
                <a:xfrm rot="2100000">
                  <a:off x="5178638" y="3731994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580" name="Rectangle 579"/>
                <p:cNvSpPr/>
                <p:nvPr/>
              </p:nvSpPr>
              <p:spPr>
                <a:xfrm rot="1500000">
                  <a:off x="4963486" y="387318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 rot="3360000">
                  <a:off x="5129333" y="3931458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2" name="Rectangle 581"/>
                <p:cNvSpPr/>
                <p:nvPr/>
              </p:nvSpPr>
              <p:spPr>
                <a:xfrm rot="5400000">
                  <a:off x="5086749" y="4050240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3" name="Rectangle 582"/>
                <p:cNvSpPr/>
                <p:nvPr/>
              </p:nvSpPr>
              <p:spPr>
                <a:xfrm>
                  <a:off x="5239150" y="3994211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4" name="Rectangle 583"/>
                <p:cNvSpPr/>
                <p:nvPr/>
              </p:nvSpPr>
              <p:spPr>
                <a:xfrm rot="21180000">
                  <a:off x="5400514" y="375216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5" name="Rectangle 584"/>
                <p:cNvSpPr/>
                <p:nvPr/>
              </p:nvSpPr>
              <p:spPr>
                <a:xfrm rot="4680000">
                  <a:off x="5331039" y="3736476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586" name="Rectangle 585"/>
                <p:cNvSpPr/>
                <p:nvPr/>
              </p:nvSpPr>
              <p:spPr>
                <a:xfrm rot="1500000">
                  <a:off x="5331039" y="3830603"/>
                  <a:ext cx="58500" cy="246192"/>
                </a:xfrm>
                <a:prstGeom prst="rect">
                  <a:avLst/>
                </a:prstGeom>
                <a:solidFill>
                  <a:srgbClr val="006C3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570" name="Rectangle 569"/>
              <p:cNvSpPr/>
              <p:nvPr/>
            </p:nvSpPr>
            <p:spPr>
              <a:xfrm rot="5400000">
                <a:off x="2767156" y="503857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1" name="Rectangle 570"/>
              <p:cNvSpPr/>
              <p:nvPr/>
            </p:nvSpPr>
            <p:spPr>
              <a:xfrm rot="7500000">
                <a:off x="3213149" y="35347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2" name="Rectangle 571"/>
              <p:cNvSpPr/>
              <p:nvPr/>
            </p:nvSpPr>
            <p:spPr>
              <a:xfrm rot="7500000">
                <a:off x="2135143" y="48368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3" name="Rectangle 572"/>
              <p:cNvSpPr/>
              <p:nvPr/>
            </p:nvSpPr>
            <p:spPr>
              <a:xfrm rot="5400000">
                <a:off x="2993515" y="344285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74" name="Ellipse 573"/>
              <p:cNvSpPr/>
              <p:nvPr/>
            </p:nvSpPr>
            <p:spPr>
              <a:xfrm>
                <a:off x="1853525" y="3491844"/>
                <a:ext cx="1748159" cy="1668542"/>
              </a:xfrm>
              <a:prstGeom prst="ellipse">
                <a:avLst/>
              </a:prstGeom>
              <a:solidFill>
                <a:srgbClr val="006C31">
                  <a:alpha val="31000"/>
                </a:srgbClr>
              </a:solidFill>
              <a:ln>
                <a:noFill/>
              </a:ln>
              <a:scene3d>
                <a:camera prst="orthographicFront"/>
                <a:lightRig rig="threePt" dir="t">
                  <a:rot lat="0" lon="0" rev="7800000"/>
                </a:lightRig>
              </a:scene3d>
              <a:sp3d>
                <a:bevelT w="762000" h="762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755" name="Rectangle 754"/>
            <p:cNvSpPr/>
            <p:nvPr/>
          </p:nvSpPr>
          <p:spPr>
            <a:xfrm>
              <a:off x="1222760" y="3464715"/>
              <a:ext cx="2228850" cy="1994691"/>
            </a:xfrm>
            <a:prstGeom prst="rect">
              <a:avLst/>
            </a:prstGeom>
            <a:solidFill>
              <a:srgbClr val="FFFF00">
                <a:alpha val="8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6" name="Ellipse 755"/>
            <p:cNvSpPr/>
            <p:nvPr/>
          </p:nvSpPr>
          <p:spPr>
            <a:xfrm>
              <a:off x="1514240" y="3565832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7" name="Rectangle 756"/>
            <p:cNvSpPr/>
            <p:nvPr/>
          </p:nvSpPr>
          <p:spPr>
            <a:xfrm rot="21180000">
              <a:off x="3235769" y="41303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8" name="Rectangle 757"/>
            <p:cNvSpPr/>
            <p:nvPr/>
          </p:nvSpPr>
          <p:spPr>
            <a:xfrm rot="3600000">
              <a:off x="1758833" y="366870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9" name="Rectangle 758"/>
            <p:cNvSpPr/>
            <p:nvPr/>
          </p:nvSpPr>
          <p:spPr>
            <a:xfrm rot="2700000">
              <a:off x="2987003" y="486325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0" name="Rectangle 759"/>
            <p:cNvSpPr/>
            <p:nvPr/>
          </p:nvSpPr>
          <p:spPr>
            <a:xfrm rot="1500000">
              <a:off x="3159570" y="456517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1" name="Rectangle 760"/>
            <p:cNvSpPr/>
            <p:nvPr/>
          </p:nvSpPr>
          <p:spPr>
            <a:xfrm rot="9600000">
              <a:off x="1631086" y="474446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2" name="Rectangle 761"/>
            <p:cNvSpPr/>
            <p:nvPr/>
          </p:nvSpPr>
          <p:spPr>
            <a:xfrm rot="5400000">
              <a:off x="2307922" y="345130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3" name="Rectangle 762"/>
            <p:cNvSpPr/>
            <p:nvPr/>
          </p:nvSpPr>
          <p:spPr>
            <a:xfrm rot="21180000">
              <a:off x="2325851" y="42021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4" name="Rectangle 763"/>
            <p:cNvSpPr/>
            <p:nvPr/>
          </p:nvSpPr>
          <p:spPr>
            <a:xfrm rot="4680000">
              <a:off x="2256376" y="41864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5" name="Rectangle 764"/>
            <p:cNvSpPr/>
            <p:nvPr/>
          </p:nvSpPr>
          <p:spPr>
            <a:xfrm rot="3600000">
              <a:off x="2462562" y="42110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6" name="Rectangle 765"/>
            <p:cNvSpPr/>
            <p:nvPr/>
          </p:nvSpPr>
          <p:spPr>
            <a:xfrm rot="2700000">
              <a:off x="2655306" y="43634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7" name="Rectangle 766"/>
            <p:cNvSpPr/>
            <p:nvPr/>
          </p:nvSpPr>
          <p:spPr>
            <a:xfrm rot="2100000">
              <a:off x="2471528" y="41393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8" name="Rectangle 767"/>
            <p:cNvSpPr/>
            <p:nvPr/>
          </p:nvSpPr>
          <p:spPr>
            <a:xfrm rot="1500000">
              <a:off x="2256376" y="42805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9" name="Rectangle 768"/>
            <p:cNvSpPr/>
            <p:nvPr/>
          </p:nvSpPr>
          <p:spPr>
            <a:xfrm rot="3360000">
              <a:off x="2422223" y="43388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0" name="Rectangle 769"/>
            <p:cNvSpPr/>
            <p:nvPr/>
          </p:nvSpPr>
          <p:spPr>
            <a:xfrm rot="5400000">
              <a:off x="2379639" y="44575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1" name="Rectangle 770"/>
            <p:cNvSpPr/>
            <p:nvPr/>
          </p:nvSpPr>
          <p:spPr>
            <a:xfrm>
              <a:off x="2532040" y="44015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2" name="Rectangle 771"/>
            <p:cNvSpPr/>
            <p:nvPr/>
          </p:nvSpPr>
          <p:spPr>
            <a:xfrm rot="21180000">
              <a:off x="2693404" y="41595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3" name="Rectangle 772"/>
            <p:cNvSpPr/>
            <p:nvPr/>
          </p:nvSpPr>
          <p:spPr>
            <a:xfrm rot="4680000">
              <a:off x="2623929" y="41438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4" name="Rectangle 773"/>
            <p:cNvSpPr/>
            <p:nvPr/>
          </p:nvSpPr>
          <p:spPr>
            <a:xfrm rot="1500000">
              <a:off x="2623929" y="42379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5" name="Rectangle 774"/>
            <p:cNvSpPr/>
            <p:nvPr/>
          </p:nvSpPr>
          <p:spPr>
            <a:xfrm rot="21180000">
              <a:off x="2794279" y="43545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6" name="Rectangle 775"/>
            <p:cNvSpPr/>
            <p:nvPr/>
          </p:nvSpPr>
          <p:spPr>
            <a:xfrm rot="4680000">
              <a:off x="2724804" y="433881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7" name="Rectangle 776"/>
            <p:cNvSpPr/>
            <p:nvPr/>
          </p:nvSpPr>
          <p:spPr>
            <a:xfrm rot="3600000">
              <a:off x="2930990" y="43634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8" name="Rectangle 777"/>
            <p:cNvSpPr/>
            <p:nvPr/>
          </p:nvSpPr>
          <p:spPr>
            <a:xfrm rot="2700000">
              <a:off x="3123734" y="45158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9" name="Rectangle 778"/>
            <p:cNvSpPr/>
            <p:nvPr/>
          </p:nvSpPr>
          <p:spPr>
            <a:xfrm rot="2100000">
              <a:off x="2939956" y="42917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80" name="Rectangle 779"/>
            <p:cNvSpPr/>
            <p:nvPr/>
          </p:nvSpPr>
          <p:spPr>
            <a:xfrm rot="1500000">
              <a:off x="2724804" y="44329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1" name="Rectangle 780"/>
            <p:cNvSpPr/>
            <p:nvPr/>
          </p:nvSpPr>
          <p:spPr>
            <a:xfrm rot="3360000">
              <a:off x="2890651" y="449121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2" name="Rectangle 781"/>
            <p:cNvSpPr/>
            <p:nvPr/>
          </p:nvSpPr>
          <p:spPr>
            <a:xfrm rot="5400000">
              <a:off x="2848067" y="460999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3" name="Rectangle 782"/>
            <p:cNvSpPr/>
            <p:nvPr/>
          </p:nvSpPr>
          <p:spPr>
            <a:xfrm>
              <a:off x="3000468" y="45539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4" name="Rectangle 783"/>
            <p:cNvSpPr/>
            <p:nvPr/>
          </p:nvSpPr>
          <p:spPr>
            <a:xfrm rot="21180000">
              <a:off x="3161832" y="431192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5" name="Rectangle 784"/>
            <p:cNvSpPr/>
            <p:nvPr/>
          </p:nvSpPr>
          <p:spPr>
            <a:xfrm rot="4680000">
              <a:off x="3092357" y="429623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6" name="Rectangle 785"/>
            <p:cNvSpPr/>
            <p:nvPr/>
          </p:nvSpPr>
          <p:spPr>
            <a:xfrm rot="1500000">
              <a:off x="3092357" y="439036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7" name="Rectangle 786"/>
            <p:cNvSpPr/>
            <p:nvPr/>
          </p:nvSpPr>
          <p:spPr>
            <a:xfrm rot="21180000">
              <a:off x="2711339" y="39488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8" name="Rectangle 787"/>
            <p:cNvSpPr/>
            <p:nvPr/>
          </p:nvSpPr>
          <p:spPr>
            <a:xfrm rot="4680000">
              <a:off x="2641864" y="3933125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9" name="Rectangle 788"/>
            <p:cNvSpPr/>
            <p:nvPr/>
          </p:nvSpPr>
          <p:spPr>
            <a:xfrm rot="3600000">
              <a:off x="2848050" y="39577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0" name="Rectangle 789"/>
            <p:cNvSpPr/>
            <p:nvPr/>
          </p:nvSpPr>
          <p:spPr>
            <a:xfrm rot="2700000">
              <a:off x="3040794" y="411017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1" name="Rectangle 790"/>
            <p:cNvSpPr/>
            <p:nvPr/>
          </p:nvSpPr>
          <p:spPr>
            <a:xfrm rot="2100000">
              <a:off x="2857016" y="388606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92" name="Rectangle 791"/>
            <p:cNvSpPr/>
            <p:nvPr/>
          </p:nvSpPr>
          <p:spPr>
            <a:xfrm rot="1500000">
              <a:off x="2641864" y="40272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3" name="Rectangle 792"/>
            <p:cNvSpPr/>
            <p:nvPr/>
          </p:nvSpPr>
          <p:spPr>
            <a:xfrm rot="3360000">
              <a:off x="2807711" y="408552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4" name="Rectangle 793"/>
            <p:cNvSpPr/>
            <p:nvPr/>
          </p:nvSpPr>
          <p:spPr>
            <a:xfrm rot="5400000">
              <a:off x="2765127" y="4204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5" name="Rectangle 794"/>
            <p:cNvSpPr/>
            <p:nvPr/>
          </p:nvSpPr>
          <p:spPr>
            <a:xfrm>
              <a:off x="2917528" y="414827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6" name="Rectangle 795"/>
            <p:cNvSpPr/>
            <p:nvPr/>
          </p:nvSpPr>
          <p:spPr>
            <a:xfrm rot="21180000">
              <a:off x="3078892" y="390622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7" name="Rectangle 796"/>
            <p:cNvSpPr/>
            <p:nvPr/>
          </p:nvSpPr>
          <p:spPr>
            <a:xfrm rot="4680000">
              <a:off x="3009417" y="389054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8" name="Rectangle 797"/>
            <p:cNvSpPr/>
            <p:nvPr/>
          </p:nvSpPr>
          <p:spPr>
            <a:xfrm rot="1500000">
              <a:off x="3009417" y="398466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9" name="Groupe 798"/>
            <p:cNvGrpSpPr/>
            <p:nvPr/>
          </p:nvGrpSpPr>
          <p:grpSpPr>
            <a:xfrm rot="5400000">
              <a:off x="2299220" y="4316435"/>
              <a:ext cx="645122" cy="508409"/>
              <a:chOff x="4869640" y="3731994"/>
              <a:chExt cx="645122" cy="508409"/>
            </a:xfrm>
          </p:grpSpPr>
          <p:sp>
            <p:nvSpPr>
              <p:cNvPr id="800" name="Rectangle 79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1" name="Rectangle 80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2" name="Rectangle 80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3" name="Rectangle 80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4" name="Rectangle 80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5" name="Rectangle 80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6" name="Rectangle 80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7" name="Rectangle 80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09" name="Rectangle 80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0" name="Rectangle 80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1" name="Rectangle 81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2" name="Groupe 811"/>
            <p:cNvGrpSpPr/>
            <p:nvPr/>
          </p:nvGrpSpPr>
          <p:grpSpPr>
            <a:xfrm rot="5400000">
              <a:off x="2700390" y="4045254"/>
              <a:ext cx="645122" cy="508409"/>
              <a:chOff x="4869640" y="3731994"/>
              <a:chExt cx="645122" cy="508409"/>
            </a:xfrm>
          </p:grpSpPr>
          <p:sp>
            <p:nvSpPr>
              <p:cNvPr id="813" name="Rectangle 8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4" name="Rectangle 8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5" name="Rectangle 8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6" name="Rectangle 8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7" name="Rectangle 8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8" name="Rectangle 8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0" name="Rectangle 8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1" name="Rectangle 8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2" name="Rectangle 8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3" name="Rectangle 8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4" name="Rectangle 8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5" name="Groupe 824"/>
            <p:cNvGrpSpPr/>
            <p:nvPr/>
          </p:nvGrpSpPr>
          <p:grpSpPr>
            <a:xfrm rot="4200000">
              <a:off x="2189401" y="3789758"/>
              <a:ext cx="645122" cy="508409"/>
              <a:chOff x="4869640" y="3731994"/>
              <a:chExt cx="645122" cy="508409"/>
            </a:xfrm>
          </p:grpSpPr>
          <p:sp>
            <p:nvSpPr>
              <p:cNvPr id="826" name="Rectangle 8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7" name="Rectangle 8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8" name="Rectangle 8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29" name="Rectangle 8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0" name="Rectangle 8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31" name="Rectangle 8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2" name="Rectangle 8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3" name="Rectangle 8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4" name="Rectangle 8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5" name="Rectangle 8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6" name="Rectangle 8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37" name="Rectangle 8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8" name="Groupe 837"/>
            <p:cNvGrpSpPr/>
            <p:nvPr/>
          </p:nvGrpSpPr>
          <p:grpSpPr>
            <a:xfrm rot="5400000">
              <a:off x="1396026" y="4253684"/>
              <a:ext cx="645122" cy="508409"/>
              <a:chOff x="4869640" y="3731994"/>
              <a:chExt cx="645122" cy="508409"/>
            </a:xfrm>
          </p:grpSpPr>
          <p:sp>
            <p:nvSpPr>
              <p:cNvPr id="839" name="Rectangle 83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0" name="Rectangle 83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1" name="Rectangle 84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2" name="Rectangle 84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3" name="Rectangle 84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44" name="Rectangle 84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5" name="Rectangle 84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6" name="Rectangle 84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7" name="Rectangle 84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8" name="Rectangle 84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49" name="Rectangle 84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0" name="Rectangle 84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1" name="Groupe 850"/>
            <p:cNvGrpSpPr/>
            <p:nvPr/>
          </p:nvGrpSpPr>
          <p:grpSpPr>
            <a:xfrm rot="5400000">
              <a:off x="2456103" y="4486766"/>
              <a:ext cx="645122" cy="508409"/>
              <a:chOff x="4869640" y="3731994"/>
              <a:chExt cx="645122" cy="508409"/>
            </a:xfrm>
          </p:grpSpPr>
          <p:sp>
            <p:nvSpPr>
              <p:cNvPr id="852" name="Rectangle 85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3" name="Rectangle 85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4" name="Rectangle 85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5" name="Rectangle 85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6" name="Rectangle 8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57" name="Rectangle 85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8" name="Rectangle 85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59" name="Rectangle 85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0" name="Rectangle 85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4" name="Groupe 863"/>
            <p:cNvGrpSpPr/>
            <p:nvPr/>
          </p:nvGrpSpPr>
          <p:grpSpPr>
            <a:xfrm rot="1800000">
              <a:off x="2395592" y="3639594"/>
              <a:ext cx="645122" cy="508409"/>
              <a:chOff x="4869640" y="3731994"/>
              <a:chExt cx="645122" cy="508409"/>
            </a:xfrm>
          </p:grpSpPr>
          <p:sp>
            <p:nvSpPr>
              <p:cNvPr id="865" name="Rectangle 8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8" name="Rectangle 8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1" name="Rectangle 8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2" name="Rectangle 8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3" name="Rectangle 8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4" name="Rectangle 8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5" name="Rectangle 8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6" name="Rectangle 8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77" name="Groupe 876"/>
            <p:cNvGrpSpPr/>
            <p:nvPr/>
          </p:nvGrpSpPr>
          <p:grpSpPr>
            <a:xfrm rot="1500000">
              <a:off x="1714272" y="4565200"/>
              <a:ext cx="645122" cy="508409"/>
              <a:chOff x="4869640" y="3731994"/>
              <a:chExt cx="645122" cy="508409"/>
            </a:xfrm>
          </p:grpSpPr>
          <p:sp>
            <p:nvSpPr>
              <p:cNvPr id="878" name="Rectangle 87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79" name="Rectangle 87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0" name="Rectangle 87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1" name="Rectangle 88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2" name="Rectangle 88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83" name="Rectangle 88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4" name="Rectangle 88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5" name="Rectangle 88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7" name="Rectangle 88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8" name="Rectangle 88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89" name="Rectangle 88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90" name="Groupe 889"/>
            <p:cNvGrpSpPr/>
            <p:nvPr/>
          </p:nvGrpSpPr>
          <p:grpSpPr>
            <a:xfrm rot="1500000">
              <a:off x="2075102" y="4636918"/>
              <a:ext cx="645122" cy="508409"/>
              <a:chOff x="4869640" y="3731994"/>
              <a:chExt cx="645122" cy="508409"/>
            </a:xfrm>
          </p:grpSpPr>
          <p:sp>
            <p:nvSpPr>
              <p:cNvPr id="891" name="Rectangle 89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2" name="Rectangle 89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3" name="Rectangle 89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4" name="Rectangle 89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5" name="Rectangle 89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96" name="Rectangle 89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7" name="Rectangle 89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8" name="Rectangle 89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899" name="Rectangle 89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0" name="Rectangle 89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1" name="Rectangle 90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2" name="Rectangle 90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03" name="Groupe 902"/>
            <p:cNvGrpSpPr/>
            <p:nvPr/>
          </p:nvGrpSpPr>
          <p:grpSpPr>
            <a:xfrm rot="5400000">
              <a:off x="1747892" y="4121456"/>
              <a:ext cx="645122" cy="508409"/>
              <a:chOff x="4869640" y="3731994"/>
              <a:chExt cx="645122" cy="508409"/>
            </a:xfrm>
          </p:grpSpPr>
          <p:sp>
            <p:nvSpPr>
              <p:cNvPr id="904" name="Rectangle 90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5" name="Rectangle 90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6" name="Rectangle 90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7" name="Rectangle 90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08" name="Rectangle 90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09" name="Rectangle 90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0" name="Rectangle 90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1" name="Rectangle 91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2" name="Rectangle 91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3" name="Rectangle 91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4" name="Rectangle 91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5" name="Rectangle 91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6" name="Groupe 915"/>
            <p:cNvGrpSpPr/>
            <p:nvPr/>
          </p:nvGrpSpPr>
          <p:grpSpPr>
            <a:xfrm rot="5400000">
              <a:off x="2117685" y="3603737"/>
              <a:ext cx="645122" cy="508409"/>
              <a:chOff x="4869640" y="3731994"/>
              <a:chExt cx="645122" cy="508409"/>
            </a:xfrm>
          </p:grpSpPr>
          <p:sp>
            <p:nvSpPr>
              <p:cNvPr id="917" name="Rectangle 9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8" name="Rectangle 9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9" name="Rectangle 9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0" name="Rectangle 9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1" name="Rectangle 9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22" name="Rectangle 9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3" name="Rectangle 9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4" name="Rectangle 9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6" name="Rectangle 9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7" name="Rectangle 9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28" name="Rectangle 9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29" name="Groupe 928"/>
            <p:cNvGrpSpPr/>
            <p:nvPr/>
          </p:nvGrpSpPr>
          <p:grpSpPr>
            <a:xfrm rot="5400000">
              <a:off x="1732204" y="3635122"/>
              <a:ext cx="645122" cy="508409"/>
              <a:chOff x="4869640" y="3731994"/>
              <a:chExt cx="645122" cy="508409"/>
            </a:xfrm>
          </p:grpSpPr>
          <p:sp>
            <p:nvSpPr>
              <p:cNvPr id="930" name="Rectangle 9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1" name="Rectangle 9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2" name="Rectangle 9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3" name="Rectangle 93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4" name="Rectangle 93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35" name="Rectangle 93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6" name="Rectangle 93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7" name="Rectangle 93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8" name="Rectangle 93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39" name="Rectangle 93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1" name="Rectangle 94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42" name="Groupe 941"/>
            <p:cNvGrpSpPr/>
            <p:nvPr/>
          </p:nvGrpSpPr>
          <p:grpSpPr>
            <a:xfrm rot="5400000">
              <a:off x="1947357" y="4327645"/>
              <a:ext cx="645122" cy="508409"/>
              <a:chOff x="4869640" y="3731994"/>
              <a:chExt cx="645122" cy="508409"/>
            </a:xfrm>
          </p:grpSpPr>
          <p:sp>
            <p:nvSpPr>
              <p:cNvPr id="943" name="Rectangle 94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4" name="Rectangle 94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5" name="Rectangle 94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6" name="Rectangle 94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7" name="Rectangle 94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48" name="Rectangle 94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9" name="Rectangle 94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0" name="Rectangle 94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2" name="Rectangle 95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3" name="Rectangle 95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4" name="Rectangle 95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55" name="Groupe 954"/>
            <p:cNvGrpSpPr/>
            <p:nvPr/>
          </p:nvGrpSpPr>
          <p:grpSpPr>
            <a:xfrm rot="5400000">
              <a:off x="1481191" y="3868203"/>
              <a:ext cx="645122" cy="508409"/>
              <a:chOff x="4869640" y="3731994"/>
              <a:chExt cx="645122" cy="508409"/>
            </a:xfrm>
          </p:grpSpPr>
          <p:sp>
            <p:nvSpPr>
              <p:cNvPr id="956" name="Rectangle 95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7" name="Rectangle 95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8" name="Rectangle 95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9" name="Rectangle 95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0" name="Rectangle 95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61" name="Rectangle 96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2" name="Rectangle 96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3" name="Rectangle 96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4" name="Rectangle 96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5" name="Rectangle 96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6" name="Rectangle 96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7" name="Rectangle 96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68" name="Groupe 967"/>
            <p:cNvGrpSpPr/>
            <p:nvPr/>
          </p:nvGrpSpPr>
          <p:grpSpPr>
            <a:xfrm rot="1500000">
              <a:off x="1880119" y="4737772"/>
              <a:ext cx="645122" cy="508409"/>
              <a:chOff x="4869640" y="3731994"/>
              <a:chExt cx="645122" cy="508409"/>
            </a:xfrm>
          </p:grpSpPr>
          <p:sp>
            <p:nvSpPr>
              <p:cNvPr id="969" name="Rectangle 96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0" name="Rectangle 96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1" name="Rectangle 97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2" name="Rectangle 97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3" name="Rectangle 97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74" name="Rectangle 97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5" name="Rectangle 97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6" name="Rectangle 97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7" name="Rectangle 97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8" name="Rectangle 97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9" name="Rectangle 97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0" name="Rectangle 97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81" name="Groupe 980"/>
            <p:cNvGrpSpPr/>
            <p:nvPr/>
          </p:nvGrpSpPr>
          <p:grpSpPr>
            <a:xfrm rot="1500000">
              <a:off x="2281291" y="4708638"/>
              <a:ext cx="645122" cy="508409"/>
              <a:chOff x="4869640" y="3731994"/>
              <a:chExt cx="645122" cy="508409"/>
            </a:xfrm>
          </p:grpSpPr>
          <p:sp>
            <p:nvSpPr>
              <p:cNvPr id="982" name="Rectangle 98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3" name="Rectangle 98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4" name="Rectangle 98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5" name="Rectangle 98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6" name="Rectangle 98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7" name="Rectangle 98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8" name="Rectangle 98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89" name="Rectangle 98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0" name="Rectangle 98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1" name="Rectangle 99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2" name="Rectangle 99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3" name="Rectangle 99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94" name="Rectangle 993"/>
            <p:cNvSpPr/>
            <p:nvPr/>
          </p:nvSpPr>
          <p:spPr>
            <a:xfrm rot="5400000">
              <a:off x="2413258" y="510305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5" name="Rectangle 994"/>
            <p:cNvSpPr/>
            <p:nvPr/>
          </p:nvSpPr>
          <p:spPr>
            <a:xfrm rot="7500000">
              <a:off x="2859251" y="35992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6" name="Rectangle 995"/>
            <p:cNvSpPr/>
            <p:nvPr/>
          </p:nvSpPr>
          <p:spPr>
            <a:xfrm rot="7500000">
              <a:off x="1781245" y="490134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7" name="Rectangle 996"/>
            <p:cNvSpPr/>
            <p:nvPr/>
          </p:nvSpPr>
          <p:spPr>
            <a:xfrm rot="5400000">
              <a:off x="2639617" y="350733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8" name="Ellipse 997"/>
            <p:cNvSpPr/>
            <p:nvPr/>
          </p:nvSpPr>
          <p:spPr>
            <a:xfrm>
              <a:off x="1586959" y="3618992"/>
              <a:ext cx="1593477" cy="1566583"/>
            </a:xfrm>
            <a:prstGeom prst="ellipse">
              <a:avLst/>
            </a:prstGeom>
            <a:solidFill>
              <a:srgbClr val="FFFF00">
                <a:alpha val="86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45617" y="1574277"/>
            <a:ext cx="518474" cy="47134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1357" y="1336103"/>
            <a:ext cx="2952750" cy="277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48" name="Connecteur droit 1247"/>
          <p:cNvCxnSpPr/>
          <p:nvPr/>
        </p:nvCxnSpPr>
        <p:spPr>
          <a:xfrm>
            <a:off x="3996965" y="1621410"/>
            <a:ext cx="782425" cy="47134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9" name="ZoneTexte 1248"/>
          <p:cNvSpPr txBox="1"/>
          <p:nvPr/>
        </p:nvSpPr>
        <p:spPr>
          <a:xfrm>
            <a:off x="4355184" y="1395167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q</a:t>
            </a:r>
            <a:r>
              <a:rPr lang="fr-FR" baseline="30000" dirty="0" smtClean="0"/>
              <a:t>-2</a:t>
            </a:r>
            <a:endParaRPr lang="fr-FR" baseline="30000" dirty="0"/>
          </a:p>
        </p:txBody>
      </p:sp>
      <p:pic>
        <p:nvPicPr>
          <p:cNvPr id="8197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266"/>
          <a:stretch/>
        </p:blipFill>
        <p:spPr bwMode="auto">
          <a:xfrm>
            <a:off x="139389" y="3935986"/>
            <a:ext cx="3857575" cy="271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7" name="ZoneTexte 1246"/>
          <p:cNvSpPr txBox="1"/>
          <p:nvPr/>
        </p:nvSpPr>
        <p:spPr>
          <a:xfrm>
            <a:off x="5514680" y="536385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/>
          </a:p>
        </p:txBody>
      </p:sp>
      <p:sp>
        <p:nvSpPr>
          <p:cNvPr id="1257" name="ZoneTexte 54"/>
          <p:cNvSpPr txBox="1">
            <a:spLocks noChangeArrowheads="1"/>
          </p:cNvSpPr>
          <p:nvPr/>
        </p:nvSpPr>
        <p:spPr bwMode="auto">
          <a:xfrm>
            <a:off x="5430365" y="4852517"/>
            <a:ext cx="2780186" cy="1200329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b="1" dirty="0" err="1" smtClean="0">
                <a:latin typeface="Calibri" pitchFamily="34" charset="0"/>
              </a:rPr>
              <a:t>Aggregates</a:t>
            </a:r>
            <a:r>
              <a:rPr lang="fr-FR" b="1" dirty="0" smtClean="0">
                <a:latin typeface="Calibri" pitchFamily="34" charset="0"/>
              </a:rPr>
              <a:t> at the interface </a:t>
            </a:r>
          </a:p>
          <a:p>
            <a:pPr eaLnBrk="1" hangingPunct="1"/>
            <a:endParaRPr lang="fr-FR" b="1" dirty="0">
              <a:latin typeface="Calibri" pitchFamily="34" charset="0"/>
            </a:endParaRPr>
          </a:p>
          <a:p>
            <a:pPr eaLnBrk="1" hangingPunct="1"/>
            <a:r>
              <a:rPr lang="fr-FR" dirty="0" err="1" smtClean="0">
                <a:latin typeface="Calibri" pitchFamily="34" charset="0"/>
              </a:rPr>
              <a:t>Thickness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independent</a:t>
            </a:r>
            <a:r>
              <a:rPr lang="fr-FR" dirty="0" smtClean="0">
                <a:latin typeface="Calibri" pitchFamily="34" charset="0"/>
              </a:rPr>
              <a:t> of the NCC </a:t>
            </a:r>
            <a:r>
              <a:rPr lang="fr-FR" dirty="0" err="1" smtClean="0">
                <a:latin typeface="Calibri" pitchFamily="34" charset="0"/>
              </a:rPr>
              <a:t>quantity</a:t>
            </a:r>
            <a:r>
              <a:rPr lang="fr-FR" dirty="0" smtClean="0">
                <a:latin typeface="Calibri" pitchFamily="34" charset="0"/>
              </a:rPr>
              <a:t>  </a:t>
            </a:r>
            <a:r>
              <a:rPr lang="fr-FR" i="1" dirty="0" smtClean="0">
                <a:latin typeface="Calibri" pitchFamily="34" charset="0"/>
              </a:rPr>
              <a:t>(??)</a:t>
            </a:r>
            <a:r>
              <a:rPr lang="fr-FR" sz="1600" i="1" dirty="0" smtClean="0">
                <a:latin typeface="Calibri" pitchFamily="34" charset="0"/>
              </a:rPr>
              <a:t>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258" name="Flèche droite 1257"/>
          <p:cNvSpPr/>
          <p:nvPr/>
        </p:nvSpPr>
        <p:spPr>
          <a:xfrm>
            <a:off x="4770992" y="5283439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50" name="Rectangle 1249"/>
          <p:cNvSpPr/>
          <p:nvPr/>
        </p:nvSpPr>
        <p:spPr>
          <a:xfrm>
            <a:off x="3121890" y="5892800"/>
            <a:ext cx="812801" cy="74814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9" name="Rectangle 508"/>
          <p:cNvSpPr/>
          <p:nvPr/>
        </p:nvSpPr>
        <p:spPr>
          <a:xfrm>
            <a:off x="5580668" y="1508289"/>
            <a:ext cx="273376" cy="3205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9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53" y="1682773"/>
            <a:ext cx="3602047" cy="6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0" name="ZoneTexte 999"/>
          <p:cNvSpPr txBox="1"/>
          <p:nvPr/>
        </p:nvSpPr>
        <p:spPr>
          <a:xfrm>
            <a:off x="5681767" y="2353577"/>
            <a:ext cx="3212851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Direct </a:t>
            </a:r>
            <a:r>
              <a:rPr lang="fr-FR" b="1" dirty="0"/>
              <a:t>R</a:t>
            </a:r>
            <a:r>
              <a:rPr lang="fr-FR" b="1" dirty="0" smtClean="0"/>
              <a:t>eading of </a:t>
            </a:r>
            <a:r>
              <a:rPr lang="fr-FR" b="1" dirty="0" err="1" smtClean="0"/>
              <a:t>thickness</a:t>
            </a:r>
            <a:endParaRPr lang="fr-FR" dirty="0" smtClean="0"/>
          </a:p>
        </p:txBody>
      </p:sp>
      <p:sp>
        <p:nvSpPr>
          <p:cNvPr id="1001" name="ZoneTexte 54"/>
          <p:cNvSpPr txBox="1">
            <a:spLocks noChangeArrowheads="1"/>
          </p:cNvSpPr>
          <p:nvPr/>
        </p:nvSpPr>
        <p:spPr bwMode="auto">
          <a:xfrm>
            <a:off x="5077569" y="106416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i="1" dirty="0" smtClean="0">
                <a:latin typeface="+mn-lt"/>
              </a:rPr>
              <a:t>At local </a:t>
            </a:r>
            <a:r>
              <a:rPr lang="fr-FR" i="1" dirty="0" err="1" smtClean="0">
                <a:latin typeface="+mn-lt"/>
              </a:rPr>
              <a:t>scale</a:t>
            </a:r>
            <a:r>
              <a:rPr lang="fr-FR" i="1" dirty="0" smtClean="0">
                <a:latin typeface="+mn-lt"/>
              </a:rPr>
              <a:t> : </a:t>
            </a:r>
            <a:r>
              <a:rPr lang="fr-FR" b="1" dirty="0" err="1" smtClean="0">
                <a:latin typeface="+mn-lt"/>
              </a:rPr>
              <a:t>Infinite</a:t>
            </a:r>
            <a:r>
              <a:rPr lang="fr-FR" b="1" dirty="0" smtClean="0">
                <a:latin typeface="+mn-lt"/>
              </a:rPr>
              <a:t> plane </a:t>
            </a:r>
          </a:p>
        </p:txBody>
      </p:sp>
      <p:sp>
        <p:nvSpPr>
          <p:cNvPr id="1002" name="ZoneTexte 1001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3" name="Rectangle 100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004" name="ZoneTexte 100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251240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55" r="8741"/>
          <a:stretch/>
        </p:blipFill>
        <p:spPr bwMode="auto">
          <a:xfrm>
            <a:off x="166248" y="968850"/>
            <a:ext cx="4619135" cy="3597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697" y="1099127"/>
            <a:ext cx="1548534" cy="13830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460" y="2840182"/>
            <a:ext cx="1602884" cy="1431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6" name="Rectangle 495"/>
          <p:cNvSpPr/>
          <p:nvPr/>
        </p:nvSpPr>
        <p:spPr>
          <a:xfrm>
            <a:off x="2438679" y="3001819"/>
            <a:ext cx="61883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6" name="Rectangle 745"/>
          <p:cNvSpPr/>
          <p:nvPr/>
        </p:nvSpPr>
        <p:spPr>
          <a:xfrm>
            <a:off x="2674207" y="3205019"/>
            <a:ext cx="521855" cy="4479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7" name="Rectangle 746"/>
          <p:cNvSpPr/>
          <p:nvPr/>
        </p:nvSpPr>
        <p:spPr>
          <a:xfrm>
            <a:off x="2036899" y="845128"/>
            <a:ext cx="64192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9" name="Rectangle 748"/>
          <p:cNvSpPr/>
          <p:nvPr/>
        </p:nvSpPr>
        <p:spPr>
          <a:xfrm>
            <a:off x="2106170" y="1348510"/>
            <a:ext cx="480292" cy="2863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4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001" y="3034359"/>
            <a:ext cx="490969" cy="4385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" name="Rectangle 741"/>
          <p:cNvSpPr/>
          <p:nvPr/>
        </p:nvSpPr>
        <p:spPr>
          <a:xfrm>
            <a:off x="2337081" y="2964874"/>
            <a:ext cx="665018" cy="581891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2" name="Rectangle 751"/>
          <p:cNvSpPr/>
          <p:nvPr/>
        </p:nvSpPr>
        <p:spPr>
          <a:xfrm>
            <a:off x="2083082" y="937491"/>
            <a:ext cx="632689" cy="581891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3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0908" y="1006974"/>
            <a:ext cx="490971" cy="4385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45" name="Connecteur droit 744"/>
          <p:cNvCxnSpPr/>
          <p:nvPr/>
        </p:nvCxnSpPr>
        <p:spPr>
          <a:xfrm>
            <a:off x="1884498" y="1948875"/>
            <a:ext cx="748145" cy="738908"/>
          </a:xfrm>
          <a:prstGeom prst="line">
            <a:avLst/>
          </a:prstGeom>
          <a:ln w="190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4" name="ZoneTexte 753"/>
          <p:cNvSpPr txBox="1"/>
          <p:nvPr/>
        </p:nvSpPr>
        <p:spPr>
          <a:xfrm>
            <a:off x="1819843" y="2262910"/>
            <a:ext cx="4651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 smtClean="0">
                <a:solidFill>
                  <a:srgbClr val="00B050"/>
                </a:solidFill>
              </a:rPr>
              <a:t>Q</a:t>
            </a:r>
            <a:r>
              <a:rPr lang="fr-FR" b="1" baseline="30000" dirty="0" smtClean="0">
                <a:solidFill>
                  <a:srgbClr val="00B050"/>
                </a:solidFill>
              </a:rPr>
              <a:t>-4</a:t>
            </a:r>
            <a:endParaRPr lang="fr-FR" b="1" baseline="30000" dirty="0">
              <a:solidFill>
                <a:srgbClr val="00B050"/>
              </a:solidFill>
            </a:endParaRPr>
          </a:p>
        </p:txBody>
      </p:sp>
      <p:sp>
        <p:nvSpPr>
          <p:cNvPr id="759" name="ZoneTexte 54"/>
          <p:cNvSpPr txBox="1">
            <a:spLocks noChangeArrowheads="1"/>
          </p:cNvSpPr>
          <p:nvPr/>
        </p:nvSpPr>
        <p:spPr bwMode="auto">
          <a:xfrm>
            <a:off x="7000542" y="1415637"/>
            <a:ext cx="1875598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Smooth</a:t>
            </a:r>
            <a:r>
              <a:rPr lang="fr-FR" dirty="0" smtClean="0">
                <a:latin typeface="Calibri" pitchFamily="34" charset="0"/>
              </a:rPr>
              <a:t>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761" name="ZoneTexte 54"/>
          <p:cNvSpPr txBox="1">
            <a:spLocks noChangeArrowheads="1"/>
          </p:cNvSpPr>
          <p:nvPr/>
        </p:nvSpPr>
        <p:spPr bwMode="auto">
          <a:xfrm>
            <a:off x="6964212" y="3036619"/>
            <a:ext cx="2041236" cy="92333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Deviation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from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smtClean="0">
                <a:latin typeface="Calibri" pitchFamily="34" charset="0"/>
              </a:rPr>
              <a:t>Rough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19" name="ZoneTexte 18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3" name="ZoneTexte 2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06100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55" r="8741"/>
          <a:stretch/>
        </p:blipFill>
        <p:spPr bwMode="auto">
          <a:xfrm>
            <a:off x="166248" y="968850"/>
            <a:ext cx="4619135" cy="3597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697" y="1099127"/>
            <a:ext cx="1548534" cy="13830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460" y="2840182"/>
            <a:ext cx="1602884" cy="1431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6" name="Rectangle 495"/>
          <p:cNvSpPr/>
          <p:nvPr/>
        </p:nvSpPr>
        <p:spPr>
          <a:xfrm>
            <a:off x="2438679" y="3001819"/>
            <a:ext cx="61883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6" name="Rectangle 745"/>
          <p:cNvSpPr/>
          <p:nvPr/>
        </p:nvSpPr>
        <p:spPr>
          <a:xfrm>
            <a:off x="2674207" y="3205019"/>
            <a:ext cx="521855" cy="4479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7" name="Rectangle 746"/>
          <p:cNvSpPr/>
          <p:nvPr/>
        </p:nvSpPr>
        <p:spPr>
          <a:xfrm>
            <a:off x="2036899" y="845128"/>
            <a:ext cx="64192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9" name="Rectangle 748"/>
          <p:cNvSpPr/>
          <p:nvPr/>
        </p:nvSpPr>
        <p:spPr>
          <a:xfrm>
            <a:off x="2106170" y="1348510"/>
            <a:ext cx="480292" cy="2863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4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001" y="3034359"/>
            <a:ext cx="490969" cy="4385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" name="Rectangle 741"/>
          <p:cNvSpPr/>
          <p:nvPr/>
        </p:nvSpPr>
        <p:spPr>
          <a:xfrm>
            <a:off x="2337081" y="2964874"/>
            <a:ext cx="665018" cy="581891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2" name="Rectangle 751"/>
          <p:cNvSpPr/>
          <p:nvPr/>
        </p:nvSpPr>
        <p:spPr>
          <a:xfrm>
            <a:off x="2083082" y="937491"/>
            <a:ext cx="632689" cy="581891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3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0908" y="1006974"/>
            <a:ext cx="490971" cy="4385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45" name="Connecteur droit 744"/>
          <p:cNvCxnSpPr/>
          <p:nvPr/>
        </p:nvCxnSpPr>
        <p:spPr>
          <a:xfrm>
            <a:off x="1884498" y="1948875"/>
            <a:ext cx="748145" cy="738908"/>
          </a:xfrm>
          <a:prstGeom prst="line">
            <a:avLst/>
          </a:prstGeom>
          <a:ln w="190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4" name="ZoneTexte 753"/>
          <p:cNvSpPr txBox="1"/>
          <p:nvPr/>
        </p:nvSpPr>
        <p:spPr>
          <a:xfrm>
            <a:off x="1819843" y="2262910"/>
            <a:ext cx="4651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 smtClean="0">
                <a:solidFill>
                  <a:srgbClr val="00B050"/>
                </a:solidFill>
              </a:rPr>
              <a:t>Q</a:t>
            </a:r>
            <a:r>
              <a:rPr lang="fr-FR" b="1" baseline="30000" dirty="0" smtClean="0">
                <a:solidFill>
                  <a:srgbClr val="00B050"/>
                </a:solidFill>
              </a:rPr>
              <a:t>-4</a:t>
            </a:r>
            <a:endParaRPr lang="fr-FR" b="1" baseline="30000" dirty="0">
              <a:solidFill>
                <a:srgbClr val="00B050"/>
              </a:solidFill>
            </a:endParaRPr>
          </a:p>
        </p:txBody>
      </p:sp>
      <p:sp>
        <p:nvSpPr>
          <p:cNvPr id="759" name="ZoneTexte 54"/>
          <p:cNvSpPr txBox="1">
            <a:spLocks noChangeArrowheads="1"/>
          </p:cNvSpPr>
          <p:nvPr/>
        </p:nvSpPr>
        <p:spPr bwMode="auto">
          <a:xfrm>
            <a:off x="7000542" y="1415637"/>
            <a:ext cx="1875598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Smooth</a:t>
            </a:r>
            <a:r>
              <a:rPr lang="fr-FR" dirty="0" smtClean="0">
                <a:latin typeface="Calibri" pitchFamily="34" charset="0"/>
              </a:rPr>
              <a:t>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761" name="ZoneTexte 54"/>
          <p:cNvSpPr txBox="1">
            <a:spLocks noChangeArrowheads="1"/>
          </p:cNvSpPr>
          <p:nvPr/>
        </p:nvSpPr>
        <p:spPr bwMode="auto">
          <a:xfrm>
            <a:off x="6964212" y="3036619"/>
            <a:ext cx="2041236" cy="92333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Deviation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from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smtClean="0">
                <a:latin typeface="Calibri" pitchFamily="34" charset="0"/>
              </a:rPr>
              <a:t>Rough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763" name="ZoneTexte 762"/>
          <p:cNvSpPr txBox="1"/>
          <p:nvPr/>
        </p:nvSpPr>
        <p:spPr>
          <a:xfrm>
            <a:off x="1207082" y="5001557"/>
            <a:ext cx="3743609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NCC do not dive </a:t>
            </a:r>
            <a:r>
              <a:rPr lang="fr-FR" b="1" dirty="0" err="1" smtClean="0"/>
              <a:t>into</a:t>
            </a:r>
            <a:r>
              <a:rPr lang="fr-FR" b="1" dirty="0" smtClean="0"/>
              <a:t> </a:t>
            </a:r>
            <a:r>
              <a:rPr lang="fr-FR" b="1" dirty="0" err="1" smtClean="0"/>
              <a:t>oil</a:t>
            </a:r>
            <a:endParaRPr lang="fr-FR" dirty="0" smtClean="0">
              <a:latin typeface="Calibri" panose="020F0502020204030204" pitchFamily="34" charset="0"/>
            </a:endParaRPr>
          </a:p>
        </p:txBody>
      </p:sp>
      <p:sp>
        <p:nvSpPr>
          <p:cNvPr id="20" name="ZoneTexte 19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4" name="ZoneTexte 2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595427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Image 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2" y="5357029"/>
            <a:ext cx="1617381" cy="126919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" name="ZoneTexte 11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 smtClean="0"/>
              <a:t>Outline</a:t>
            </a:r>
            <a:r>
              <a:rPr lang="fr-FR" sz="2000" b="1" dirty="0" smtClean="0"/>
              <a:t>…		</a:t>
            </a:r>
            <a:endParaRPr lang="fr-FR" sz="2000" b="1" i="1" dirty="0"/>
          </a:p>
        </p:txBody>
      </p:sp>
      <p:sp>
        <p:nvSpPr>
          <p:cNvPr id="21" name="ZoneTexte 20"/>
          <p:cNvSpPr txBox="1"/>
          <p:nvPr/>
        </p:nvSpPr>
        <p:spPr>
          <a:xfrm>
            <a:off x="3005396" y="1376105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smtClean="0"/>
              <a:t>Pickering </a:t>
            </a:r>
            <a:r>
              <a:rPr lang="fr-FR" sz="1600" b="1" dirty="0" err="1" smtClean="0"/>
              <a:t>emulsions</a:t>
            </a:r>
            <a:r>
              <a:rPr lang="fr-FR" sz="1600" b="1" dirty="0" smtClean="0"/>
              <a:t> </a:t>
            </a:r>
            <a:r>
              <a:rPr lang="fr-FR" sz="1600" dirty="0" err="1" smtClean="0"/>
              <a:t>based</a:t>
            </a:r>
            <a:r>
              <a:rPr lang="fr-FR" sz="1600" dirty="0" smtClean="0"/>
              <a:t> on cellulose </a:t>
            </a:r>
            <a:r>
              <a:rPr lang="fr-FR" sz="1600" dirty="0" err="1" smtClean="0"/>
              <a:t>nanocrystals</a:t>
            </a:r>
            <a:endParaRPr lang="fr-FR" sz="16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492" y="842683"/>
            <a:ext cx="1553192" cy="1390649"/>
          </a:xfrm>
          <a:prstGeom prst="rect">
            <a:avLst/>
          </a:prstGeom>
        </p:spPr>
      </p:pic>
      <p:sp>
        <p:nvSpPr>
          <p:cNvPr id="41" name="Rectangle 40"/>
          <p:cNvSpPr/>
          <p:nvPr/>
        </p:nvSpPr>
        <p:spPr>
          <a:xfrm>
            <a:off x="2866601" y="1269653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2" name="Rectangle 41"/>
          <p:cNvSpPr/>
          <p:nvPr/>
        </p:nvSpPr>
        <p:spPr>
          <a:xfrm>
            <a:off x="2872818" y="1277781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5" y="2306171"/>
            <a:ext cx="1797996" cy="151129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75" y="3779927"/>
            <a:ext cx="1927225" cy="130959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2996432" y="2837352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err="1" smtClean="0"/>
              <a:t>Foams</a:t>
            </a:r>
            <a:r>
              <a:rPr lang="fr-FR" sz="1600" b="1" dirty="0" smtClean="0"/>
              <a:t> </a:t>
            </a:r>
            <a:r>
              <a:rPr lang="fr-FR" sz="1600" dirty="0"/>
              <a:t>and Neutron </a:t>
            </a:r>
            <a:r>
              <a:rPr lang="fr-FR" sz="1600" dirty="0" err="1" smtClean="0"/>
              <a:t>Scattering</a:t>
            </a:r>
            <a:endParaRPr lang="fr-FR" sz="1600" dirty="0"/>
          </a:p>
        </p:txBody>
      </p:sp>
      <p:sp>
        <p:nvSpPr>
          <p:cNvPr id="29" name="Rectangle 28"/>
          <p:cNvSpPr/>
          <p:nvPr/>
        </p:nvSpPr>
        <p:spPr>
          <a:xfrm>
            <a:off x="2929354" y="2730904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2917643" y="2739028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981834" y="5602596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3789673" y="5865791"/>
            <a:ext cx="49066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2 : </a:t>
            </a:r>
            <a:r>
              <a:rPr lang="fr-FR" sz="1600" b="1" i="1" dirty="0" smtClean="0"/>
              <a:t>Smart </a:t>
            </a:r>
            <a:r>
              <a:rPr lang="fr-FR" sz="1600" b="1" i="1" dirty="0" err="1"/>
              <a:t>Foams</a:t>
            </a:r>
            <a:r>
              <a:rPr lang="fr-FR" sz="1600" b="1" i="1" dirty="0"/>
              <a:t> </a:t>
            </a:r>
            <a:r>
              <a:rPr lang="fr-FR" sz="1600" i="1" dirty="0" err="1"/>
              <a:t>based</a:t>
            </a:r>
            <a:r>
              <a:rPr lang="fr-FR" sz="1600" i="1" dirty="0"/>
              <a:t> on </a:t>
            </a:r>
            <a:r>
              <a:rPr lang="fr-FR" sz="1600" i="1" dirty="0" err="1"/>
              <a:t>fatty</a:t>
            </a:r>
            <a:r>
              <a:rPr lang="fr-FR" sz="1600" i="1" dirty="0"/>
              <a:t> </a:t>
            </a:r>
            <a:r>
              <a:rPr lang="fr-FR" sz="1600" i="1" dirty="0" err="1"/>
              <a:t>acids</a:t>
            </a:r>
            <a:r>
              <a:rPr lang="fr-FR" sz="1600" i="1" dirty="0"/>
              <a:t> </a:t>
            </a:r>
            <a:endParaRPr lang="fr-FR" sz="1600" b="1" i="1" dirty="0"/>
          </a:p>
        </p:txBody>
      </p:sp>
      <p:sp>
        <p:nvSpPr>
          <p:cNvPr id="35" name="ZoneTexte 34"/>
          <p:cNvSpPr txBox="1"/>
          <p:nvPr/>
        </p:nvSpPr>
        <p:spPr>
          <a:xfrm>
            <a:off x="3043671" y="5580483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36" name="Rectangle 35"/>
          <p:cNvSpPr/>
          <p:nvPr/>
        </p:nvSpPr>
        <p:spPr>
          <a:xfrm>
            <a:off x="2980582" y="5589060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lèche en arc 36"/>
          <p:cNvSpPr/>
          <p:nvPr/>
        </p:nvSpPr>
        <p:spPr>
          <a:xfrm rot="5400000" flipV="1">
            <a:off x="3614059" y="5683994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2945975" y="4195137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7" name="ZoneTexte 46"/>
          <p:cNvSpPr txBox="1"/>
          <p:nvPr/>
        </p:nvSpPr>
        <p:spPr>
          <a:xfrm>
            <a:off x="3753814" y="4458332"/>
            <a:ext cx="490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1 : </a:t>
            </a:r>
            <a:r>
              <a:rPr lang="en-US" sz="1600" i="1" dirty="0"/>
              <a:t>Foams based on </a:t>
            </a:r>
            <a:r>
              <a:rPr lang="en-US" sz="1600" b="1" i="1" dirty="0"/>
              <a:t>SDS and salt</a:t>
            </a:r>
          </a:p>
          <a:p>
            <a:pPr algn="just"/>
            <a:endParaRPr lang="fr-FR" sz="1600" b="1" i="1" dirty="0"/>
          </a:p>
        </p:txBody>
      </p:sp>
      <p:sp>
        <p:nvSpPr>
          <p:cNvPr id="48" name="ZoneTexte 47"/>
          <p:cNvSpPr txBox="1"/>
          <p:nvPr/>
        </p:nvSpPr>
        <p:spPr>
          <a:xfrm>
            <a:off x="3007812" y="4173024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49" name="Rectangle 48"/>
          <p:cNvSpPr/>
          <p:nvPr/>
        </p:nvSpPr>
        <p:spPr>
          <a:xfrm>
            <a:off x="2944723" y="4181601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lèche en arc 49"/>
          <p:cNvSpPr/>
          <p:nvPr/>
        </p:nvSpPr>
        <p:spPr>
          <a:xfrm rot="5400000" flipV="1">
            <a:off x="3578200" y="4276535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817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55" r="8741"/>
          <a:stretch/>
        </p:blipFill>
        <p:spPr bwMode="auto">
          <a:xfrm>
            <a:off x="166248" y="968850"/>
            <a:ext cx="4619135" cy="3597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697" y="1099127"/>
            <a:ext cx="1548534" cy="13830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460" y="2840182"/>
            <a:ext cx="1602884" cy="1431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6" name="Rectangle 495"/>
          <p:cNvSpPr/>
          <p:nvPr/>
        </p:nvSpPr>
        <p:spPr>
          <a:xfrm>
            <a:off x="2438679" y="3001819"/>
            <a:ext cx="61883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6" name="Rectangle 745"/>
          <p:cNvSpPr/>
          <p:nvPr/>
        </p:nvSpPr>
        <p:spPr>
          <a:xfrm>
            <a:off x="2674207" y="3205019"/>
            <a:ext cx="521855" cy="4479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7" name="Rectangle 746"/>
          <p:cNvSpPr/>
          <p:nvPr/>
        </p:nvSpPr>
        <p:spPr>
          <a:xfrm>
            <a:off x="2036899" y="845128"/>
            <a:ext cx="641927" cy="6465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9" name="Rectangle 748"/>
          <p:cNvSpPr/>
          <p:nvPr/>
        </p:nvSpPr>
        <p:spPr>
          <a:xfrm>
            <a:off x="2106170" y="1348510"/>
            <a:ext cx="480292" cy="2863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4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001" y="3034359"/>
            <a:ext cx="490969" cy="4385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" name="Rectangle 741"/>
          <p:cNvSpPr/>
          <p:nvPr/>
        </p:nvSpPr>
        <p:spPr>
          <a:xfrm>
            <a:off x="2337081" y="2964874"/>
            <a:ext cx="665018" cy="581891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2" name="Rectangle 751"/>
          <p:cNvSpPr/>
          <p:nvPr/>
        </p:nvSpPr>
        <p:spPr>
          <a:xfrm>
            <a:off x="2083082" y="937491"/>
            <a:ext cx="632689" cy="581891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3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0908" y="1006974"/>
            <a:ext cx="490971" cy="4385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45" name="Connecteur droit 744"/>
          <p:cNvCxnSpPr/>
          <p:nvPr/>
        </p:nvCxnSpPr>
        <p:spPr>
          <a:xfrm>
            <a:off x="1884498" y="1948875"/>
            <a:ext cx="748145" cy="738908"/>
          </a:xfrm>
          <a:prstGeom prst="line">
            <a:avLst/>
          </a:prstGeom>
          <a:ln w="190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4" name="ZoneTexte 753"/>
          <p:cNvSpPr txBox="1"/>
          <p:nvPr/>
        </p:nvSpPr>
        <p:spPr>
          <a:xfrm>
            <a:off x="1819843" y="2262910"/>
            <a:ext cx="4651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 smtClean="0">
                <a:solidFill>
                  <a:srgbClr val="00B050"/>
                </a:solidFill>
              </a:rPr>
              <a:t>Q</a:t>
            </a:r>
            <a:r>
              <a:rPr lang="fr-FR" b="1" baseline="30000" dirty="0" smtClean="0">
                <a:solidFill>
                  <a:srgbClr val="00B050"/>
                </a:solidFill>
              </a:rPr>
              <a:t>-4</a:t>
            </a:r>
            <a:endParaRPr lang="fr-FR" b="1" baseline="30000" dirty="0">
              <a:solidFill>
                <a:srgbClr val="00B050"/>
              </a:solidFill>
            </a:endParaRPr>
          </a:p>
        </p:txBody>
      </p:sp>
      <p:sp>
        <p:nvSpPr>
          <p:cNvPr id="759" name="ZoneTexte 54"/>
          <p:cNvSpPr txBox="1">
            <a:spLocks noChangeArrowheads="1"/>
          </p:cNvSpPr>
          <p:nvPr/>
        </p:nvSpPr>
        <p:spPr bwMode="auto">
          <a:xfrm>
            <a:off x="7000542" y="1415637"/>
            <a:ext cx="1875598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Smooth</a:t>
            </a:r>
            <a:r>
              <a:rPr lang="fr-FR" dirty="0" smtClean="0">
                <a:latin typeface="Calibri" pitchFamily="34" charset="0"/>
              </a:rPr>
              <a:t>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761" name="ZoneTexte 54"/>
          <p:cNvSpPr txBox="1">
            <a:spLocks noChangeArrowheads="1"/>
          </p:cNvSpPr>
          <p:nvPr/>
        </p:nvSpPr>
        <p:spPr bwMode="auto">
          <a:xfrm>
            <a:off x="6964212" y="3036619"/>
            <a:ext cx="2041236" cy="92333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b="1" dirty="0" err="1" smtClean="0">
                <a:latin typeface="Calibri" pitchFamily="34" charset="0"/>
              </a:rPr>
              <a:t>Deviation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from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Porod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b="1" dirty="0" err="1" smtClean="0">
                <a:latin typeface="Calibri" pitchFamily="34" charset="0"/>
              </a:rPr>
              <a:t>law</a:t>
            </a:r>
            <a:r>
              <a:rPr lang="fr-FR" b="1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:</a:t>
            </a:r>
          </a:p>
          <a:p>
            <a:pPr algn="ctr" eaLnBrk="1" hangingPunct="1"/>
            <a:r>
              <a:rPr lang="fr-FR" dirty="0" smtClean="0">
                <a:latin typeface="Calibri" pitchFamily="34" charset="0"/>
              </a:rPr>
              <a:t>Rough Interface </a:t>
            </a:r>
            <a:r>
              <a:rPr lang="fr-FR" sz="1600" i="1" dirty="0" smtClean="0">
                <a:latin typeface="Calibri" pitchFamily="34" charset="0"/>
              </a:rPr>
              <a:t>   </a:t>
            </a:r>
            <a:endParaRPr lang="fr-FR" sz="1600" i="1" baseline="30000" dirty="0">
              <a:latin typeface="Calibri" pitchFamily="34" charset="0"/>
            </a:endParaRPr>
          </a:p>
        </p:txBody>
      </p:sp>
      <p:sp>
        <p:nvSpPr>
          <p:cNvPr id="763" name="ZoneTexte 762"/>
          <p:cNvSpPr txBox="1"/>
          <p:nvPr/>
        </p:nvSpPr>
        <p:spPr>
          <a:xfrm>
            <a:off x="1207082" y="5001557"/>
            <a:ext cx="3743609" cy="92333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smtClean="0"/>
              <a:t>NCC do not dive </a:t>
            </a:r>
            <a:r>
              <a:rPr lang="fr-FR" b="1" dirty="0" err="1" smtClean="0"/>
              <a:t>into</a:t>
            </a:r>
            <a:r>
              <a:rPr lang="fr-FR" b="1" dirty="0" smtClean="0"/>
              <a:t> </a:t>
            </a:r>
            <a:r>
              <a:rPr lang="fr-FR" b="1" dirty="0" err="1" smtClean="0"/>
              <a:t>oil</a:t>
            </a:r>
            <a:endParaRPr lang="fr-FR" dirty="0" smtClean="0"/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fr-FR" dirty="0" smtClean="0">
              <a:latin typeface="Calibri" panose="020F0502020204030204" pitchFamily="34" charset="0"/>
            </a:endParaRPr>
          </a:p>
          <a:p>
            <a:r>
              <a:rPr lang="fr-FR" dirty="0" err="1" smtClean="0">
                <a:latin typeface="Calibri" panose="020F0502020204030204" pitchFamily="34" charset="0"/>
              </a:rPr>
              <a:t>Adsorbed</a:t>
            </a:r>
            <a:r>
              <a:rPr lang="fr-FR" dirty="0" smtClean="0">
                <a:latin typeface="Calibri" panose="020F0502020204030204" pitchFamily="34" charset="0"/>
              </a:rPr>
              <a:t> via an </a:t>
            </a:r>
            <a:r>
              <a:rPr lang="fr-FR" dirty="0" err="1" smtClean="0">
                <a:latin typeface="Calibri" panose="020F0502020204030204" pitchFamily="34" charset="0"/>
              </a:rPr>
              <a:t>hydrophobic</a:t>
            </a:r>
            <a:r>
              <a:rPr lang="fr-FR" dirty="0" smtClean="0">
                <a:latin typeface="Calibri" panose="020F0502020204030204" pitchFamily="34" charset="0"/>
              </a:rPr>
              <a:t> </a:t>
            </a:r>
            <a:r>
              <a:rPr lang="fr-FR" dirty="0" err="1" smtClean="0">
                <a:latin typeface="Calibri" panose="020F0502020204030204" pitchFamily="34" charset="0"/>
              </a:rPr>
              <a:t>facet</a:t>
            </a:r>
            <a:r>
              <a:rPr lang="fr-FR" dirty="0" smtClean="0">
                <a:latin typeface="Calibri" panose="020F0502020204030204" pitchFamily="34" charset="0"/>
              </a:rPr>
              <a:t>  ? </a:t>
            </a:r>
          </a:p>
        </p:txBody>
      </p:sp>
      <p:pic>
        <p:nvPicPr>
          <p:cNvPr id="922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211" y="4941454"/>
            <a:ext cx="3037267" cy="12458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ZoneTexte 22"/>
          <p:cNvSpPr txBox="1"/>
          <p:nvPr/>
        </p:nvSpPr>
        <p:spPr>
          <a:xfrm>
            <a:off x="5347024" y="661235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5" name="ZoneTexte 2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400020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Image 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2" y="5357029"/>
            <a:ext cx="1617381" cy="126919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" name="ZoneTexte 11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 smtClean="0"/>
              <a:t>Outline</a:t>
            </a:r>
            <a:r>
              <a:rPr lang="fr-FR" sz="2000" b="1" dirty="0" smtClean="0"/>
              <a:t>…		</a:t>
            </a:r>
            <a:endParaRPr lang="fr-FR" sz="2000" b="1" i="1" dirty="0"/>
          </a:p>
        </p:txBody>
      </p:sp>
      <p:sp>
        <p:nvSpPr>
          <p:cNvPr id="21" name="ZoneTexte 20"/>
          <p:cNvSpPr txBox="1"/>
          <p:nvPr/>
        </p:nvSpPr>
        <p:spPr>
          <a:xfrm>
            <a:off x="3005396" y="1376105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smtClean="0"/>
              <a:t>Pickering </a:t>
            </a:r>
            <a:r>
              <a:rPr lang="fr-FR" sz="1600" b="1" dirty="0" err="1" smtClean="0"/>
              <a:t>emulsions</a:t>
            </a:r>
            <a:r>
              <a:rPr lang="fr-FR" sz="1600" b="1" dirty="0" smtClean="0"/>
              <a:t> </a:t>
            </a:r>
            <a:r>
              <a:rPr lang="fr-FR" sz="1600" dirty="0" err="1" smtClean="0"/>
              <a:t>based</a:t>
            </a:r>
            <a:r>
              <a:rPr lang="fr-FR" sz="1600" dirty="0" smtClean="0"/>
              <a:t> on cellulose </a:t>
            </a:r>
            <a:r>
              <a:rPr lang="fr-FR" sz="1600" dirty="0" err="1" smtClean="0"/>
              <a:t>nanocrystals</a:t>
            </a:r>
            <a:endParaRPr lang="fr-FR" sz="16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492" y="842683"/>
            <a:ext cx="1553192" cy="1390649"/>
          </a:xfrm>
          <a:prstGeom prst="rect">
            <a:avLst/>
          </a:prstGeom>
        </p:spPr>
      </p:pic>
      <p:sp>
        <p:nvSpPr>
          <p:cNvPr id="41" name="Rectangle 40"/>
          <p:cNvSpPr/>
          <p:nvPr/>
        </p:nvSpPr>
        <p:spPr>
          <a:xfrm>
            <a:off x="2866601" y="1269653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2" name="Rectangle 41"/>
          <p:cNvSpPr/>
          <p:nvPr/>
        </p:nvSpPr>
        <p:spPr>
          <a:xfrm>
            <a:off x="2872818" y="1277781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5" y="2306171"/>
            <a:ext cx="1797996" cy="151129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75" y="3779927"/>
            <a:ext cx="1927225" cy="130959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2996432" y="2837352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err="1" smtClean="0"/>
              <a:t>Foams</a:t>
            </a:r>
            <a:r>
              <a:rPr lang="fr-FR" sz="1600" b="1" dirty="0" smtClean="0"/>
              <a:t> </a:t>
            </a:r>
            <a:r>
              <a:rPr lang="fr-FR" sz="1600" dirty="0"/>
              <a:t>and Neutron </a:t>
            </a:r>
            <a:r>
              <a:rPr lang="fr-FR" sz="1600" dirty="0" err="1" smtClean="0"/>
              <a:t>Scattering</a:t>
            </a:r>
            <a:endParaRPr lang="fr-FR" sz="1600" dirty="0"/>
          </a:p>
        </p:txBody>
      </p:sp>
      <p:sp>
        <p:nvSpPr>
          <p:cNvPr id="29" name="Rectangle 28"/>
          <p:cNvSpPr/>
          <p:nvPr/>
        </p:nvSpPr>
        <p:spPr>
          <a:xfrm>
            <a:off x="2929354" y="2730904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2917643" y="2739028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981834" y="5602596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3789673" y="5865791"/>
            <a:ext cx="49066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2 : </a:t>
            </a:r>
            <a:r>
              <a:rPr lang="fr-FR" sz="1600" b="1" i="1" dirty="0" smtClean="0"/>
              <a:t>Smart </a:t>
            </a:r>
            <a:r>
              <a:rPr lang="fr-FR" sz="1600" b="1" i="1" dirty="0" err="1"/>
              <a:t>Foams</a:t>
            </a:r>
            <a:r>
              <a:rPr lang="fr-FR" sz="1600" b="1" i="1" dirty="0"/>
              <a:t> </a:t>
            </a:r>
            <a:r>
              <a:rPr lang="fr-FR" sz="1600" i="1" dirty="0" err="1"/>
              <a:t>based</a:t>
            </a:r>
            <a:r>
              <a:rPr lang="fr-FR" sz="1600" i="1" dirty="0"/>
              <a:t> on </a:t>
            </a:r>
            <a:r>
              <a:rPr lang="fr-FR" sz="1600" i="1" dirty="0" err="1"/>
              <a:t>fatty</a:t>
            </a:r>
            <a:r>
              <a:rPr lang="fr-FR" sz="1600" i="1" dirty="0"/>
              <a:t> </a:t>
            </a:r>
            <a:r>
              <a:rPr lang="fr-FR" sz="1600" i="1" dirty="0" err="1"/>
              <a:t>acids</a:t>
            </a:r>
            <a:r>
              <a:rPr lang="fr-FR" sz="1600" i="1" dirty="0"/>
              <a:t> </a:t>
            </a:r>
            <a:endParaRPr lang="fr-FR" sz="1600" b="1" i="1" dirty="0"/>
          </a:p>
        </p:txBody>
      </p:sp>
      <p:sp>
        <p:nvSpPr>
          <p:cNvPr id="35" name="ZoneTexte 34"/>
          <p:cNvSpPr txBox="1"/>
          <p:nvPr/>
        </p:nvSpPr>
        <p:spPr>
          <a:xfrm>
            <a:off x="3043671" y="5580483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36" name="Rectangle 35"/>
          <p:cNvSpPr/>
          <p:nvPr/>
        </p:nvSpPr>
        <p:spPr>
          <a:xfrm>
            <a:off x="2980582" y="5589060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lèche en arc 36"/>
          <p:cNvSpPr/>
          <p:nvPr/>
        </p:nvSpPr>
        <p:spPr>
          <a:xfrm rot="5400000" flipV="1">
            <a:off x="3614059" y="5683994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2945975" y="4195137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7" name="ZoneTexte 46"/>
          <p:cNvSpPr txBox="1"/>
          <p:nvPr/>
        </p:nvSpPr>
        <p:spPr>
          <a:xfrm>
            <a:off x="3753814" y="4458332"/>
            <a:ext cx="490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1 : </a:t>
            </a:r>
            <a:r>
              <a:rPr lang="en-US" sz="1600" i="1" dirty="0"/>
              <a:t>Foams based on </a:t>
            </a:r>
            <a:r>
              <a:rPr lang="en-US" sz="1600" b="1" i="1" dirty="0"/>
              <a:t>SDS and salt</a:t>
            </a:r>
          </a:p>
          <a:p>
            <a:pPr algn="just"/>
            <a:endParaRPr lang="fr-FR" sz="1600" b="1" i="1" dirty="0"/>
          </a:p>
        </p:txBody>
      </p:sp>
      <p:sp>
        <p:nvSpPr>
          <p:cNvPr id="48" name="ZoneTexte 47"/>
          <p:cNvSpPr txBox="1"/>
          <p:nvPr/>
        </p:nvSpPr>
        <p:spPr>
          <a:xfrm>
            <a:off x="3007812" y="4173024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49" name="Rectangle 48"/>
          <p:cNvSpPr/>
          <p:nvPr/>
        </p:nvSpPr>
        <p:spPr>
          <a:xfrm>
            <a:off x="2944723" y="4181601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lèche en arc 49"/>
          <p:cNvSpPr/>
          <p:nvPr/>
        </p:nvSpPr>
        <p:spPr>
          <a:xfrm rot="5400000" flipV="1">
            <a:off x="3578200" y="4276535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5130" y="2277035"/>
            <a:ext cx="8086165" cy="1479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33924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5" descr="F:\Anne-Laure juillet2010\mousse handshaking tubes\12012011\20C\IMG_3363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79" t="36466" r="52115" b="48518"/>
          <a:stretch/>
        </p:blipFill>
        <p:spPr bwMode="auto">
          <a:xfrm>
            <a:off x="188536" y="3601133"/>
            <a:ext cx="1602557" cy="1638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6" name="Text Box 13"/>
          <p:cNvSpPr txBox="1">
            <a:spLocks noChangeAspect="1" noChangeArrowheads="1"/>
          </p:cNvSpPr>
          <p:nvPr/>
        </p:nvSpPr>
        <p:spPr bwMode="auto">
          <a:xfrm>
            <a:off x="7661028" y="2610259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grpSp>
        <p:nvGrpSpPr>
          <p:cNvPr id="361" name="Groupe 360"/>
          <p:cNvGrpSpPr/>
          <p:nvPr/>
        </p:nvGrpSpPr>
        <p:grpSpPr>
          <a:xfrm>
            <a:off x="4519613" y="967375"/>
            <a:ext cx="4624387" cy="3876675"/>
            <a:chOff x="3836366" y="1570691"/>
            <a:chExt cx="4624387" cy="3876675"/>
          </a:xfrm>
        </p:grpSpPr>
        <p:sp>
          <p:nvSpPr>
            <p:cNvPr id="15" name="Forme libre 14"/>
            <p:cNvSpPr/>
            <p:nvPr/>
          </p:nvSpPr>
          <p:spPr>
            <a:xfrm>
              <a:off x="3836366" y="1711979"/>
              <a:ext cx="4300537" cy="3616325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37000"/>
              </a:scheme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6" name="Groupe 212"/>
            <p:cNvGrpSpPr>
              <a:grpSpLocks/>
            </p:cNvGrpSpPr>
            <p:nvPr/>
          </p:nvGrpSpPr>
          <p:grpSpPr bwMode="auto">
            <a:xfrm rot="-1362801">
              <a:off x="5860428" y="3261379"/>
              <a:ext cx="696913" cy="309562"/>
              <a:chOff x="1386986" y="1662246"/>
              <a:chExt cx="1411190" cy="372678"/>
            </a:xfrm>
          </p:grpSpPr>
          <p:grpSp>
            <p:nvGrpSpPr>
              <p:cNvPr id="17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0" name="Forme libre 2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" name="Ellipse 3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8" name="Forme libre 2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" name="Ellipse 2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6" name="Forme libre 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7" name="Ellipse 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0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4" name="Forme libre 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" name="Ellipse 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" name="Forme libre 2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3" name="Ellipse 2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33" name="Groupe 212"/>
            <p:cNvGrpSpPr>
              <a:grpSpLocks/>
            </p:cNvGrpSpPr>
            <p:nvPr/>
          </p:nvGrpSpPr>
          <p:grpSpPr bwMode="auto">
            <a:xfrm>
              <a:off x="3853828" y="3397904"/>
              <a:ext cx="698500" cy="311150"/>
              <a:chOff x="1386986" y="1662246"/>
              <a:chExt cx="1411190" cy="372678"/>
            </a:xfrm>
          </p:grpSpPr>
          <p:grpSp>
            <p:nvGrpSpPr>
              <p:cNvPr id="34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47" name="Forme libre 4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48" name="Ellipse 4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5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45" name="Forme libre 4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46" name="Ellipse 4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43" name="Forme libre 4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44" name="Ellipse 4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7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41" name="Forme libre 4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42" name="Ellipse 4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8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9" name="Forme libre 3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40" name="Ellipse 3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49" name="Groupe 212"/>
            <p:cNvGrpSpPr>
              <a:grpSpLocks/>
            </p:cNvGrpSpPr>
            <p:nvPr/>
          </p:nvGrpSpPr>
          <p:grpSpPr bwMode="auto">
            <a:xfrm>
              <a:off x="4526928" y="3393141"/>
              <a:ext cx="696913" cy="309563"/>
              <a:chOff x="1386986" y="1662246"/>
              <a:chExt cx="1411190" cy="372678"/>
            </a:xfrm>
          </p:grpSpPr>
          <p:grpSp>
            <p:nvGrpSpPr>
              <p:cNvPr id="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63" name="Forme libre 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64" name="Ellipse 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61" name="Forme libre 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62" name="Ellipse 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59" name="Forme libre 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60" name="Ellipse 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57" name="Forme libre 5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58" name="Ellipse 5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55" name="Forme libre 5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56" name="Ellipse 5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65" name="Groupe 212"/>
            <p:cNvGrpSpPr>
              <a:grpSpLocks/>
            </p:cNvGrpSpPr>
            <p:nvPr/>
          </p:nvGrpSpPr>
          <p:grpSpPr bwMode="auto">
            <a:xfrm>
              <a:off x="5209553" y="3393141"/>
              <a:ext cx="696913" cy="309563"/>
              <a:chOff x="1386986" y="1662246"/>
              <a:chExt cx="1411190" cy="372678"/>
            </a:xfrm>
          </p:grpSpPr>
          <p:grpSp>
            <p:nvGrpSpPr>
              <p:cNvPr id="66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79" name="Forme libre 7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" name="Ellipse 7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67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77" name="Forme libre 7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8" name="Ellipse 7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68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75" name="Forme libre 7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6" name="Ellipse 7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69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73" name="Forme libre 7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" name="Ellipse 7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70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71" name="Forme libre 7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2" name="Ellipse 7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1" name="Groupe 212"/>
            <p:cNvGrpSpPr>
              <a:grpSpLocks/>
            </p:cNvGrpSpPr>
            <p:nvPr/>
          </p:nvGrpSpPr>
          <p:grpSpPr bwMode="auto">
            <a:xfrm rot="-2859741">
              <a:off x="6435104" y="2854978"/>
              <a:ext cx="696912" cy="309563"/>
              <a:chOff x="1386986" y="1662246"/>
              <a:chExt cx="1411190" cy="372678"/>
            </a:xfrm>
          </p:grpSpPr>
          <p:grpSp>
            <p:nvGrpSpPr>
              <p:cNvPr id="82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95" name="Forme libre 9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6" name="Ellipse 9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3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93" name="Forme libre 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" name="Ellipse 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4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91" name="Forme libre 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2" name="Ellipse 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5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89" name="Forme libre 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" name="Ellipse 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6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87" name="Forme libre 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8" name="Ellipse 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97" name="Groupe 212"/>
            <p:cNvGrpSpPr>
              <a:grpSpLocks/>
            </p:cNvGrpSpPr>
            <p:nvPr/>
          </p:nvGrpSpPr>
          <p:grpSpPr bwMode="auto">
            <a:xfrm rot="-3064541">
              <a:off x="6878016" y="2340629"/>
              <a:ext cx="696912" cy="309562"/>
              <a:chOff x="1386986" y="1662246"/>
              <a:chExt cx="1411190" cy="372678"/>
            </a:xfrm>
          </p:grpSpPr>
          <p:grpSp>
            <p:nvGrpSpPr>
              <p:cNvPr id="98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11" name="Forme libre 11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2" name="Ellipse 11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9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09" name="Forme libre 10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0" name="Ellipse 10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0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07" name="Forme libre 10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8" name="Ellipse 10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1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05" name="Forme libre 10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6" name="Ellipse 10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2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03" name="Forme libre 10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4" name="Ellipse 10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3209378">
              <a:off x="7239965" y="1764367"/>
              <a:ext cx="696913" cy="309562"/>
              <a:chOff x="1386986" y="1662246"/>
              <a:chExt cx="1411190" cy="372678"/>
            </a:xfrm>
          </p:grpSpPr>
          <p:grpSp>
            <p:nvGrpSpPr>
              <p:cNvPr id="114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5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6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3" name="Forme libre 12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" name="Ellipse 12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7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1" name="Forme libre 12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2" name="Ellipse 12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8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19" name="Forme libre 11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0" name="Ellipse 11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29" name="Groupe 371"/>
            <p:cNvGrpSpPr>
              <a:grpSpLocks/>
            </p:cNvGrpSpPr>
            <p:nvPr/>
          </p:nvGrpSpPr>
          <p:grpSpPr bwMode="auto">
            <a:xfrm>
              <a:off x="3842716" y="3764616"/>
              <a:ext cx="4035425" cy="1682750"/>
              <a:chOff x="2868612" y="3614736"/>
              <a:chExt cx="4035429" cy="1682751"/>
            </a:xfrm>
          </p:grpSpPr>
          <p:grpSp>
            <p:nvGrpSpPr>
              <p:cNvPr id="130" name="Groupe 212"/>
              <p:cNvGrpSpPr>
                <a:grpSpLocks/>
              </p:cNvGrpSpPr>
              <p:nvPr/>
            </p:nvGrpSpPr>
            <p:grpSpPr bwMode="auto">
              <a:xfrm rot="-9350916">
                <a:off x="5568956" y="3789360"/>
                <a:ext cx="696909" cy="309562"/>
                <a:chOff x="1386991" y="1662246"/>
                <a:chExt cx="1411185" cy="372678"/>
              </a:xfrm>
            </p:grpSpPr>
            <p:grpSp>
              <p:nvGrpSpPr>
                <p:cNvPr id="22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2" y="1710298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40" name="Forme libre 1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41" name="Ellipse 1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2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9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38" name="Forme libre 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9" name="Ellipse 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2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36" name="Forme libre 1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7" name="Ellipse 1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3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1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34" name="Forme libre 1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5" name="Ellipse 1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3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32" name="Forme libre 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3" name="Ellipse 1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1" name="Groupe 212"/>
              <p:cNvGrpSpPr>
                <a:grpSpLocks/>
              </p:cNvGrpSpPr>
              <p:nvPr/>
            </p:nvGrpSpPr>
            <p:grpSpPr bwMode="auto">
              <a:xfrm rot="-6776345">
                <a:off x="6400802" y="4794250"/>
                <a:ext cx="696911" cy="309558"/>
                <a:chOff x="1386988" y="1662244"/>
                <a:chExt cx="1411188" cy="372671"/>
              </a:xfrm>
            </p:grpSpPr>
            <p:grpSp>
              <p:nvGrpSpPr>
                <p:cNvPr id="21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0" y="1710290"/>
                  <a:ext cx="370763" cy="278487"/>
                  <a:chOff x="1682040" y="1796196"/>
                  <a:chExt cx="370653" cy="278097"/>
                </a:xfrm>
              </p:grpSpPr>
              <p:sp>
                <p:nvSpPr>
                  <p:cNvPr id="225" name="Forme libre 22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6" name="Ellipse 22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4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23" name="Forme libre 22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4" name="Ellipse 22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8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21" name="Forme libre 22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2" name="Ellipse 22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19" name="Forme libre 21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0" name="Ellipse 21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17" name="Forme libre 21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18" name="Ellipse 21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2" name="Groupe 212"/>
              <p:cNvGrpSpPr>
                <a:grpSpLocks/>
              </p:cNvGrpSpPr>
              <p:nvPr/>
            </p:nvGrpSpPr>
            <p:grpSpPr bwMode="auto">
              <a:xfrm rot="-10503228">
                <a:off x="4921249" y="3644902"/>
                <a:ext cx="696909" cy="309563"/>
                <a:chOff x="1386991" y="1662245"/>
                <a:chExt cx="1411185" cy="372678"/>
              </a:xfrm>
            </p:grpSpPr>
            <p:grpSp>
              <p:nvGrpSpPr>
                <p:cNvPr id="19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2" y="1710297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10" name="Forme libre 20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11" name="Ellipse 21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9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9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8" name="Forme libre 20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9" name="Ellipse 20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9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2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6" name="Forme libre 20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7" name="Ellipse 20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0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1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4" name="Forme libre 20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5" name="Ellipse 20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0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2" name="Forme libre 20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3" name="Ellipse 20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3" name="Groupe 212"/>
              <p:cNvGrpSpPr>
                <a:grpSpLocks/>
              </p:cNvGrpSpPr>
              <p:nvPr/>
            </p:nvGrpSpPr>
            <p:grpSpPr bwMode="auto">
              <a:xfrm rot="10800000">
                <a:off x="2868608" y="3644902"/>
                <a:ext cx="698501" cy="311149"/>
                <a:chOff x="1386986" y="1662245"/>
                <a:chExt cx="1411190" cy="372677"/>
              </a:xfrm>
            </p:grpSpPr>
            <p:grpSp>
              <p:nvGrpSpPr>
                <p:cNvPr id="18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6" y="1710297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195" name="Forme libre 1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6" name="Ellipse 1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3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193" name="Forme libre 19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4" name="Ellipse 19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4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191" name="Forme libre 19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2" name="Ellipse 19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795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189" name="Forme libre 18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0" name="Ellipse 18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187" name="Forme libre 18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88" name="Ellipse 18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4" name="Groupe 212"/>
              <p:cNvGrpSpPr>
                <a:grpSpLocks/>
              </p:cNvGrpSpPr>
              <p:nvPr/>
            </p:nvGrpSpPr>
            <p:grpSpPr bwMode="auto">
              <a:xfrm rot="10800000">
                <a:off x="3541709" y="3651250"/>
                <a:ext cx="696912" cy="309563"/>
                <a:chOff x="1386986" y="1662246"/>
                <a:chExt cx="1411190" cy="372678"/>
              </a:xfrm>
            </p:grpSpPr>
            <p:grpSp>
              <p:nvGrpSpPr>
                <p:cNvPr id="16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7" y="1710298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80" name="Forme libre 17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81" name="Ellipse 18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6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4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78" name="Forme libre 17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79" name="Ellipse 17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6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6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76" name="Forme libre 17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77" name="Ellipse 17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7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798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74" name="Forme libre 12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75" name="Ellipse 12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7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72" name="Forme libre 12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73" name="Ellipse 12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5" name="Groupe 212"/>
              <p:cNvGrpSpPr>
                <a:grpSpLocks/>
              </p:cNvGrpSpPr>
              <p:nvPr/>
            </p:nvGrpSpPr>
            <p:grpSpPr bwMode="auto">
              <a:xfrm rot="10800000">
                <a:off x="4200529" y="3614741"/>
                <a:ext cx="696907" cy="309557"/>
                <a:chOff x="1386993" y="1662244"/>
                <a:chExt cx="1411182" cy="372671"/>
              </a:xfrm>
            </p:grpSpPr>
            <p:grpSp>
              <p:nvGrpSpPr>
                <p:cNvPr id="15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5" y="1710290"/>
                  <a:ext cx="370763" cy="278487"/>
                  <a:chOff x="1682040" y="1796196"/>
                  <a:chExt cx="370653" cy="278097"/>
                </a:xfrm>
              </p:grpSpPr>
              <p:sp>
                <p:nvSpPr>
                  <p:cNvPr id="165" name="Forme libre 16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66" name="Ellipse 16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5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300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63" name="Forme libre 16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64" name="Ellipse 16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5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1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61" name="Forme libre 16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62" name="Ellipse 16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5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59" name="Forme libre 15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60" name="Ellipse 15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5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49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57" name="Forme libre 15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58" name="Ellipse 15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36" name="Groupe 212"/>
              <p:cNvGrpSpPr>
                <a:grpSpLocks/>
              </p:cNvGrpSpPr>
              <p:nvPr/>
            </p:nvGrpSpPr>
            <p:grpSpPr bwMode="auto">
              <a:xfrm rot="-7853705">
                <a:off x="6069012" y="4203698"/>
                <a:ext cx="696912" cy="309562"/>
                <a:chOff x="1386986" y="1662244"/>
                <a:chExt cx="1411190" cy="372678"/>
              </a:xfrm>
            </p:grpSpPr>
            <p:grpSp>
              <p:nvGrpSpPr>
                <p:cNvPr id="13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7" y="171029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50" name="Forme libre 14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51" name="Ellipse 15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3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5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48" name="Forme libre 14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49" name="Ellipse 14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3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7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46" name="Forme libre 14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47" name="Ellipse 14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4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44" name="Forme libre 14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45" name="Ellipse 14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4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42" name="Forme libre 14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43" name="Ellipse 14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</p:grpSp>
        <p:sp>
          <p:nvSpPr>
            <p:cNvPr id="242" name="Text Box 13"/>
            <p:cNvSpPr txBox="1">
              <a:spLocks noChangeAspect="1" noChangeArrowheads="1"/>
            </p:cNvSpPr>
            <p:nvPr/>
          </p:nvSpPr>
          <p:spPr bwMode="auto">
            <a:xfrm>
              <a:off x="5946938" y="3394238"/>
              <a:ext cx="1908175" cy="360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 err="1" smtClean="0">
                  <a:solidFill>
                    <a:srgbClr val="000000"/>
                  </a:solidFill>
                  <a:latin typeface="Arial" charset="0"/>
                </a:rPr>
                <a:t>liquid</a:t>
              </a:r>
              <a:endParaRPr lang="fr-FR" sz="1800" b="1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3" name="Text Box 13"/>
            <p:cNvSpPr txBox="1">
              <a:spLocks noChangeAspect="1" noChangeArrowheads="1"/>
            </p:cNvSpPr>
            <p:nvPr/>
          </p:nvSpPr>
          <p:spPr bwMode="auto">
            <a:xfrm>
              <a:off x="4954276" y="4497812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  <p:grpSp>
          <p:nvGrpSpPr>
            <p:cNvPr id="244" name="Groupe 212"/>
            <p:cNvGrpSpPr>
              <a:grpSpLocks/>
            </p:cNvGrpSpPr>
            <p:nvPr/>
          </p:nvGrpSpPr>
          <p:grpSpPr bwMode="auto">
            <a:xfrm rot="5272437">
              <a:off x="7122491" y="3105804"/>
              <a:ext cx="696912" cy="309562"/>
              <a:chOff x="1386991" y="1662246"/>
              <a:chExt cx="1411185" cy="372678"/>
            </a:xfrm>
          </p:grpSpPr>
          <p:grpSp>
            <p:nvGrpSpPr>
              <p:cNvPr id="245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58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9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46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56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7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47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54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5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48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52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3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4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50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51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260" name="Groupe 212"/>
            <p:cNvGrpSpPr>
              <a:grpSpLocks/>
            </p:cNvGrpSpPr>
            <p:nvPr/>
          </p:nvGrpSpPr>
          <p:grpSpPr bwMode="auto">
            <a:xfrm rot="7847008">
              <a:off x="7655891" y="1915179"/>
              <a:ext cx="696912" cy="309562"/>
              <a:chOff x="1386988" y="1662244"/>
              <a:chExt cx="1411188" cy="372671"/>
            </a:xfrm>
          </p:grpSpPr>
          <p:grpSp>
            <p:nvGrpSpPr>
              <p:cNvPr id="261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74" name="Forme libre 2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75" name="Ellipse 2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62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72" name="Forme libre 2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73" name="Ellipse 2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63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70" name="Forme libre 2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71" name="Ellipse 2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64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68" name="Forme libre 2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69" name="Ellipse 2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6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66" name="Forme libre 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67" name="Ellipse 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276" name="Groupe 212"/>
            <p:cNvGrpSpPr>
              <a:grpSpLocks/>
            </p:cNvGrpSpPr>
            <p:nvPr/>
          </p:nvGrpSpPr>
          <p:grpSpPr bwMode="auto">
            <a:xfrm rot="4120125">
              <a:off x="7281241" y="3750329"/>
              <a:ext cx="696912" cy="309562"/>
              <a:chOff x="1386991" y="1662245"/>
              <a:chExt cx="1411185" cy="372678"/>
            </a:xfrm>
          </p:grpSpPr>
          <p:grpSp>
            <p:nvGrpSpPr>
              <p:cNvPr id="277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290" name="Forme libre 28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1" name="Ellipse 29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78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88" name="Forme libre 28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89" name="Ellipse 28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79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86" name="Forme libre 28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87" name="Ellipse 28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0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84" name="Forme libre 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85" name="Ellipse 28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1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82" name="Forme libre 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83" name="Ellipse 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292" name="Groupe 206"/>
            <p:cNvGrpSpPr>
              <a:grpSpLocks/>
            </p:cNvGrpSpPr>
            <p:nvPr/>
          </p:nvGrpSpPr>
          <p:grpSpPr bwMode="auto">
            <a:xfrm rot="10543683">
              <a:off x="7967041" y="4820304"/>
              <a:ext cx="307975" cy="136525"/>
              <a:chOff x="1682040" y="1796196"/>
              <a:chExt cx="370653" cy="278097"/>
            </a:xfrm>
          </p:grpSpPr>
          <p:sp>
            <p:nvSpPr>
              <p:cNvPr id="293" name="Forme libre 29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4" name="Ellipse 29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95" name="Groupe 206"/>
            <p:cNvGrpSpPr>
              <a:grpSpLocks/>
            </p:cNvGrpSpPr>
            <p:nvPr/>
          </p:nvGrpSpPr>
          <p:grpSpPr bwMode="auto">
            <a:xfrm rot="10543683">
              <a:off x="8028953" y="4940954"/>
              <a:ext cx="307975" cy="138112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98" name="Groupe 206"/>
            <p:cNvGrpSpPr>
              <a:grpSpLocks/>
            </p:cNvGrpSpPr>
            <p:nvPr/>
          </p:nvGrpSpPr>
          <p:grpSpPr bwMode="auto">
            <a:xfrm rot="10543683">
              <a:off x="8090866" y="5067954"/>
              <a:ext cx="307975" cy="136525"/>
              <a:chOff x="1682040" y="1796196"/>
              <a:chExt cx="370653" cy="278097"/>
            </a:xfrm>
          </p:grpSpPr>
          <p:sp>
            <p:nvSpPr>
              <p:cNvPr id="299" name="Forme libre 29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0" name="Ellipse 29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10543683">
              <a:off x="8152778" y="5193366"/>
              <a:ext cx="307975" cy="138113"/>
              <a:chOff x="1682040" y="1796196"/>
              <a:chExt cx="370653" cy="278097"/>
            </a:xfrm>
          </p:grpSpPr>
          <p:sp>
            <p:nvSpPr>
              <p:cNvPr id="302" name="Forme libre 3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3" name="Ellipse 3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12"/>
            <p:cNvGrpSpPr>
              <a:grpSpLocks/>
            </p:cNvGrpSpPr>
            <p:nvPr/>
          </p:nvGrpSpPr>
          <p:grpSpPr bwMode="auto">
            <a:xfrm rot="3823353">
              <a:off x="7571753" y="4409141"/>
              <a:ext cx="696913" cy="309563"/>
              <a:chOff x="1386993" y="1662244"/>
              <a:chExt cx="1411182" cy="372671"/>
            </a:xfrm>
          </p:grpSpPr>
          <p:grpSp>
            <p:nvGrpSpPr>
              <p:cNvPr id="30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318" name="Forme libre 3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9" name="Ellipse 3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316" name="Forme libre 3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7" name="Ellipse 3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314" name="Forme libre 27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5" name="Ellipse 3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12" name="Forme libre 26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3" name="Ellipse 26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310" name="Forme libre 26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1" name="Ellipse 26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320" name="Groupe 212"/>
            <p:cNvGrpSpPr>
              <a:grpSpLocks/>
            </p:cNvGrpSpPr>
            <p:nvPr/>
          </p:nvGrpSpPr>
          <p:grpSpPr bwMode="auto">
            <a:xfrm rot="6769648">
              <a:off x="7273304" y="2473978"/>
              <a:ext cx="696912" cy="309563"/>
              <a:chOff x="1386986" y="1662244"/>
              <a:chExt cx="1411190" cy="372678"/>
            </a:xfrm>
          </p:grpSpPr>
          <p:grpSp>
            <p:nvGrpSpPr>
              <p:cNvPr id="321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334" name="Forme libre 25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5" name="Ellipse 26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2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332" name="Forme libre 25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3" name="Ellipse 25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3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330" name="Forme libre 25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1" name="Ellipse 25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4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8" name="Forme libre 25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9" name="Ellipse 25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6" name="Forme libre 25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7" name="Ellipse 25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sp>
          <p:nvSpPr>
            <p:cNvPr id="343" name="Text Box 13"/>
            <p:cNvSpPr txBox="1">
              <a:spLocks noChangeAspect="1" noChangeArrowheads="1"/>
            </p:cNvSpPr>
            <p:nvPr/>
          </p:nvSpPr>
          <p:spPr bwMode="auto">
            <a:xfrm>
              <a:off x="4353907" y="2484109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</p:grpSp>
      <p:cxnSp>
        <p:nvCxnSpPr>
          <p:cNvPr id="348" name="Connecteur droit avec flèche 347"/>
          <p:cNvCxnSpPr/>
          <p:nvPr/>
        </p:nvCxnSpPr>
        <p:spPr>
          <a:xfrm>
            <a:off x="1639381" y="2034503"/>
            <a:ext cx="863600" cy="46831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ZoneTexte 34"/>
          <p:cNvSpPr txBox="1">
            <a:spLocks noChangeArrowheads="1"/>
          </p:cNvSpPr>
          <p:nvPr/>
        </p:nvSpPr>
        <p:spPr bwMode="auto">
          <a:xfrm>
            <a:off x="160256" y="1623883"/>
            <a:ext cx="2428876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fr-FR" altLang="fr-FR" dirty="0" err="1" smtClean="0"/>
              <a:t>Thin</a:t>
            </a:r>
            <a:r>
              <a:rPr lang="fr-FR" altLang="fr-FR" dirty="0" smtClean="0"/>
              <a:t> film</a:t>
            </a:r>
            <a:endParaRPr lang="fr-FR" altLang="fr-FR" dirty="0"/>
          </a:p>
        </p:txBody>
      </p:sp>
      <p:sp>
        <p:nvSpPr>
          <p:cNvPr id="350" name="ZoneTexte 34"/>
          <p:cNvSpPr txBox="1">
            <a:spLocks noChangeArrowheads="1"/>
          </p:cNvSpPr>
          <p:nvPr/>
        </p:nvSpPr>
        <p:spPr bwMode="auto">
          <a:xfrm>
            <a:off x="2266181" y="5665885"/>
            <a:ext cx="19081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fr-FR" altLang="fr-FR" dirty="0" smtClean="0"/>
              <a:t>Plateau border</a:t>
            </a:r>
            <a:endParaRPr lang="fr-FR" altLang="fr-FR" dirty="0"/>
          </a:p>
        </p:txBody>
      </p:sp>
      <p:sp>
        <p:nvSpPr>
          <p:cNvPr id="352" name="Rectangle 351"/>
          <p:cNvSpPr/>
          <p:nvPr/>
        </p:nvSpPr>
        <p:spPr>
          <a:xfrm>
            <a:off x="901520" y="4053100"/>
            <a:ext cx="503074" cy="217242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362" name="Groupe 361"/>
          <p:cNvGrpSpPr/>
          <p:nvPr/>
        </p:nvGrpSpPr>
        <p:grpSpPr>
          <a:xfrm>
            <a:off x="2039642" y="2347405"/>
            <a:ext cx="2359025" cy="2930525"/>
            <a:chOff x="1002695" y="3054415"/>
            <a:chExt cx="2359025" cy="2930525"/>
          </a:xfrm>
        </p:grpSpPr>
        <p:sp>
          <p:nvSpPr>
            <p:cNvPr id="344" name="Rectangle 343"/>
            <p:cNvSpPr/>
            <p:nvPr/>
          </p:nvSpPr>
          <p:spPr>
            <a:xfrm>
              <a:off x="1382107" y="4045015"/>
              <a:ext cx="1368425" cy="1314450"/>
            </a:xfrm>
            <a:prstGeom prst="rect">
              <a:avLst/>
            </a:prstGeom>
            <a:solidFill>
              <a:schemeClr val="accent1">
                <a:lumMod val="60000"/>
                <a:lumOff val="40000"/>
                <a:alpha val="80000"/>
              </a:schemeClr>
            </a:solidFill>
            <a:ln>
              <a:noFill/>
            </a:ln>
            <a:effectLst>
              <a:outerShdw blurRad="127000" dir="6660000" sx="1000" sy="1000" algn="ctr" rotWithShape="0">
                <a:schemeClr val="tx2">
                  <a:lumMod val="60000"/>
                  <a:lumOff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45" name="Ellipse 344"/>
            <p:cNvSpPr/>
            <p:nvPr/>
          </p:nvSpPr>
          <p:spPr>
            <a:xfrm>
              <a:off x="1002695" y="4697478"/>
              <a:ext cx="936625" cy="9763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46" name="Ellipse 345"/>
            <p:cNvSpPr/>
            <p:nvPr/>
          </p:nvSpPr>
          <p:spPr>
            <a:xfrm>
              <a:off x="2029807" y="4697478"/>
              <a:ext cx="1331913" cy="128746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47" name="Ellipse 346"/>
            <p:cNvSpPr/>
            <p:nvPr/>
          </p:nvSpPr>
          <p:spPr>
            <a:xfrm>
              <a:off x="1237645" y="3054415"/>
              <a:ext cx="1657350" cy="172878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353" name="ZoneTexte 34"/>
            <p:cNvSpPr txBox="1">
              <a:spLocks noChangeArrowheads="1"/>
            </p:cNvSpPr>
            <p:nvPr/>
          </p:nvSpPr>
          <p:spPr bwMode="auto">
            <a:xfrm>
              <a:off x="1263045" y="3629090"/>
              <a:ext cx="1595437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 eaLnBrk="1" hangingPunct="1"/>
              <a:r>
                <a:rPr lang="fr-FR" altLang="fr-FR" dirty="0" err="1" smtClean="0"/>
                <a:t>bubble</a:t>
              </a:r>
              <a:endParaRPr lang="fr-FR" altLang="fr-FR" dirty="0"/>
            </a:p>
          </p:txBody>
        </p:sp>
      </p:grpSp>
      <p:cxnSp>
        <p:nvCxnSpPr>
          <p:cNvPr id="351" name="Connecteur droit avec flèche 350"/>
          <p:cNvCxnSpPr/>
          <p:nvPr/>
        </p:nvCxnSpPr>
        <p:spPr>
          <a:xfrm flipV="1">
            <a:off x="3036496" y="4148121"/>
            <a:ext cx="0" cy="1425575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Rectangle 364"/>
          <p:cNvSpPr/>
          <p:nvPr/>
        </p:nvSpPr>
        <p:spPr>
          <a:xfrm flipV="1">
            <a:off x="5055402" y="2347273"/>
            <a:ext cx="2410628" cy="1442302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66" name="Rectangle 365"/>
          <p:cNvSpPr/>
          <p:nvPr/>
        </p:nvSpPr>
        <p:spPr>
          <a:xfrm flipV="1">
            <a:off x="1809945" y="3195687"/>
            <a:ext cx="1291473" cy="1234911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67" name="Rectangle 366"/>
          <p:cNvSpPr/>
          <p:nvPr/>
        </p:nvSpPr>
        <p:spPr>
          <a:xfrm>
            <a:off x="3278646" y="3751868"/>
            <a:ext cx="614624" cy="348792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cxnSp>
        <p:nvCxnSpPr>
          <p:cNvPr id="369" name="Connecteur droit 368"/>
          <p:cNvCxnSpPr/>
          <p:nvPr/>
        </p:nvCxnSpPr>
        <p:spPr>
          <a:xfrm flipV="1">
            <a:off x="1414021" y="3205113"/>
            <a:ext cx="395925" cy="829559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Connecteur droit 370"/>
          <p:cNvCxnSpPr/>
          <p:nvPr/>
        </p:nvCxnSpPr>
        <p:spPr>
          <a:xfrm>
            <a:off x="1415593" y="4253061"/>
            <a:ext cx="394354" cy="158684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Connecteur droit 373"/>
          <p:cNvCxnSpPr/>
          <p:nvPr/>
        </p:nvCxnSpPr>
        <p:spPr>
          <a:xfrm flipV="1">
            <a:off x="3894842" y="2347274"/>
            <a:ext cx="1148498" cy="140616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Connecteur droit 374"/>
          <p:cNvCxnSpPr/>
          <p:nvPr/>
        </p:nvCxnSpPr>
        <p:spPr>
          <a:xfrm flipV="1">
            <a:off x="3886987" y="3780148"/>
            <a:ext cx="1156353" cy="333084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ectangle 35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55" name="ZoneTexte 35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56" name="Rectangle 355"/>
          <p:cNvSpPr/>
          <p:nvPr/>
        </p:nvSpPr>
        <p:spPr>
          <a:xfrm>
            <a:off x="206394" y="146132"/>
            <a:ext cx="18613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What</a:t>
            </a:r>
            <a:r>
              <a:rPr lang="fr-FR" i="1" dirty="0" smtClean="0"/>
              <a:t> </a:t>
            </a:r>
            <a:r>
              <a:rPr lang="fr-FR" i="1" dirty="0" err="1" smtClean="0"/>
              <a:t>is</a:t>
            </a:r>
            <a:r>
              <a:rPr lang="fr-FR" i="1" dirty="0" smtClean="0"/>
              <a:t> a </a:t>
            </a:r>
            <a:r>
              <a:rPr lang="fr-FR" i="1" dirty="0" err="1" smtClean="0"/>
              <a:t>foam</a:t>
            </a:r>
            <a:r>
              <a:rPr lang="fr-FR" i="1" dirty="0" smtClean="0"/>
              <a:t> ? 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43500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2" t="4847"/>
          <a:stretch/>
        </p:blipFill>
        <p:spPr bwMode="auto">
          <a:xfrm>
            <a:off x="1721222" y="785310"/>
            <a:ext cx="5314279" cy="2328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3" name="Rectangle 242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44" name="ZoneTexte 243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2" name="Rectangle 1"/>
          <p:cNvSpPr/>
          <p:nvPr/>
        </p:nvSpPr>
        <p:spPr>
          <a:xfrm>
            <a:off x="1602889" y="2431228"/>
            <a:ext cx="2635624" cy="268941"/>
          </a:xfrm>
          <a:prstGeom prst="rect">
            <a:avLst/>
          </a:prstGeom>
          <a:solidFill>
            <a:srgbClr val="FF0000">
              <a:alpha val="16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Rectangle 123"/>
          <p:cNvSpPr/>
          <p:nvPr/>
        </p:nvSpPr>
        <p:spPr>
          <a:xfrm>
            <a:off x="3713181" y="733312"/>
            <a:ext cx="2635624" cy="26894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5" name="ZoneTexte 124"/>
          <p:cNvSpPr txBox="1"/>
          <p:nvPr/>
        </p:nvSpPr>
        <p:spPr>
          <a:xfrm>
            <a:off x="3777662" y="3493888"/>
            <a:ext cx="4860729" cy="3139321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Discussion on scattering events (reflectivity </a:t>
            </a:r>
            <a:r>
              <a:rPr lang="en-US" b="1" i="1" dirty="0" smtClean="0"/>
              <a:t>versus </a:t>
            </a:r>
            <a:r>
              <a:rPr lang="en-US" b="1" dirty="0" smtClean="0"/>
              <a:t>SANS)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b="1" dirty="0" smtClean="0"/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Film thickness in dry foams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b="1" dirty="0" smtClean="0"/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Bulk structure in Plateau border in wet foams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b="1" dirty="0" smtClean="0"/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Contrast matching strategies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b="1" dirty="0" smtClean="0"/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Kinetics of drainage ( from incoherent scattering</a:t>
            </a:r>
            <a:r>
              <a:rPr lang="fr-FR" b="1" dirty="0" smtClean="0"/>
              <a:t>)</a:t>
            </a:r>
            <a:endParaRPr lang="fr-FR" dirty="0" smtClean="0"/>
          </a:p>
        </p:txBody>
      </p:sp>
      <p:pic>
        <p:nvPicPr>
          <p:cNvPr id="1434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365" y="3560327"/>
            <a:ext cx="3532711" cy="2921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5164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Forme libre 672"/>
          <p:cNvSpPr/>
          <p:nvPr/>
        </p:nvSpPr>
        <p:spPr>
          <a:xfrm>
            <a:off x="2752295" y="120625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rgbClr val="CCFFFF">
              <a:alpha val="77647"/>
            </a:srgb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2" name="Groupe 1"/>
          <p:cNvGrpSpPr/>
          <p:nvPr/>
        </p:nvGrpSpPr>
        <p:grpSpPr>
          <a:xfrm>
            <a:off x="2940230" y="1103592"/>
            <a:ext cx="4571083" cy="4099007"/>
            <a:chOff x="2940230" y="1103592"/>
            <a:chExt cx="4571083" cy="4099007"/>
          </a:xfrm>
        </p:grpSpPr>
        <p:grpSp>
          <p:nvGrpSpPr>
            <p:cNvPr id="557" name="Groupe 206"/>
            <p:cNvGrpSpPr>
              <a:grpSpLocks/>
            </p:cNvGrpSpPr>
            <p:nvPr/>
          </p:nvGrpSpPr>
          <p:grpSpPr bwMode="auto">
            <a:xfrm rot="5357529">
              <a:off x="4894722" y="3129112"/>
              <a:ext cx="307973" cy="137530"/>
              <a:chOff x="1682040" y="1796196"/>
              <a:chExt cx="370653" cy="278097"/>
            </a:xfrm>
          </p:grpSpPr>
          <p:sp>
            <p:nvSpPr>
              <p:cNvPr id="1135" name="Forme libre 113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36" name="Ellipse 113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58" name="Groupe 206"/>
            <p:cNvGrpSpPr>
              <a:grpSpLocks/>
            </p:cNvGrpSpPr>
            <p:nvPr/>
          </p:nvGrpSpPr>
          <p:grpSpPr bwMode="auto">
            <a:xfrm rot="5357529">
              <a:off x="5019588" y="3075122"/>
              <a:ext cx="307973" cy="137530"/>
              <a:chOff x="1682040" y="1796196"/>
              <a:chExt cx="370653" cy="278097"/>
            </a:xfrm>
          </p:grpSpPr>
          <p:sp>
            <p:nvSpPr>
              <p:cNvPr id="1133" name="Forme libre 113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34" name="Ellipse 113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59" name="Groupe 206"/>
            <p:cNvGrpSpPr>
              <a:grpSpLocks/>
            </p:cNvGrpSpPr>
            <p:nvPr/>
          </p:nvGrpSpPr>
          <p:grpSpPr bwMode="auto">
            <a:xfrm rot="5357529">
              <a:off x="5149762" y="2986767"/>
              <a:ext cx="307973" cy="137530"/>
              <a:chOff x="1682040" y="1796196"/>
              <a:chExt cx="370653" cy="278097"/>
            </a:xfrm>
          </p:grpSpPr>
          <p:sp>
            <p:nvSpPr>
              <p:cNvPr id="1131" name="Forme libre 113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32" name="Ellipse 113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0" name="Groupe 206"/>
            <p:cNvGrpSpPr>
              <a:grpSpLocks/>
            </p:cNvGrpSpPr>
            <p:nvPr/>
          </p:nvGrpSpPr>
          <p:grpSpPr bwMode="auto">
            <a:xfrm rot="5357529">
              <a:off x="5279936" y="2932278"/>
              <a:ext cx="307973" cy="137530"/>
              <a:chOff x="1682040" y="1796196"/>
              <a:chExt cx="370653" cy="278097"/>
            </a:xfrm>
          </p:grpSpPr>
          <p:sp>
            <p:nvSpPr>
              <p:cNvPr id="1129" name="Forme libre 112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30" name="Ellipse 112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2" name="Groupe 206"/>
            <p:cNvGrpSpPr>
              <a:grpSpLocks/>
            </p:cNvGrpSpPr>
            <p:nvPr/>
          </p:nvGrpSpPr>
          <p:grpSpPr bwMode="auto">
            <a:xfrm rot="5357529">
              <a:off x="5410110" y="2877789"/>
              <a:ext cx="307973" cy="137530"/>
              <a:chOff x="1682040" y="1796196"/>
              <a:chExt cx="370653" cy="278097"/>
            </a:xfrm>
          </p:grpSpPr>
          <p:sp>
            <p:nvSpPr>
              <p:cNvPr id="1127" name="Forme libre 11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8" name="Ellipse 11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3" name="Groupe 206"/>
            <p:cNvGrpSpPr>
              <a:grpSpLocks/>
            </p:cNvGrpSpPr>
            <p:nvPr/>
          </p:nvGrpSpPr>
          <p:grpSpPr bwMode="auto">
            <a:xfrm rot="6720330">
              <a:off x="2865491" y="3180923"/>
              <a:ext cx="309553" cy="137843"/>
              <a:chOff x="1682040" y="1796196"/>
              <a:chExt cx="370653" cy="278097"/>
            </a:xfrm>
          </p:grpSpPr>
          <p:sp>
            <p:nvSpPr>
              <p:cNvPr id="1125" name="Forme libre 11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6" name="Ellipse 11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6" name="Groupe 206"/>
            <p:cNvGrpSpPr>
              <a:grpSpLocks/>
            </p:cNvGrpSpPr>
            <p:nvPr/>
          </p:nvGrpSpPr>
          <p:grpSpPr bwMode="auto">
            <a:xfrm rot="6720330">
              <a:off x="3001830" y="3179326"/>
              <a:ext cx="309553" cy="137843"/>
              <a:chOff x="1682040" y="1796196"/>
              <a:chExt cx="370653" cy="278097"/>
            </a:xfrm>
          </p:grpSpPr>
          <p:sp>
            <p:nvSpPr>
              <p:cNvPr id="1123" name="Forme libre 11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4" name="Ellipse 11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7" name="Groupe 206"/>
            <p:cNvGrpSpPr>
              <a:grpSpLocks/>
            </p:cNvGrpSpPr>
            <p:nvPr/>
          </p:nvGrpSpPr>
          <p:grpSpPr bwMode="auto">
            <a:xfrm rot="6720330">
              <a:off x="3143269" y="3179326"/>
              <a:ext cx="309553" cy="137843"/>
              <a:chOff x="1682040" y="1796196"/>
              <a:chExt cx="370653" cy="278097"/>
            </a:xfrm>
          </p:grpSpPr>
          <p:sp>
            <p:nvSpPr>
              <p:cNvPr id="1121" name="Forme libre 11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2" name="Ellipse 112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8" name="Groupe 206"/>
            <p:cNvGrpSpPr>
              <a:grpSpLocks/>
            </p:cNvGrpSpPr>
            <p:nvPr/>
          </p:nvGrpSpPr>
          <p:grpSpPr bwMode="auto">
            <a:xfrm rot="6720330">
              <a:off x="3284709" y="3179326"/>
              <a:ext cx="309553" cy="137843"/>
              <a:chOff x="1682040" y="1796196"/>
              <a:chExt cx="370653" cy="278097"/>
            </a:xfrm>
          </p:grpSpPr>
          <p:sp>
            <p:nvSpPr>
              <p:cNvPr id="1119" name="Forme libre 111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0" name="Ellipse 111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9" name="Groupe 206"/>
            <p:cNvGrpSpPr>
              <a:grpSpLocks/>
            </p:cNvGrpSpPr>
            <p:nvPr/>
          </p:nvGrpSpPr>
          <p:grpSpPr bwMode="auto">
            <a:xfrm rot="6720330">
              <a:off x="3426148" y="3179326"/>
              <a:ext cx="309553" cy="137843"/>
              <a:chOff x="1682040" y="1796196"/>
              <a:chExt cx="370653" cy="278097"/>
            </a:xfrm>
          </p:grpSpPr>
          <p:sp>
            <p:nvSpPr>
              <p:cNvPr id="1117" name="Forme libre 111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8" name="Ellipse 111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0" name="Groupe 206"/>
            <p:cNvGrpSpPr>
              <a:grpSpLocks/>
            </p:cNvGrpSpPr>
            <p:nvPr/>
          </p:nvGrpSpPr>
          <p:grpSpPr bwMode="auto">
            <a:xfrm rot="6720330">
              <a:off x="3539224" y="3175519"/>
              <a:ext cx="307974" cy="137530"/>
              <a:chOff x="1682040" y="1796196"/>
              <a:chExt cx="370653" cy="278097"/>
            </a:xfrm>
          </p:grpSpPr>
          <p:sp>
            <p:nvSpPr>
              <p:cNvPr id="1115" name="Forme libre 111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6" name="Ellipse 111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1" name="Groupe 206"/>
            <p:cNvGrpSpPr>
              <a:grpSpLocks/>
            </p:cNvGrpSpPr>
            <p:nvPr/>
          </p:nvGrpSpPr>
          <p:grpSpPr bwMode="auto">
            <a:xfrm rot="6720330">
              <a:off x="3675253" y="3173930"/>
              <a:ext cx="307974" cy="137530"/>
              <a:chOff x="1682040" y="1796196"/>
              <a:chExt cx="370653" cy="278097"/>
            </a:xfrm>
          </p:grpSpPr>
          <p:sp>
            <p:nvSpPr>
              <p:cNvPr id="1113" name="Forme libre 11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4" name="Ellipse 11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2" name="Groupe 206"/>
            <p:cNvGrpSpPr>
              <a:grpSpLocks/>
            </p:cNvGrpSpPr>
            <p:nvPr/>
          </p:nvGrpSpPr>
          <p:grpSpPr bwMode="auto">
            <a:xfrm rot="6720330">
              <a:off x="3816371" y="3173930"/>
              <a:ext cx="307974" cy="137530"/>
              <a:chOff x="1682040" y="1796196"/>
              <a:chExt cx="370653" cy="278097"/>
            </a:xfrm>
          </p:grpSpPr>
          <p:sp>
            <p:nvSpPr>
              <p:cNvPr id="1111" name="Forme libre 11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2" name="Ellipse 11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3" name="Groupe 206"/>
            <p:cNvGrpSpPr>
              <a:grpSpLocks/>
            </p:cNvGrpSpPr>
            <p:nvPr/>
          </p:nvGrpSpPr>
          <p:grpSpPr bwMode="auto">
            <a:xfrm rot="6720330">
              <a:off x="3957489" y="3173930"/>
              <a:ext cx="307974" cy="137530"/>
              <a:chOff x="1682040" y="1796196"/>
              <a:chExt cx="370653" cy="278097"/>
            </a:xfrm>
          </p:grpSpPr>
          <p:sp>
            <p:nvSpPr>
              <p:cNvPr id="1109" name="Forme libre 11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0" name="Ellipse 11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4" name="Groupe 206"/>
            <p:cNvGrpSpPr>
              <a:grpSpLocks/>
            </p:cNvGrpSpPr>
            <p:nvPr/>
          </p:nvGrpSpPr>
          <p:grpSpPr bwMode="auto">
            <a:xfrm rot="6720330">
              <a:off x="4098607" y="3173930"/>
              <a:ext cx="307974" cy="137530"/>
              <a:chOff x="1682040" y="1796196"/>
              <a:chExt cx="370653" cy="278097"/>
            </a:xfrm>
          </p:grpSpPr>
          <p:sp>
            <p:nvSpPr>
              <p:cNvPr id="1107" name="Forme libre 11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8" name="Ellipse 11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5" name="Groupe 206"/>
            <p:cNvGrpSpPr>
              <a:grpSpLocks/>
            </p:cNvGrpSpPr>
            <p:nvPr/>
          </p:nvGrpSpPr>
          <p:grpSpPr bwMode="auto">
            <a:xfrm rot="6720330">
              <a:off x="4221849" y="3175519"/>
              <a:ext cx="307974" cy="137530"/>
              <a:chOff x="1682040" y="1796196"/>
              <a:chExt cx="370653" cy="278097"/>
            </a:xfrm>
          </p:grpSpPr>
          <p:sp>
            <p:nvSpPr>
              <p:cNvPr id="1105" name="Forme libre 11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6" name="Ellipse 11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6" name="Groupe 206"/>
            <p:cNvGrpSpPr>
              <a:grpSpLocks/>
            </p:cNvGrpSpPr>
            <p:nvPr/>
          </p:nvGrpSpPr>
          <p:grpSpPr bwMode="auto">
            <a:xfrm rot="6720330">
              <a:off x="4357878" y="3173930"/>
              <a:ext cx="307974" cy="137530"/>
              <a:chOff x="1682040" y="1796196"/>
              <a:chExt cx="370653" cy="278097"/>
            </a:xfrm>
          </p:grpSpPr>
          <p:sp>
            <p:nvSpPr>
              <p:cNvPr id="1103" name="Forme libre 110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4" name="Ellipse 110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7" name="Groupe 206"/>
            <p:cNvGrpSpPr>
              <a:grpSpLocks/>
            </p:cNvGrpSpPr>
            <p:nvPr/>
          </p:nvGrpSpPr>
          <p:grpSpPr bwMode="auto">
            <a:xfrm rot="6720330">
              <a:off x="4498996" y="3151352"/>
              <a:ext cx="307974" cy="137530"/>
              <a:chOff x="1682040" y="1796196"/>
              <a:chExt cx="370653" cy="278097"/>
            </a:xfrm>
          </p:grpSpPr>
          <p:sp>
            <p:nvSpPr>
              <p:cNvPr id="1101" name="Forme libre 110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2" name="Ellipse 110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8" name="Groupe 206"/>
            <p:cNvGrpSpPr>
              <a:grpSpLocks/>
            </p:cNvGrpSpPr>
            <p:nvPr/>
          </p:nvGrpSpPr>
          <p:grpSpPr bwMode="auto">
            <a:xfrm rot="6720330">
              <a:off x="4640114" y="3151352"/>
              <a:ext cx="307974" cy="137530"/>
              <a:chOff x="1682040" y="1796196"/>
              <a:chExt cx="370653" cy="278097"/>
            </a:xfrm>
          </p:grpSpPr>
          <p:sp>
            <p:nvSpPr>
              <p:cNvPr id="1099" name="Forme libre 109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0" name="Ellipse 109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9" name="Groupe 206"/>
            <p:cNvGrpSpPr>
              <a:grpSpLocks/>
            </p:cNvGrpSpPr>
            <p:nvPr/>
          </p:nvGrpSpPr>
          <p:grpSpPr bwMode="auto">
            <a:xfrm rot="6720330">
              <a:off x="4781232" y="3151352"/>
              <a:ext cx="307974" cy="137530"/>
              <a:chOff x="1682040" y="1796196"/>
              <a:chExt cx="370653" cy="278097"/>
            </a:xfrm>
          </p:grpSpPr>
          <p:sp>
            <p:nvSpPr>
              <p:cNvPr id="1097" name="Forme libre 109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8" name="Ellipse 109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0" name="Groupe 206"/>
            <p:cNvGrpSpPr>
              <a:grpSpLocks/>
            </p:cNvGrpSpPr>
            <p:nvPr/>
          </p:nvGrpSpPr>
          <p:grpSpPr bwMode="auto">
            <a:xfrm rot="3860589">
              <a:off x="5539307" y="2787396"/>
              <a:ext cx="307974" cy="137530"/>
              <a:chOff x="1682040" y="1796196"/>
              <a:chExt cx="370653" cy="278097"/>
            </a:xfrm>
          </p:grpSpPr>
          <p:sp>
            <p:nvSpPr>
              <p:cNvPr id="1095" name="Forme libre 109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6" name="Ellipse 109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1" name="Groupe 206"/>
            <p:cNvGrpSpPr>
              <a:grpSpLocks/>
            </p:cNvGrpSpPr>
            <p:nvPr/>
          </p:nvGrpSpPr>
          <p:grpSpPr bwMode="auto">
            <a:xfrm rot="3860589">
              <a:off x="5629747" y="2685775"/>
              <a:ext cx="307974" cy="137530"/>
              <a:chOff x="1682040" y="1796196"/>
              <a:chExt cx="370653" cy="278097"/>
            </a:xfrm>
          </p:grpSpPr>
          <p:sp>
            <p:nvSpPr>
              <p:cNvPr id="1093" name="Forme libre 109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4" name="Ellipse 109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2" name="Groupe 206"/>
            <p:cNvGrpSpPr>
              <a:grpSpLocks/>
            </p:cNvGrpSpPr>
            <p:nvPr/>
          </p:nvGrpSpPr>
          <p:grpSpPr bwMode="auto">
            <a:xfrm rot="3860589">
              <a:off x="5724790" y="2581462"/>
              <a:ext cx="307974" cy="137530"/>
              <a:chOff x="1682040" y="1796196"/>
              <a:chExt cx="370653" cy="278097"/>
            </a:xfrm>
          </p:grpSpPr>
          <p:sp>
            <p:nvSpPr>
              <p:cNvPr id="1091" name="Forme libre 109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2" name="Ellipse 109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3" name="Groupe 206"/>
            <p:cNvGrpSpPr>
              <a:grpSpLocks/>
            </p:cNvGrpSpPr>
            <p:nvPr/>
          </p:nvGrpSpPr>
          <p:grpSpPr bwMode="auto">
            <a:xfrm rot="3860589">
              <a:off x="5819833" y="2477150"/>
              <a:ext cx="307974" cy="137530"/>
              <a:chOff x="1682040" y="1796196"/>
              <a:chExt cx="370653" cy="278097"/>
            </a:xfrm>
          </p:grpSpPr>
          <p:sp>
            <p:nvSpPr>
              <p:cNvPr id="1089" name="Forme libre 108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0" name="Ellipse 108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4" name="Groupe 206"/>
            <p:cNvGrpSpPr>
              <a:grpSpLocks/>
            </p:cNvGrpSpPr>
            <p:nvPr/>
          </p:nvGrpSpPr>
          <p:grpSpPr bwMode="auto">
            <a:xfrm rot="3860589">
              <a:off x="5914875" y="2372837"/>
              <a:ext cx="307974" cy="137530"/>
              <a:chOff x="1682040" y="1796196"/>
              <a:chExt cx="370653" cy="278097"/>
            </a:xfrm>
          </p:grpSpPr>
          <p:sp>
            <p:nvSpPr>
              <p:cNvPr id="1087" name="Forme libre 108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8" name="Ellipse 108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5" name="Groupe 206"/>
            <p:cNvGrpSpPr>
              <a:grpSpLocks/>
            </p:cNvGrpSpPr>
            <p:nvPr/>
          </p:nvGrpSpPr>
          <p:grpSpPr bwMode="auto">
            <a:xfrm rot="3655789">
              <a:off x="5947760" y="2227298"/>
              <a:ext cx="307973" cy="137530"/>
              <a:chOff x="1682040" y="1796196"/>
              <a:chExt cx="370653" cy="278097"/>
            </a:xfrm>
          </p:grpSpPr>
          <p:sp>
            <p:nvSpPr>
              <p:cNvPr id="1085" name="Forme libre 108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6" name="Ellipse 108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6" name="Groupe 206"/>
            <p:cNvGrpSpPr>
              <a:grpSpLocks/>
            </p:cNvGrpSpPr>
            <p:nvPr/>
          </p:nvGrpSpPr>
          <p:grpSpPr bwMode="auto">
            <a:xfrm rot="3655789">
              <a:off x="6031989" y="2120473"/>
              <a:ext cx="307973" cy="137530"/>
              <a:chOff x="1682040" y="1796196"/>
              <a:chExt cx="370653" cy="278097"/>
            </a:xfrm>
          </p:grpSpPr>
          <p:sp>
            <p:nvSpPr>
              <p:cNvPr id="1083" name="Forme libre 10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4" name="Ellipse 10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7" name="Groupe 206"/>
            <p:cNvGrpSpPr>
              <a:grpSpLocks/>
            </p:cNvGrpSpPr>
            <p:nvPr/>
          </p:nvGrpSpPr>
          <p:grpSpPr bwMode="auto">
            <a:xfrm rot="3655789">
              <a:off x="6120653" y="2010686"/>
              <a:ext cx="307973" cy="137530"/>
              <a:chOff x="1682040" y="1796196"/>
              <a:chExt cx="370653" cy="278097"/>
            </a:xfrm>
          </p:grpSpPr>
          <p:sp>
            <p:nvSpPr>
              <p:cNvPr id="1081" name="Forme libre 10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2" name="Ellipse 10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8" name="Groupe 206"/>
            <p:cNvGrpSpPr>
              <a:grpSpLocks/>
            </p:cNvGrpSpPr>
            <p:nvPr/>
          </p:nvGrpSpPr>
          <p:grpSpPr bwMode="auto">
            <a:xfrm rot="3655789">
              <a:off x="6209316" y="1900900"/>
              <a:ext cx="307973" cy="137530"/>
              <a:chOff x="1682040" y="1796196"/>
              <a:chExt cx="370653" cy="278097"/>
            </a:xfrm>
          </p:grpSpPr>
          <p:sp>
            <p:nvSpPr>
              <p:cNvPr id="1079" name="Forme libre 10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0" name="Ellipse 10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9" name="Groupe 206"/>
            <p:cNvGrpSpPr>
              <a:grpSpLocks/>
            </p:cNvGrpSpPr>
            <p:nvPr/>
          </p:nvGrpSpPr>
          <p:grpSpPr bwMode="auto">
            <a:xfrm rot="3655789">
              <a:off x="6297979" y="1791114"/>
              <a:ext cx="307973" cy="137530"/>
              <a:chOff x="1682040" y="1796196"/>
              <a:chExt cx="370653" cy="278097"/>
            </a:xfrm>
          </p:grpSpPr>
          <p:sp>
            <p:nvSpPr>
              <p:cNvPr id="1077" name="Forme libre 10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8" name="Ellipse 10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0" name="Groupe 206"/>
            <p:cNvGrpSpPr>
              <a:grpSpLocks/>
            </p:cNvGrpSpPr>
            <p:nvPr/>
          </p:nvGrpSpPr>
          <p:grpSpPr bwMode="auto">
            <a:xfrm rot="3510952">
              <a:off x="6290770" y="1639363"/>
              <a:ext cx="307973" cy="137530"/>
              <a:chOff x="1682040" y="1796196"/>
              <a:chExt cx="370653" cy="278097"/>
            </a:xfrm>
          </p:grpSpPr>
          <p:sp>
            <p:nvSpPr>
              <p:cNvPr id="1075" name="Forme libre 10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6" name="Ellipse 10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1" name="Groupe 206"/>
            <p:cNvGrpSpPr>
              <a:grpSpLocks/>
            </p:cNvGrpSpPr>
            <p:nvPr/>
          </p:nvGrpSpPr>
          <p:grpSpPr bwMode="auto">
            <a:xfrm rot="3510952">
              <a:off x="6384865" y="1543524"/>
              <a:ext cx="307973" cy="137530"/>
              <a:chOff x="1682040" y="1796196"/>
              <a:chExt cx="370653" cy="278097"/>
            </a:xfrm>
          </p:grpSpPr>
          <p:sp>
            <p:nvSpPr>
              <p:cNvPr id="1073" name="Forme libre 107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4" name="Ellipse 107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2" name="Groupe 206"/>
            <p:cNvGrpSpPr>
              <a:grpSpLocks/>
            </p:cNvGrpSpPr>
            <p:nvPr/>
          </p:nvGrpSpPr>
          <p:grpSpPr bwMode="auto">
            <a:xfrm rot="3510952">
              <a:off x="6464012" y="1439726"/>
              <a:ext cx="307973" cy="137530"/>
              <a:chOff x="1682040" y="1796196"/>
              <a:chExt cx="370653" cy="278097"/>
            </a:xfrm>
          </p:grpSpPr>
          <p:sp>
            <p:nvSpPr>
              <p:cNvPr id="1071" name="Forme libre 10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2" name="Ellipse 107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3" name="Groupe 206"/>
            <p:cNvGrpSpPr>
              <a:grpSpLocks/>
            </p:cNvGrpSpPr>
            <p:nvPr/>
          </p:nvGrpSpPr>
          <p:grpSpPr bwMode="auto">
            <a:xfrm rot="3510952">
              <a:off x="6538347" y="1302238"/>
              <a:ext cx="307973" cy="137530"/>
              <a:chOff x="1682040" y="1796196"/>
              <a:chExt cx="370653" cy="278097"/>
            </a:xfrm>
          </p:grpSpPr>
          <p:sp>
            <p:nvSpPr>
              <p:cNvPr id="1069" name="Forme libre 10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0" name="Ellipse 10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4" name="Groupe 206"/>
            <p:cNvGrpSpPr>
              <a:grpSpLocks/>
            </p:cNvGrpSpPr>
            <p:nvPr/>
          </p:nvGrpSpPr>
          <p:grpSpPr bwMode="auto">
            <a:xfrm rot="3510952">
              <a:off x="6622308" y="1188814"/>
              <a:ext cx="307973" cy="137530"/>
              <a:chOff x="1682040" y="1796196"/>
              <a:chExt cx="370653" cy="278097"/>
            </a:xfrm>
          </p:grpSpPr>
          <p:sp>
            <p:nvSpPr>
              <p:cNvPr id="1067" name="Forme libre 10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8" name="Ellipse 10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5" name="Groupe 206"/>
            <p:cNvGrpSpPr>
              <a:grpSpLocks/>
            </p:cNvGrpSpPr>
            <p:nvPr/>
          </p:nvGrpSpPr>
          <p:grpSpPr bwMode="auto">
            <a:xfrm rot="18969414">
              <a:off x="6090575" y="3916628"/>
              <a:ext cx="307973" cy="137530"/>
              <a:chOff x="1682040" y="1796196"/>
              <a:chExt cx="370653" cy="278097"/>
            </a:xfrm>
          </p:grpSpPr>
          <p:sp>
            <p:nvSpPr>
              <p:cNvPr id="1065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6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6" name="Groupe 206"/>
            <p:cNvGrpSpPr>
              <a:grpSpLocks/>
            </p:cNvGrpSpPr>
            <p:nvPr/>
          </p:nvGrpSpPr>
          <p:grpSpPr bwMode="auto">
            <a:xfrm rot="18969414">
              <a:off x="5965803" y="3862422"/>
              <a:ext cx="307973" cy="137530"/>
              <a:chOff x="1682040" y="1796196"/>
              <a:chExt cx="370653" cy="278097"/>
            </a:xfrm>
          </p:grpSpPr>
          <p:sp>
            <p:nvSpPr>
              <p:cNvPr id="1063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4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7" name="Groupe 206"/>
            <p:cNvGrpSpPr>
              <a:grpSpLocks/>
            </p:cNvGrpSpPr>
            <p:nvPr/>
          </p:nvGrpSpPr>
          <p:grpSpPr bwMode="auto">
            <a:xfrm rot="18969414">
              <a:off x="5837039" y="3804684"/>
              <a:ext cx="307973" cy="137530"/>
              <a:chOff x="1682040" y="1796196"/>
              <a:chExt cx="370653" cy="278097"/>
            </a:xfrm>
          </p:grpSpPr>
          <p:sp>
            <p:nvSpPr>
              <p:cNvPr id="1061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2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8" name="Groupe 206"/>
            <p:cNvGrpSpPr>
              <a:grpSpLocks/>
            </p:cNvGrpSpPr>
            <p:nvPr/>
          </p:nvGrpSpPr>
          <p:grpSpPr bwMode="auto">
            <a:xfrm rot="18969414">
              <a:off x="5708274" y="3746946"/>
              <a:ext cx="307973" cy="137530"/>
              <a:chOff x="1682040" y="1796196"/>
              <a:chExt cx="370653" cy="278097"/>
            </a:xfrm>
          </p:grpSpPr>
          <p:sp>
            <p:nvSpPr>
              <p:cNvPr id="1059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0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9" name="Groupe 206"/>
            <p:cNvGrpSpPr>
              <a:grpSpLocks/>
            </p:cNvGrpSpPr>
            <p:nvPr/>
          </p:nvGrpSpPr>
          <p:grpSpPr bwMode="auto">
            <a:xfrm rot="18969414">
              <a:off x="5579511" y="3689208"/>
              <a:ext cx="307973" cy="137530"/>
              <a:chOff x="1682040" y="1796196"/>
              <a:chExt cx="370653" cy="278097"/>
            </a:xfrm>
          </p:grpSpPr>
          <p:sp>
            <p:nvSpPr>
              <p:cNvPr id="1057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8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0" name="Groupe 206"/>
            <p:cNvGrpSpPr>
              <a:grpSpLocks/>
            </p:cNvGrpSpPr>
            <p:nvPr/>
          </p:nvGrpSpPr>
          <p:grpSpPr bwMode="auto">
            <a:xfrm rot="21543985">
              <a:off x="6731473" y="5065069"/>
              <a:ext cx="307973" cy="137530"/>
              <a:chOff x="1682040" y="1796196"/>
              <a:chExt cx="370653" cy="278097"/>
            </a:xfrm>
          </p:grpSpPr>
          <p:sp>
            <p:nvSpPr>
              <p:cNvPr id="1055" name="Forme libre 105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6" name="Ellipse 105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1" name="Groupe 206"/>
            <p:cNvGrpSpPr>
              <a:grpSpLocks/>
            </p:cNvGrpSpPr>
            <p:nvPr/>
          </p:nvGrpSpPr>
          <p:grpSpPr bwMode="auto">
            <a:xfrm rot="21543985">
              <a:off x="6699574" y="4940415"/>
              <a:ext cx="307975" cy="137530"/>
              <a:chOff x="1682040" y="1796196"/>
              <a:chExt cx="370653" cy="278097"/>
            </a:xfrm>
          </p:grpSpPr>
          <p:sp>
            <p:nvSpPr>
              <p:cNvPr id="1053" name="Forme libre 10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4" name="Ellipse 10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2" name="Groupe 206"/>
            <p:cNvGrpSpPr>
              <a:grpSpLocks/>
            </p:cNvGrpSpPr>
            <p:nvPr/>
          </p:nvGrpSpPr>
          <p:grpSpPr bwMode="auto">
            <a:xfrm rot="21543985">
              <a:off x="6644573" y="4810456"/>
              <a:ext cx="307975" cy="137530"/>
              <a:chOff x="1682040" y="1796196"/>
              <a:chExt cx="370653" cy="278097"/>
            </a:xfrm>
          </p:grpSpPr>
          <p:sp>
            <p:nvSpPr>
              <p:cNvPr id="1051" name="Forme libre 10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2" name="Ellipse 10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3" name="Groupe 206"/>
            <p:cNvGrpSpPr>
              <a:grpSpLocks/>
            </p:cNvGrpSpPr>
            <p:nvPr/>
          </p:nvGrpSpPr>
          <p:grpSpPr bwMode="auto">
            <a:xfrm rot="21543985">
              <a:off x="6612152" y="4680497"/>
              <a:ext cx="307975" cy="137530"/>
              <a:chOff x="1682040" y="1796196"/>
              <a:chExt cx="370653" cy="278097"/>
            </a:xfrm>
          </p:grpSpPr>
          <p:sp>
            <p:nvSpPr>
              <p:cNvPr id="1049" name="Forme libre 10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0" name="Ellipse 10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4" name="Groupe 206"/>
            <p:cNvGrpSpPr>
              <a:grpSpLocks/>
            </p:cNvGrpSpPr>
            <p:nvPr/>
          </p:nvGrpSpPr>
          <p:grpSpPr bwMode="auto">
            <a:xfrm rot="21543985">
              <a:off x="6557151" y="4550540"/>
              <a:ext cx="307975" cy="137530"/>
              <a:chOff x="1682040" y="1796196"/>
              <a:chExt cx="370653" cy="278097"/>
            </a:xfrm>
          </p:grpSpPr>
          <p:sp>
            <p:nvSpPr>
              <p:cNvPr id="1047" name="Forme libre 10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8" name="Ellipse 10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5" name="Groupe 206"/>
            <p:cNvGrpSpPr>
              <a:grpSpLocks/>
            </p:cNvGrpSpPr>
            <p:nvPr/>
          </p:nvGrpSpPr>
          <p:grpSpPr bwMode="auto">
            <a:xfrm rot="17817102">
              <a:off x="5466052" y="3681784"/>
              <a:ext cx="307974" cy="137530"/>
              <a:chOff x="1682040" y="1796196"/>
              <a:chExt cx="370653" cy="278097"/>
            </a:xfrm>
          </p:grpSpPr>
          <p:sp>
            <p:nvSpPr>
              <p:cNvPr id="1045" name="Forme libre 10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6" name="Ellipse 10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6" name="Groupe 206"/>
            <p:cNvGrpSpPr>
              <a:grpSpLocks/>
            </p:cNvGrpSpPr>
            <p:nvPr/>
          </p:nvGrpSpPr>
          <p:grpSpPr bwMode="auto">
            <a:xfrm rot="17817102">
              <a:off x="5330393" y="3671639"/>
              <a:ext cx="307974" cy="137530"/>
              <a:chOff x="1682040" y="1796196"/>
              <a:chExt cx="370653" cy="278097"/>
            </a:xfrm>
          </p:grpSpPr>
          <p:sp>
            <p:nvSpPr>
              <p:cNvPr id="1043" name="Forme libre 104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4" name="Ellipse 104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7" name="Groupe 206"/>
            <p:cNvGrpSpPr>
              <a:grpSpLocks/>
            </p:cNvGrpSpPr>
            <p:nvPr/>
          </p:nvGrpSpPr>
          <p:grpSpPr bwMode="auto">
            <a:xfrm rot="17817102">
              <a:off x="5189801" y="3659470"/>
              <a:ext cx="307974" cy="137530"/>
              <a:chOff x="1682040" y="1796196"/>
              <a:chExt cx="370653" cy="278097"/>
            </a:xfrm>
          </p:grpSpPr>
          <p:sp>
            <p:nvSpPr>
              <p:cNvPr id="1041" name="Forme libre 104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2" name="Ellipse 104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8" name="Groupe 206"/>
            <p:cNvGrpSpPr>
              <a:grpSpLocks/>
            </p:cNvGrpSpPr>
            <p:nvPr/>
          </p:nvGrpSpPr>
          <p:grpSpPr bwMode="auto">
            <a:xfrm rot="17817102">
              <a:off x="5049210" y="3624726"/>
              <a:ext cx="307974" cy="137530"/>
              <a:chOff x="1682040" y="1796196"/>
              <a:chExt cx="370653" cy="278097"/>
            </a:xfrm>
          </p:grpSpPr>
          <p:sp>
            <p:nvSpPr>
              <p:cNvPr id="1039" name="Forme libre 103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0" name="Ellipse 103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09" name="Groupe 206"/>
            <p:cNvGrpSpPr>
              <a:grpSpLocks/>
            </p:cNvGrpSpPr>
            <p:nvPr/>
          </p:nvGrpSpPr>
          <p:grpSpPr bwMode="auto">
            <a:xfrm rot="17817102">
              <a:off x="4908620" y="3612559"/>
              <a:ext cx="307974" cy="137530"/>
              <a:chOff x="1682040" y="1796196"/>
              <a:chExt cx="370653" cy="278097"/>
            </a:xfrm>
          </p:grpSpPr>
          <p:sp>
            <p:nvSpPr>
              <p:cNvPr id="1037" name="Forme libre 103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8" name="Ellipse 103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0" name="Groupe 206"/>
            <p:cNvGrpSpPr>
              <a:grpSpLocks/>
            </p:cNvGrpSpPr>
            <p:nvPr/>
          </p:nvGrpSpPr>
          <p:grpSpPr bwMode="auto">
            <a:xfrm rot="17520330">
              <a:off x="3415032" y="3635720"/>
              <a:ext cx="309553" cy="137843"/>
              <a:chOff x="1682040" y="1796196"/>
              <a:chExt cx="370653" cy="278097"/>
            </a:xfrm>
          </p:grpSpPr>
          <p:sp>
            <p:nvSpPr>
              <p:cNvPr id="1035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6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1" name="Groupe 206"/>
            <p:cNvGrpSpPr>
              <a:grpSpLocks/>
            </p:cNvGrpSpPr>
            <p:nvPr/>
          </p:nvGrpSpPr>
          <p:grpSpPr bwMode="auto">
            <a:xfrm rot="17520330">
              <a:off x="3278694" y="3637317"/>
              <a:ext cx="309553" cy="137843"/>
              <a:chOff x="1682040" y="1796196"/>
              <a:chExt cx="370653" cy="278097"/>
            </a:xfrm>
          </p:grpSpPr>
          <p:sp>
            <p:nvSpPr>
              <p:cNvPr id="1033" name="Forme libre 103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4" name="Ellipse 103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2" name="Groupe 206"/>
            <p:cNvGrpSpPr>
              <a:grpSpLocks/>
            </p:cNvGrpSpPr>
            <p:nvPr/>
          </p:nvGrpSpPr>
          <p:grpSpPr bwMode="auto">
            <a:xfrm rot="17520330">
              <a:off x="3137255" y="3637317"/>
              <a:ext cx="309553" cy="137843"/>
              <a:chOff x="1682040" y="1796196"/>
              <a:chExt cx="370653" cy="278097"/>
            </a:xfrm>
          </p:grpSpPr>
          <p:sp>
            <p:nvSpPr>
              <p:cNvPr id="1031" name="Forme libre 103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2" name="Ellipse 103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3" name="Groupe 206"/>
            <p:cNvGrpSpPr>
              <a:grpSpLocks/>
            </p:cNvGrpSpPr>
            <p:nvPr/>
          </p:nvGrpSpPr>
          <p:grpSpPr bwMode="auto">
            <a:xfrm rot="17520330">
              <a:off x="2995816" y="3637317"/>
              <a:ext cx="309553" cy="137843"/>
              <a:chOff x="1682040" y="1796196"/>
              <a:chExt cx="370653" cy="278097"/>
            </a:xfrm>
          </p:grpSpPr>
          <p:sp>
            <p:nvSpPr>
              <p:cNvPr id="1029" name="Forme libre 102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0" name="Ellipse 102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4" name="Groupe 206"/>
            <p:cNvGrpSpPr>
              <a:grpSpLocks/>
            </p:cNvGrpSpPr>
            <p:nvPr/>
          </p:nvGrpSpPr>
          <p:grpSpPr bwMode="auto">
            <a:xfrm rot="17520330">
              <a:off x="2854375" y="3637317"/>
              <a:ext cx="309553" cy="137843"/>
              <a:chOff x="1682040" y="1796196"/>
              <a:chExt cx="370653" cy="278097"/>
            </a:xfrm>
          </p:grpSpPr>
          <p:sp>
            <p:nvSpPr>
              <p:cNvPr id="1027" name="Forme libre 10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8" name="Ellipse 10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5" name="Groupe 206"/>
            <p:cNvGrpSpPr>
              <a:grpSpLocks/>
            </p:cNvGrpSpPr>
            <p:nvPr/>
          </p:nvGrpSpPr>
          <p:grpSpPr bwMode="auto">
            <a:xfrm rot="17520330">
              <a:off x="4087489" y="3641436"/>
              <a:ext cx="307974" cy="137530"/>
              <a:chOff x="1682040" y="1796196"/>
              <a:chExt cx="370653" cy="278097"/>
            </a:xfrm>
          </p:grpSpPr>
          <p:sp>
            <p:nvSpPr>
              <p:cNvPr id="1025" name="Forme libre 10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6" name="Ellipse 10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6" name="Groupe 206"/>
            <p:cNvGrpSpPr>
              <a:grpSpLocks/>
            </p:cNvGrpSpPr>
            <p:nvPr/>
          </p:nvGrpSpPr>
          <p:grpSpPr bwMode="auto">
            <a:xfrm rot="17520330">
              <a:off x="3951461" y="3643025"/>
              <a:ext cx="307974" cy="137530"/>
              <a:chOff x="1682040" y="1796196"/>
              <a:chExt cx="370653" cy="278097"/>
            </a:xfrm>
          </p:grpSpPr>
          <p:sp>
            <p:nvSpPr>
              <p:cNvPr id="1023" name="Forme libre 10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4" name="Ellipse 10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7" name="Groupe 206"/>
            <p:cNvGrpSpPr>
              <a:grpSpLocks/>
            </p:cNvGrpSpPr>
            <p:nvPr/>
          </p:nvGrpSpPr>
          <p:grpSpPr bwMode="auto">
            <a:xfrm rot="17520330">
              <a:off x="3810343" y="3643025"/>
              <a:ext cx="307974" cy="137530"/>
              <a:chOff x="1682040" y="1796196"/>
              <a:chExt cx="370653" cy="278097"/>
            </a:xfrm>
          </p:grpSpPr>
          <p:sp>
            <p:nvSpPr>
              <p:cNvPr id="1021" name="Forme libre 10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2" name="Ellipse 102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8" name="Groupe 206"/>
            <p:cNvGrpSpPr>
              <a:grpSpLocks/>
            </p:cNvGrpSpPr>
            <p:nvPr/>
          </p:nvGrpSpPr>
          <p:grpSpPr bwMode="auto">
            <a:xfrm rot="17520330">
              <a:off x="3669225" y="3643025"/>
              <a:ext cx="307974" cy="137530"/>
              <a:chOff x="1682040" y="1796196"/>
              <a:chExt cx="370653" cy="278097"/>
            </a:xfrm>
          </p:grpSpPr>
          <p:sp>
            <p:nvSpPr>
              <p:cNvPr id="1019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0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9" name="Groupe 206"/>
            <p:cNvGrpSpPr>
              <a:grpSpLocks/>
            </p:cNvGrpSpPr>
            <p:nvPr/>
          </p:nvGrpSpPr>
          <p:grpSpPr bwMode="auto">
            <a:xfrm rot="17520330">
              <a:off x="3528108" y="3643025"/>
              <a:ext cx="307974" cy="137530"/>
              <a:chOff x="1682040" y="1796196"/>
              <a:chExt cx="370653" cy="278097"/>
            </a:xfrm>
          </p:grpSpPr>
          <p:sp>
            <p:nvSpPr>
              <p:cNvPr id="1017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8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0" name="Groupe 206"/>
            <p:cNvGrpSpPr>
              <a:grpSpLocks/>
            </p:cNvGrpSpPr>
            <p:nvPr/>
          </p:nvGrpSpPr>
          <p:grpSpPr bwMode="auto">
            <a:xfrm rot="17520330">
              <a:off x="4746305" y="3604926"/>
              <a:ext cx="307972" cy="137530"/>
              <a:chOff x="1682040" y="1796196"/>
              <a:chExt cx="370653" cy="278097"/>
            </a:xfrm>
          </p:grpSpPr>
          <p:sp>
            <p:nvSpPr>
              <p:cNvPr id="1015" name="Forme libre 101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6" name="Ellipse 101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1" name="Groupe 206"/>
            <p:cNvGrpSpPr>
              <a:grpSpLocks/>
            </p:cNvGrpSpPr>
            <p:nvPr/>
          </p:nvGrpSpPr>
          <p:grpSpPr bwMode="auto">
            <a:xfrm rot="17520330">
              <a:off x="4610277" y="3606510"/>
              <a:ext cx="307974" cy="137530"/>
              <a:chOff x="1682040" y="1796196"/>
              <a:chExt cx="370653" cy="278097"/>
            </a:xfrm>
          </p:grpSpPr>
          <p:sp>
            <p:nvSpPr>
              <p:cNvPr id="1013" name="Forme libre 10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4" name="Ellipse 10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2" name="Groupe 206"/>
            <p:cNvGrpSpPr>
              <a:grpSpLocks/>
            </p:cNvGrpSpPr>
            <p:nvPr/>
          </p:nvGrpSpPr>
          <p:grpSpPr bwMode="auto">
            <a:xfrm rot="17520330">
              <a:off x="4469160" y="3606509"/>
              <a:ext cx="307974" cy="137530"/>
              <a:chOff x="1682040" y="1796196"/>
              <a:chExt cx="370653" cy="278097"/>
            </a:xfrm>
          </p:grpSpPr>
          <p:sp>
            <p:nvSpPr>
              <p:cNvPr id="1011" name="Forme libre 10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2" name="Ellipse 10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3" name="Groupe 206"/>
            <p:cNvGrpSpPr>
              <a:grpSpLocks/>
            </p:cNvGrpSpPr>
            <p:nvPr/>
          </p:nvGrpSpPr>
          <p:grpSpPr bwMode="auto">
            <a:xfrm rot="17520330">
              <a:off x="4328044" y="3606509"/>
              <a:ext cx="307974" cy="137530"/>
              <a:chOff x="1682040" y="1796196"/>
              <a:chExt cx="370653" cy="278097"/>
            </a:xfrm>
          </p:grpSpPr>
          <p:sp>
            <p:nvSpPr>
              <p:cNvPr id="1009" name="Forme libre 10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0" name="Ellipse 10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4" name="Groupe 206"/>
            <p:cNvGrpSpPr>
              <a:grpSpLocks/>
            </p:cNvGrpSpPr>
            <p:nvPr/>
          </p:nvGrpSpPr>
          <p:grpSpPr bwMode="auto">
            <a:xfrm rot="17520330">
              <a:off x="4186928" y="3606508"/>
              <a:ext cx="307974" cy="137530"/>
              <a:chOff x="1682040" y="1796196"/>
              <a:chExt cx="370653" cy="278097"/>
            </a:xfrm>
          </p:grpSpPr>
          <p:sp>
            <p:nvSpPr>
              <p:cNvPr id="1007" name="Forme libre 10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8" name="Ellipse 10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5" name="Groupe 206"/>
            <p:cNvGrpSpPr>
              <a:grpSpLocks/>
            </p:cNvGrpSpPr>
            <p:nvPr/>
          </p:nvGrpSpPr>
          <p:grpSpPr bwMode="auto">
            <a:xfrm rot="20466625">
              <a:off x="6518808" y="4428157"/>
              <a:ext cx="307973" cy="137530"/>
              <a:chOff x="1682040" y="1796196"/>
              <a:chExt cx="370653" cy="278097"/>
            </a:xfrm>
          </p:grpSpPr>
          <p:sp>
            <p:nvSpPr>
              <p:cNvPr id="1005" name="Forme libre 10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6" name="Ellipse 10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6" name="Groupe 206"/>
            <p:cNvGrpSpPr>
              <a:grpSpLocks/>
            </p:cNvGrpSpPr>
            <p:nvPr/>
          </p:nvGrpSpPr>
          <p:grpSpPr bwMode="auto">
            <a:xfrm rot="20466625">
              <a:off x="6428552" y="4326372"/>
              <a:ext cx="307973" cy="137530"/>
              <a:chOff x="1682040" y="1796196"/>
              <a:chExt cx="370653" cy="278097"/>
            </a:xfrm>
          </p:grpSpPr>
          <p:sp>
            <p:nvSpPr>
              <p:cNvPr id="1003" name="Forme libre 100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4" name="Ellipse 100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7" name="Groupe 206"/>
            <p:cNvGrpSpPr>
              <a:grpSpLocks/>
            </p:cNvGrpSpPr>
            <p:nvPr/>
          </p:nvGrpSpPr>
          <p:grpSpPr bwMode="auto">
            <a:xfrm rot="20466625">
              <a:off x="6336166" y="4219699"/>
              <a:ext cx="307973" cy="137530"/>
              <a:chOff x="1682040" y="1796196"/>
              <a:chExt cx="370653" cy="278097"/>
            </a:xfrm>
          </p:grpSpPr>
          <p:sp>
            <p:nvSpPr>
              <p:cNvPr id="1001" name="Forme libre 100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2" name="Ellipse 100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8" name="Groupe 206"/>
            <p:cNvGrpSpPr>
              <a:grpSpLocks/>
            </p:cNvGrpSpPr>
            <p:nvPr/>
          </p:nvGrpSpPr>
          <p:grpSpPr bwMode="auto">
            <a:xfrm rot="20466625">
              <a:off x="6243780" y="4113025"/>
              <a:ext cx="307973" cy="137530"/>
              <a:chOff x="1682040" y="1796196"/>
              <a:chExt cx="370653" cy="278097"/>
            </a:xfrm>
          </p:grpSpPr>
          <p:sp>
            <p:nvSpPr>
              <p:cNvPr id="999" name="Forme libre 99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0" name="Ellipse 99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29" name="Groupe 206"/>
            <p:cNvGrpSpPr>
              <a:grpSpLocks/>
            </p:cNvGrpSpPr>
            <p:nvPr/>
          </p:nvGrpSpPr>
          <p:grpSpPr bwMode="auto">
            <a:xfrm rot="20466625">
              <a:off x="6151394" y="4006354"/>
              <a:ext cx="307973" cy="137530"/>
              <a:chOff x="1682040" y="1796196"/>
              <a:chExt cx="370653" cy="278097"/>
            </a:xfrm>
          </p:grpSpPr>
          <p:sp>
            <p:nvSpPr>
              <p:cNvPr id="997" name="Forme libre 99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8" name="Ellipse 99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0" name="Groupe 206"/>
            <p:cNvGrpSpPr>
              <a:grpSpLocks/>
            </p:cNvGrpSpPr>
            <p:nvPr/>
          </p:nvGrpSpPr>
          <p:grpSpPr bwMode="auto">
            <a:xfrm rot="11992767">
              <a:off x="6459870" y="2708866"/>
              <a:ext cx="307973" cy="137530"/>
              <a:chOff x="1682040" y="1796196"/>
              <a:chExt cx="370653" cy="278097"/>
            </a:xfrm>
          </p:grpSpPr>
          <p:sp>
            <p:nvSpPr>
              <p:cNvPr id="995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6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1" name="Groupe 206"/>
            <p:cNvGrpSpPr>
              <a:grpSpLocks/>
            </p:cNvGrpSpPr>
            <p:nvPr/>
          </p:nvGrpSpPr>
          <p:grpSpPr bwMode="auto">
            <a:xfrm rot="11992767">
              <a:off x="6466504" y="2844743"/>
              <a:ext cx="307973" cy="137530"/>
              <a:chOff x="1682040" y="1796196"/>
              <a:chExt cx="370653" cy="278097"/>
            </a:xfrm>
          </p:grpSpPr>
          <p:sp>
            <p:nvSpPr>
              <p:cNvPr id="993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4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2" name="Groupe 206"/>
            <p:cNvGrpSpPr>
              <a:grpSpLocks/>
            </p:cNvGrpSpPr>
            <p:nvPr/>
          </p:nvGrpSpPr>
          <p:grpSpPr bwMode="auto">
            <a:xfrm rot="11992767">
              <a:off x="6471739" y="2985763"/>
              <a:ext cx="307973" cy="137530"/>
              <a:chOff x="1682040" y="1796196"/>
              <a:chExt cx="370653" cy="278097"/>
            </a:xfrm>
          </p:grpSpPr>
          <p:sp>
            <p:nvSpPr>
              <p:cNvPr id="991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2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3" name="Groupe 206"/>
            <p:cNvGrpSpPr>
              <a:grpSpLocks/>
            </p:cNvGrpSpPr>
            <p:nvPr/>
          </p:nvGrpSpPr>
          <p:grpSpPr bwMode="auto">
            <a:xfrm rot="11992767">
              <a:off x="6476974" y="3126784"/>
              <a:ext cx="307973" cy="137530"/>
              <a:chOff x="1682040" y="1796196"/>
              <a:chExt cx="370653" cy="278097"/>
            </a:xfrm>
          </p:grpSpPr>
          <p:sp>
            <p:nvSpPr>
              <p:cNvPr id="989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0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4" name="Groupe 206"/>
            <p:cNvGrpSpPr>
              <a:grpSpLocks/>
            </p:cNvGrpSpPr>
            <p:nvPr/>
          </p:nvGrpSpPr>
          <p:grpSpPr bwMode="auto">
            <a:xfrm rot="11992767">
              <a:off x="6482209" y="3267804"/>
              <a:ext cx="307973" cy="137530"/>
              <a:chOff x="1682040" y="1796196"/>
              <a:chExt cx="370653" cy="278097"/>
            </a:xfrm>
          </p:grpSpPr>
          <p:sp>
            <p:nvSpPr>
              <p:cNvPr id="987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8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5" name="Groupe 206"/>
            <p:cNvGrpSpPr>
              <a:grpSpLocks/>
            </p:cNvGrpSpPr>
            <p:nvPr/>
          </p:nvGrpSpPr>
          <p:grpSpPr bwMode="auto">
            <a:xfrm rot="14567338">
              <a:off x="7063983" y="1547709"/>
              <a:ext cx="307977" cy="137530"/>
              <a:chOff x="1682040" y="1796196"/>
              <a:chExt cx="370653" cy="278097"/>
            </a:xfrm>
          </p:grpSpPr>
          <p:sp>
            <p:nvSpPr>
              <p:cNvPr id="985" name="Forme libre 98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6" name="Ellipse 98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6" name="Groupe 206"/>
            <p:cNvGrpSpPr>
              <a:grpSpLocks/>
            </p:cNvGrpSpPr>
            <p:nvPr/>
          </p:nvGrpSpPr>
          <p:grpSpPr bwMode="auto">
            <a:xfrm rot="14567338">
              <a:off x="6976328" y="1651742"/>
              <a:ext cx="307979" cy="137530"/>
              <a:chOff x="1682040" y="1796196"/>
              <a:chExt cx="370653" cy="278097"/>
            </a:xfrm>
          </p:grpSpPr>
          <p:sp>
            <p:nvSpPr>
              <p:cNvPr id="983" name="Forme libre 9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4" name="Ellipse 9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7" name="Groupe 206"/>
            <p:cNvGrpSpPr>
              <a:grpSpLocks/>
            </p:cNvGrpSpPr>
            <p:nvPr/>
          </p:nvGrpSpPr>
          <p:grpSpPr bwMode="auto">
            <a:xfrm rot="14567338">
              <a:off x="6884148" y="1758594"/>
              <a:ext cx="307979" cy="137530"/>
              <a:chOff x="1682040" y="1796196"/>
              <a:chExt cx="370653" cy="278097"/>
            </a:xfrm>
          </p:grpSpPr>
          <p:sp>
            <p:nvSpPr>
              <p:cNvPr id="981" name="Forme libre 9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2" name="Ellipse 9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8" name="Groupe 206"/>
            <p:cNvGrpSpPr>
              <a:grpSpLocks/>
            </p:cNvGrpSpPr>
            <p:nvPr/>
          </p:nvGrpSpPr>
          <p:grpSpPr bwMode="auto">
            <a:xfrm rot="14567338">
              <a:off x="6791968" y="1865445"/>
              <a:ext cx="307979" cy="137530"/>
              <a:chOff x="1682040" y="1796196"/>
              <a:chExt cx="370653" cy="278097"/>
            </a:xfrm>
          </p:grpSpPr>
          <p:sp>
            <p:nvSpPr>
              <p:cNvPr id="979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0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39" name="Groupe 206"/>
            <p:cNvGrpSpPr>
              <a:grpSpLocks/>
            </p:cNvGrpSpPr>
            <p:nvPr/>
          </p:nvGrpSpPr>
          <p:grpSpPr bwMode="auto">
            <a:xfrm rot="14567338">
              <a:off x="6699791" y="1972297"/>
              <a:ext cx="307979" cy="137530"/>
              <a:chOff x="1682040" y="1796196"/>
              <a:chExt cx="370653" cy="278097"/>
            </a:xfrm>
          </p:grpSpPr>
          <p:sp>
            <p:nvSpPr>
              <p:cNvPr id="977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8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40" name="Groupe 206"/>
            <p:cNvGrpSpPr>
              <a:grpSpLocks/>
            </p:cNvGrpSpPr>
            <p:nvPr/>
          </p:nvGrpSpPr>
          <p:grpSpPr bwMode="auto">
            <a:xfrm rot="10840455">
              <a:off x="6470748" y="3353766"/>
              <a:ext cx="307973" cy="137530"/>
              <a:chOff x="1682040" y="1796196"/>
              <a:chExt cx="370653" cy="278097"/>
            </a:xfrm>
          </p:grpSpPr>
          <p:sp>
            <p:nvSpPr>
              <p:cNvPr id="975" name="Forme libre 9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6" name="Ellipse 9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41" name="Groupe 206"/>
            <p:cNvGrpSpPr>
              <a:grpSpLocks/>
            </p:cNvGrpSpPr>
            <p:nvPr/>
          </p:nvGrpSpPr>
          <p:grpSpPr bwMode="auto">
            <a:xfrm rot="10840455">
              <a:off x="6521710" y="3479898"/>
              <a:ext cx="307973" cy="137530"/>
              <a:chOff x="1682040" y="1796196"/>
              <a:chExt cx="370653" cy="278097"/>
            </a:xfrm>
          </p:grpSpPr>
          <p:sp>
            <p:nvSpPr>
              <p:cNvPr id="973" name="Forme libre 97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4" name="Ellipse 97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42" name="Groupe 206"/>
            <p:cNvGrpSpPr>
              <a:grpSpLocks/>
            </p:cNvGrpSpPr>
            <p:nvPr/>
          </p:nvGrpSpPr>
          <p:grpSpPr bwMode="auto">
            <a:xfrm rot="10840455">
              <a:off x="6573042" y="3611350"/>
              <a:ext cx="307973" cy="137530"/>
              <a:chOff x="1682040" y="1796196"/>
              <a:chExt cx="370653" cy="278097"/>
            </a:xfrm>
          </p:grpSpPr>
          <p:sp>
            <p:nvSpPr>
              <p:cNvPr id="971" name="Forme libre 9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2" name="Ellipse 97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43" name="Groupe 206"/>
            <p:cNvGrpSpPr>
              <a:grpSpLocks/>
            </p:cNvGrpSpPr>
            <p:nvPr/>
          </p:nvGrpSpPr>
          <p:grpSpPr bwMode="auto">
            <a:xfrm rot="10840455">
              <a:off x="6624375" y="3742799"/>
              <a:ext cx="307973" cy="137530"/>
              <a:chOff x="1682040" y="1796196"/>
              <a:chExt cx="370653" cy="278097"/>
            </a:xfrm>
          </p:grpSpPr>
          <p:sp>
            <p:nvSpPr>
              <p:cNvPr id="969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0" name="Ellipse 9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44" name="Groupe 206"/>
            <p:cNvGrpSpPr>
              <a:grpSpLocks/>
            </p:cNvGrpSpPr>
            <p:nvPr/>
          </p:nvGrpSpPr>
          <p:grpSpPr bwMode="auto">
            <a:xfrm rot="10840455">
              <a:off x="6630552" y="3874248"/>
              <a:ext cx="307973" cy="137530"/>
              <a:chOff x="1682040" y="1796196"/>
              <a:chExt cx="370653" cy="278097"/>
            </a:xfrm>
          </p:grpSpPr>
          <p:sp>
            <p:nvSpPr>
              <p:cNvPr id="967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8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45" name="Forme libre 644"/>
            <p:cNvSpPr/>
            <p:nvPr/>
          </p:nvSpPr>
          <p:spPr bwMode="auto">
            <a:xfrm rot="15603179">
              <a:off x="7165467" y="4526562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6" name="Ellipse 645"/>
            <p:cNvSpPr/>
            <p:nvPr/>
          </p:nvSpPr>
          <p:spPr bwMode="auto">
            <a:xfrm rot="4803179">
              <a:off x="7038037" y="4651266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7" name="Forme libre 646"/>
            <p:cNvSpPr/>
            <p:nvPr/>
          </p:nvSpPr>
          <p:spPr bwMode="auto">
            <a:xfrm rot="15603179">
              <a:off x="7226827" y="4647746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8" name="Ellipse 647"/>
            <p:cNvSpPr/>
            <p:nvPr/>
          </p:nvSpPr>
          <p:spPr bwMode="auto">
            <a:xfrm rot="4803179">
              <a:off x="7099542" y="4773069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9" name="Forme libre 648"/>
            <p:cNvSpPr/>
            <p:nvPr/>
          </p:nvSpPr>
          <p:spPr bwMode="auto">
            <a:xfrm rot="15603179">
              <a:off x="7289292" y="4774212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0" name="Ellipse 649"/>
            <p:cNvSpPr/>
            <p:nvPr/>
          </p:nvSpPr>
          <p:spPr bwMode="auto">
            <a:xfrm rot="4803179">
              <a:off x="7161862" y="4898916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1" name="Forme libre 650"/>
            <p:cNvSpPr/>
            <p:nvPr/>
          </p:nvSpPr>
          <p:spPr bwMode="auto">
            <a:xfrm rot="15603179">
              <a:off x="7350652" y="4900158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2" name="Ellipse 651"/>
            <p:cNvSpPr/>
            <p:nvPr/>
          </p:nvSpPr>
          <p:spPr bwMode="auto">
            <a:xfrm rot="4803179">
              <a:off x="7223367" y="5025481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3" name="Forme libre 652"/>
            <p:cNvSpPr/>
            <p:nvPr/>
          </p:nvSpPr>
          <p:spPr bwMode="auto">
            <a:xfrm rot="15603179">
              <a:off x="6839764" y="3951315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4" name="Ellipse 653"/>
            <p:cNvSpPr/>
            <p:nvPr/>
          </p:nvSpPr>
          <p:spPr bwMode="auto">
            <a:xfrm rot="4803179">
              <a:off x="6712424" y="4076412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5" name="Forme libre 654"/>
            <p:cNvSpPr/>
            <p:nvPr/>
          </p:nvSpPr>
          <p:spPr bwMode="auto">
            <a:xfrm rot="15603179">
              <a:off x="6901407" y="4072586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6" name="Ellipse 655"/>
            <p:cNvSpPr/>
            <p:nvPr/>
          </p:nvSpPr>
          <p:spPr bwMode="auto">
            <a:xfrm rot="4803179">
              <a:off x="6774067" y="4197683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7" name="Forme libre 270"/>
            <p:cNvSpPr/>
            <p:nvPr/>
          </p:nvSpPr>
          <p:spPr bwMode="auto">
            <a:xfrm rot="15603179">
              <a:off x="6963882" y="4199121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8" name="Ellipse 657"/>
            <p:cNvSpPr/>
            <p:nvPr/>
          </p:nvSpPr>
          <p:spPr bwMode="auto">
            <a:xfrm rot="4803179">
              <a:off x="6836542" y="4324218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9" name="Forme libre 268"/>
            <p:cNvSpPr/>
            <p:nvPr/>
          </p:nvSpPr>
          <p:spPr bwMode="auto">
            <a:xfrm rot="15603179">
              <a:off x="7026356" y="4325656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0" name="Ellipse 269"/>
            <p:cNvSpPr/>
            <p:nvPr/>
          </p:nvSpPr>
          <p:spPr bwMode="auto">
            <a:xfrm rot="4803179">
              <a:off x="6899016" y="4450753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1" name="Forme libre 266"/>
            <p:cNvSpPr/>
            <p:nvPr/>
          </p:nvSpPr>
          <p:spPr bwMode="auto">
            <a:xfrm rot="15603179">
              <a:off x="7088831" y="4452191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rgbClr val="FF0000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2" name="Ellipse 267"/>
            <p:cNvSpPr/>
            <p:nvPr/>
          </p:nvSpPr>
          <p:spPr bwMode="auto">
            <a:xfrm rot="4803179">
              <a:off x="6961491" y="4577288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FF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663" name="Groupe 206"/>
            <p:cNvGrpSpPr>
              <a:grpSpLocks/>
            </p:cNvGrpSpPr>
            <p:nvPr/>
          </p:nvGrpSpPr>
          <p:grpSpPr bwMode="auto">
            <a:xfrm rot="13489978">
              <a:off x="6673067" y="2079563"/>
              <a:ext cx="307974" cy="137530"/>
              <a:chOff x="1682040" y="1796196"/>
              <a:chExt cx="370653" cy="278097"/>
            </a:xfrm>
          </p:grpSpPr>
          <p:sp>
            <p:nvSpPr>
              <p:cNvPr id="965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6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4" name="Groupe 206"/>
            <p:cNvGrpSpPr>
              <a:grpSpLocks/>
            </p:cNvGrpSpPr>
            <p:nvPr/>
          </p:nvGrpSpPr>
          <p:grpSpPr bwMode="auto">
            <a:xfrm rot="13489978">
              <a:off x="6621758" y="2205555"/>
              <a:ext cx="307974" cy="137530"/>
              <a:chOff x="1682040" y="1796196"/>
              <a:chExt cx="370653" cy="278097"/>
            </a:xfrm>
          </p:grpSpPr>
          <p:sp>
            <p:nvSpPr>
              <p:cNvPr id="963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4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5" name="Groupe 206"/>
            <p:cNvGrpSpPr>
              <a:grpSpLocks/>
            </p:cNvGrpSpPr>
            <p:nvPr/>
          </p:nvGrpSpPr>
          <p:grpSpPr bwMode="auto">
            <a:xfrm rot="13489978">
              <a:off x="6567010" y="2335620"/>
              <a:ext cx="307974" cy="137530"/>
              <a:chOff x="1682040" y="1796196"/>
              <a:chExt cx="370653" cy="278097"/>
            </a:xfrm>
          </p:grpSpPr>
          <p:sp>
            <p:nvSpPr>
              <p:cNvPr id="961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2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6" name="Groupe 206"/>
            <p:cNvGrpSpPr>
              <a:grpSpLocks/>
            </p:cNvGrpSpPr>
            <p:nvPr/>
          </p:nvGrpSpPr>
          <p:grpSpPr bwMode="auto">
            <a:xfrm rot="13489978">
              <a:off x="6512261" y="2465685"/>
              <a:ext cx="307974" cy="137530"/>
              <a:chOff x="1682040" y="1796196"/>
              <a:chExt cx="370653" cy="278097"/>
            </a:xfrm>
          </p:grpSpPr>
          <p:sp>
            <p:nvSpPr>
              <p:cNvPr id="959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0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7" name="Groupe 206"/>
            <p:cNvGrpSpPr>
              <a:grpSpLocks/>
            </p:cNvGrpSpPr>
            <p:nvPr/>
          </p:nvGrpSpPr>
          <p:grpSpPr bwMode="auto">
            <a:xfrm rot="13489978">
              <a:off x="6457514" y="2595749"/>
              <a:ext cx="307974" cy="137530"/>
              <a:chOff x="1682040" y="1796196"/>
              <a:chExt cx="370653" cy="278097"/>
            </a:xfrm>
          </p:grpSpPr>
          <p:sp>
            <p:nvSpPr>
              <p:cNvPr id="957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rgbClr val="FF0000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8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FF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8" name="Groupe 786"/>
            <p:cNvGrpSpPr>
              <a:grpSpLocks noChangeAspect="1"/>
            </p:cNvGrpSpPr>
            <p:nvPr/>
          </p:nvGrpSpPr>
          <p:grpSpPr>
            <a:xfrm>
              <a:off x="6192856" y="2583022"/>
              <a:ext cx="230238" cy="212184"/>
              <a:chOff x="5932103" y="3577259"/>
              <a:chExt cx="427546" cy="366783"/>
            </a:xfrm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90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</p:grpSpPr>
            <p:sp>
              <p:nvSpPr>
                <p:cNvPr id="948" name="Ellipse 94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9" name="Ellipse 94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0" name="Ellipse 94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1" name="Ellipse 95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2" name="Ellipse 95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3" name="Ellipse 95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4" name="Ellipse 95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5" name="Ellipse 95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56" name="Ellipse 95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0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</p:grpSpPr>
            <p:sp>
              <p:nvSpPr>
                <p:cNvPr id="939" name="Ellipse 93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0" name="Ellipse 93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1" name="Ellipse 94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2" name="Ellipse 94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3" name="Ellipse 94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4" name="Ellipse 94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5" name="Ellipse 94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6" name="Ellipse 94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47" name="Ellipse 94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910" name="Ellipse 90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1" name="Ellipse 91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2" name="Ellipse 91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3" name="Ellipse 91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4" name="Ellipse 91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5" name="Ellipse 91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6" name="Ellipse 91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7" name="Ellipse 91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8" name="Ellipse 91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9" name="Ellipse 91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0" name="Ellipse 91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1" name="Ellipse 92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2" name="Ellipse 92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3" name="Ellipse 92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4" name="Ellipse 92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5" name="Forme libre 92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26" name="Forme libre 92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27" name="Forme libre 92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28" name="Forme libre 92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29" name="Forme libre 92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0" name="Forme libre 92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1" name="Forme libre 93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2" name="Forme libre 93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3" name="Forme libre 93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4" name="Forme libre 93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5" name="Forme libre 93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6" name="Forme libre 93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7" name="Forme libre 93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938" name="Forme libre 93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669" name="Groupe 786"/>
            <p:cNvGrpSpPr>
              <a:grpSpLocks noChangeAspect="1"/>
            </p:cNvGrpSpPr>
            <p:nvPr/>
          </p:nvGrpSpPr>
          <p:grpSpPr>
            <a:xfrm>
              <a:off x="6135207" y="3170044"/>
              <a:ext cx="230238" cy="212184"/>
              <a:chOff x="5932103" y="3577259"/>
              <a:chExt cx="427546" cy="366783"/>
            </a:xfrm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85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</p:grpSpPr>
            <p:sp>
              <p:nvSpPr>
                <p:cNvPr id="899" name="Ellipse 89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0" name="Ellipse 89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1" name="Ellipse 90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2" name="Ellipse 90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3" name="Ellipse 90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4" name="Ellipse 90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5" name="Ellipse 90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6" name="Ellipse 90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07" name="Ellipse 90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6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</p:grpSpPr>
            <p:sp>
              <p:nvSpPr>
                <p:cNvPr id="890" name="Ellipse 88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1" name="Ellipse 89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2" name="Ellipse 89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3" name="Ellipse 89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4" name="Ellipse 89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5" name="Ellipse 89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6" name="Ellipse 89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7" name="Ellipse 89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98" name="Ellipse 89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861" name="Ellipse 86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2" name="Ellipse 86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3" name="Ellipse 86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4" name="Ellipse 86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5" name="Ellipse 86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6" name="Ellipse 86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7" name="Ellipse 86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8" name="Ellipse 86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9" name="Ellipse 86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0" name="Ellipse 86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1" name="Ellipse 87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2" name="Ellipse 87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3" name="Ellipse 87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4" name="Ellipse 87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5" name="Ellipse 87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6" name="Forme libre 87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77" name="Forme libre 87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78" name="Forme libre 87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79" name="Forme libre 87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0" name="Forme libre 87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1" name="Forme libre 88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2" name="Forme libre 88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3" name="Forme libre 88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4" name="Forme libre 88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5" name="Forme libre 88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6" name="Forme libre 88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7" name="Forme libre 88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8" name="Forme libre 88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89" name="Forme libre 88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670" name="Groupe 786"/>
            <p:cNvGrpSpPr>
              <a:grpSpLocks noChangeAspect="1"/>
            </p:cNvGrpSpPr>
            <p:nvPr/>
          </p:nvGrpSpPr>
          <p:grpSpPr>
            <a:xfrm>
              <a:off x="5960062" y="2920154"/>
              <a:ext cx="230238" cy="212184"/>
              <a:chOff x="5932103" y="3577259"/>
              <a:chExt cx="427546" cy="366783"/>
            </a:xfrm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810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</p:grpSpPr>
            <p:sp>
              <p:nvSpPr>
                <p:cNvPr id="850" name="Ellipse 84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1" name="Ellipse 85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2" name="Ellipse 85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3" name="Ellipse 85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4" name="Ellipse 85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5" name="Ellipse 85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6" name="Ellipse 85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7" name="Ellipse 85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58" name="Ellipse 85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11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</p:grpSpPr>
            <p:sp>
              <p:nvSpPr>
                <p:cNvPr id="841" name="Ellipse 840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2" name="Ellipse 841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3" name="Ellipse 842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4" name="Ellipse 843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5" name="Ellipse 844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6" name="Ellipse 845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7" name="Ellipse 846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8" name="Ellipse 847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49" name="Ellipse 848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812" name="Ellipse 811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3" name="Ellipse 812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4" name="Ellipse 813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5" name="Ellipse 814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6" name="Ellipse 815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7" name="Ellipse 816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8" name="Ellipse 817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9" name="Ellipse 818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0" name="Ellipse 819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1" name="Ellipse 820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2" name="Ellipse 821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3" name="Ellipse 822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4" name="Ellipse 823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5" name="Ellipse 824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6" name="Ellipse 825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7" name="Forme libre 826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28" name="Forme libre 827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29" name="Forme libre 828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0" name="Forme libre 829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1" name="Forme libre 830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2" name="Forme libre 831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3" name="Forme libre 832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4" name="Forme libre 833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5" name="Forme libre 834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6" name="Forme libre 835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7" name="Forme libre 836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8" name="Forme libre 837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39" name="Forme libre 838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840" name="Forme libre 839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671" name="Groupe 786"/>
            <p:cNvGrpSpPr>
              <a:grpSpLocks noChangeAspect="1"/>
            </p:cNvGrpSpPr>
            <p:nvPr/>
          </p:nvGrpSpPr>
          <p:grpSpPr>
            <a:xfrm>
              <a:off x="5645180" y="3196897"/>
              <a:ext cx="230238" cy="212184"/>
              <a:chOff x="5932103" y="3577259"/>
              <a:chExt cx="427546" cy="366783"/>
            </a:xfrm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761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</p:grpSpPr>
            <p:sp>
              <p:nvSpPr>
                <p:cNvPr id="801" name="Ellipse 800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2" name="Ellipse 801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3" name="Ellipse 802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4" name="Ellipse 803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5" name="Ellipse 804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6" name="Ellipse 805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7" name="Ellipse 806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8" name="Ellipse 807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9" name="Ellipse 808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762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</p:grpSpPr>
            <p:sp>
              <p:nvSpPr>
                <p:cNvPr id="792" name="Ellipse 791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3" name="Ellipse 792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4" name="Ellipse 793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5" name="Ellipse 794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6" name="Ellipse 795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7" name="Ellipse 796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8" name="Ellipse 797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99" name="Ellipse 798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800" name="Ellipse 799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763" name="Ellipse 762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4" name="Ellipse 763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5" name="Ellipse 764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6" name="Ellipse 765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7" name="Ellipse 766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8" name="Ellipse 767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9" name="Ellipse 768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0" name="Ellipse 769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1" name="Ellipse 770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2" name="Ellipse 771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3" name="Ellipse 772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4" name="Ellipse 773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5" name="Ellipse 774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6" name="Ellipse 775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7" name="Ellipse 776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8" name="Forme libre 777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79" name="Forme libre 778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0" name="Forme libre 779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1" name="Forme libre 780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2" name="Forme libre 781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3" name="Forme libre 782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4" name="Forme libre 783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5" name="Forme libre 784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6" name="Forme libre 785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7" name="Forme libre 786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8" name="Forme libre 787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89" name="Forme libre 788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90" name="Forme libre 789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91" name="Forme libre 790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672" name="Groupe 786"/>
            <p:cNvGrpSpPr>
              <a:grpSpLocks noChangeAspect="1"/>
            </p:cNvGrpSpPr>
            <p:nvPr/>
          </p:nvGrpSpPr>
          <p:grpSpPr>
            <a:xfrm>
              <a:off x="6142055" y="3468930"/>
              <a:ext cx="230238" cy="212184"/>
              <a:chOff x="5932103" y="3577259"/>
              <a:chExt cx="427546" cy="366783"/>
            </a:xfrm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712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</p:grpSpPr>
            <p:sp>
              <p:nvSpPr>
                <p:cNvPr id="752" name="Ellipse 751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3" name="Ellipse 752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4" name="Ellipse 753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5" name="Ellipse 754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6" name="Ellipse 755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7" name="Ellipse 756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8" name="Ellipse 757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9" name="Ellipse 758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60" name="Ellipse 759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713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</p:grpSpPr>
            <p:sp>
              <p:nvSpPr>
                <p:cNvPr id="743" name="Ellipse 742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4" name="Ellipse 743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5" name="Ellipse 744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6" name="Ellipse 745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7" name="Ellipse 746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8" name="Ellipse 747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49" name="Ellipse 748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0" name="Ellipse 749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751" name="Ellipse 750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714" name="Ellipse 713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5" name="Ellipse 714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6" name="Ellipse 715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7" name="Ellipse 716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8" name="Ellipse 717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9" name="Ellipse 718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0" name="Ellipse 719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1" name="Ellipse 720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2" name="Ellipse 721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3" name="Ellipse 722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4" name="Ellipse 723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5" name="Ellipse 724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6" name="Ellipse 725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7" name="Ellipse 726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8" name="Ellipse 727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29" name="Forme libre 728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0" name="Forme libre 729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1" name="Forme libre 730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2" name="Forme libre 731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3" name="Forme libre 732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4" name="Forme libre 733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5" name="Forme libre 734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6" name="Forme libre 735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7" name="Forme libre 736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8" name="Forme libre 737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39" name="Forme libre 738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40" name="Forme libre 739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41" name="Forme libre 740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742" name="Forme libre 741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137" name="ZoneTexte 1136"/>
          <p:cNvSpPr txBox="1"/>
          <p:nvPr/>
        </p:nvSpPr>
        <p:spPr>
          <a:xfrm>
            <a:off x="3371850" y="4076700"/>
            <a:ext cx="1007007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err="1" smtClean="0"/>
              <a:t>Thin</a:t>
            </a:r>
            <a:r>
              <a:rPr lang="fr-FR" dirty="0" smtClean="0"/>
              <a:t> film</a:t>
            </a:r>
            <a:endParaRPr lang="fr-FR" dirty="0"/>
          </a:p>
        </p:txBody>
      </p:sp>
      <p:sp>
        <p:nvSpPr>
          <p:cNvPr id="1138" name="ZoneTexte 1137"/>
          <p:cNvSpPr txBox="1"/>
          <p:nvPr/>
        </p:nvSpPr>
        <p:spPr>
          <a:xfrm>
            <a:off x="4657725" y="2009775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  <p:sp>
        <p:nvSpPr>
          <p:cNvPr id="1139" name="ZoneTexte 1138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140" name="Ellipse 1139"/>
          <p:cNvSpPr/>
          <p:nvPr/>
        </p:nvSpPr>
        <p:spPr>
          <a:xfrm>
            <a:off x="3390900" y="2914651"/>
            <a:ext cx="1295400" cy="1028700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/>
        </p:nvSpPr>
        <p:spPr>
          <a:xfrm rot="19114566">
            <a:off x="5178623" y="2529786"/>
            <a:ext cx="914400" cy="562322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41" name="Ellipse 1140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3" name="Rectangle 552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4" name="ZoneTexte 553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7" name="Rectangle 6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Contrasts</a:t>
            </a:r>
            <a:r>
              <a:rPr lang="fr-FR" i="1" dirty="0" smtClean="0"/>
              <a:t> in </a:t>
            </a:r>
            <a:r>
              <a:rPr lang="fr-FR" i="1" dirty="0" err="1" smtClean="0"/>
              <a:t>foams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07475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53" name="ZoneTexte 552"/>
          <p:cNvSpPr txBox="1"/>
          <p:nvPr/>
        </p:nvSpPr>
        <p:spPr>
          <a:xfrm>
            <a:off x="2486024" y="5625584"/>
            <a:ext cx="422674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sz="2000" dirty="0" err="1" smtClean="0">
                <a:latin typeface="Symbol" panose="05050102010706020507" pitchFamily="18" charset="2"/>
              </a:rPr>
              <a:t>r</a:t>
            </a:r>
            <a:r>
              <a:rPr lang="fr-FR" sz="2000" baseline="-25000" dirty="0" err="1" smtClean="0"/>
              <a:t>hydrogenated</a:t>
            </a:r>
            <a:r>
              <a:rPr lang="fr-FR" sz="2000" baseline="-25000" dirty="0" smtClean="0"/>
              <a:t> surfactants</a:t>
            </a:r>
            <a:r>
              <a:rPr lang="fr-FR" sz="2000" dirty="0" smtClean="0"/>
              <a:t> </a:t>
            </a:r>
            <a:r>
              <a:rPr lang="fr-FR" sz="2000" dirty="0" smtClean="0"/>
              <a:t>~ </a:t>
            </a:r>
            <a:r>
              <a:rPr lang="fr-FR" dirty="0" smtClean="0"/>
              <a:t>0 </a:t>
            </a:r>
            <a:r>
              <a:rPr lang="fr-FR" dirty="0" smtClean="0"/>
              <a:t> close to </a:t>
            </a:r>
            <a:r>
              <a:rPr lang="fr-FR" dirty="0" smtClean="0">
                <a:latin typeface="Symbol" panose="05050102010706020507" pitchFamily="18" charset="2"/>
              </a:rPr>
              <a:t>r</a:t>
            </a:r>
            <a:r>
              <a:rPr lang="fr-FR" baseline="-25000" dirty="0" smtClean="0"/>
              <a:t>H2O</a:t>
            </a:r>
            <a:r>
              <a:rPr lang="fr-FR" dirty="0" smtClean="0"/>
              <a:t> </a:t>
            </a:r>
            <a:endParaRPr lang="fr-FR" sz="2000" dirty="0" smtClean="0"/>
          </a:p>
        </p:txBody>
      </p:sp>
      <p:grpSp>
        <p:nvGrpSpPr>
          <p:cNvPr id="3" name="Groupe 2"/>
          <p:cNvGrpSpPr/>
          <p:nvPr/>
        </p:nvGrpSpPr>
        <p:grpSpPr>
          <a:xfrm>
            <a:off x="2759976" y="1102777"/>
            <a:ext cx="4753176" cy="4272182"/>
            <a:chOff x="2759976" y="1102777"/>
            <a:chExt cx="4753176" cy="4272182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8" name="Groupe 206"/>
            <p:cNvGrpSpPr>
              <a:grpSpLocks/>
            </p:cNvGrpSpPr>
            <p:nvPr/>
          </p:nvGrpSpPr>
          <p:grpSpPr bwMode="auto">
            <a:xfrm rot="3510952">
              <a:off x="6682098" y="1187999"/>
              <a:ext cx="307973" cy="137530"/>
              <a:chOff x="1682040" y="1796196"/>
              <a:chExt cx="370653" cy="278097"/>
            </a:xfrm>
          </p:grpSpPr>
          <p:sp>
            <p:nvSpPr>
              <p:cNvPr id="1576" name="Forme libre 15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7" name="Ellipse 15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E7FFFF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204" name="Groupe 786"/>
            <p:cNvGrpSpPr>
              <a:grpSpLocks noChangeAspect="1"/>
            </p:cNvGrpSpPr>
            <p:nvPr/>
          </p:nvGrpSpPr>
          <p:grpSpPr>
            <a:xfrm>
              <a:off x="5682645" y="3229703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405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45" name="Ellipse 1444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6" name="Ellipse 1445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7" name="Ellipse 1446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8" name="Ellipse 1447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9" name="Ellipse 1448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0" name="Ellipse 1449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1" name="Ellipse 1450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2" name="Ellipse 1451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3" name="Ellipse 1452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06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36" name="Ellipse 143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7" name="Ellipse 143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8" name="Ellipse 143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9" name="Ellipse 143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0" name="Ellipse 143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1" name="Ellipse 144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2" name="Ellipse 144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3" name="Ellipse 144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4" name="Ellipse 144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407" name="Ellipse 1406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8" name="Ellipse 1407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9" name="Ellipse 1408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0" name="Ellipse 1409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1" name="Ellipse 1410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2" name="Ellipse 1411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3" name="Ellipse 1412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4" name="Ellipse 1413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5" name="Ellipse 1414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6" name="Ellipse 1415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7" name="Ellipse 1416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8" name="Ellipse 1417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9" name="Ellipse 1418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0" name="Ellipse 1419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1" name="Ellipse 1420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2" name="Forme libre 1421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3" name="Forme libre 1422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4" name="Forme libre 1423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5" name="Forme libre 1424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6" name="Forme libre 1425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7" name="Forme libre 1426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8" name="Forme libre 1427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9" name="Forme libre 1428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0" name="Forme libre 1429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1" name="Forme libre 1430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2" name="Forme libre 1431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3" name="Forme libre 1432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4" name="Forme libre 1433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5" name="Forme libre 1434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5" name="Groupe 786"/>
            <p:cNvGrpSpPr>
              <a:grpSpLocks noChangeAspect="1"/>
            </p:cNvGrpSpPr>
            <p:nvPr/>
          </p:nvGrpSpPr>
          <p:grpSpPr>
            <a:xfrm>
              <a:off x="6189214" y="3543089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56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96" name="Ellipse 139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7" name="Ellipse 139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8" name="Ellipse 139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9" name="Ellipse 139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0" name="Ellipse 139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1" name="Ellipse 140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2" name="Ellipse 140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3" name="Ellipse 140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4" name="Ellipse 140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57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87" name="Ellipse 138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8" name="Ellipse 138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9" name="Ellipse 138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0" name="Ellipse 138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1" name="Ellipse 139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2" name="Ellipse 139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3" name="Ellipse 139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4" name="Ellipse 139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5" name="Ellipse 139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58" name="Ellipse 1357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9" name="Ellipse 1358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0" name="Ellipse 1359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1" name="Ellipse 1360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2" name="Ellipse 1361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3" name="Ellipse 1362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4" name="Ellipse 1363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5" name="Ellipse 1364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6" name="Ellipse 1365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7" name="Ellipse 1366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8" name="Ellipse 1367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9" name="Ellipse 1368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0" name="Ellipse 1369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1" name="Ellipse 1370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2" name="Ellipse 1371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3" name="Forme libre 1372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4" name="Forme libre 1373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5" name="Forme libre 1374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6" name="Forme libre 1375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7" name="Forme libre 1376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8" name="Forme libre 1377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9" name="Forme libre 1378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0" name="Forme libre 1379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1" name="Forme libre 1380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2" name="Forme libre 1381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3" name="Forme libre 1382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4" name="Forme libre 1383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5" name="Forme libre 1384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6" name="Forme libre 1385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6" name="Groupe 786"/>
            <p:cNvGrpSpPr>
              <a:grpSpLocks noChangeAspect="1"/>
            </p:cNvGrpSpPr>
            <p:nvPr/>
          </p:nvGrpSpPr>
          <p:grpSpPr>
            <a:xfrm>
              <a:off x="6079743" y="3253314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07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47" name="Ellipse 134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8" name="Ellipse 134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9" name="Ellipse 134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0" name="Ellipse 134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1" name="Ellipse 135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2" name="Ellipse 135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3" name="Ellipse 135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4" name="Ellipse 135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5" name="Ellipse 135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8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38" name="Ellipse 133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39" name="Ellipse 133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0" name="Ellipse 133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1" name="Ellipse 134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2" name="Ellipse 134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3" name="Ellipse 134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4" name="Ellipse 134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5" name="Ellipse 134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6" name="Ellipse 134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09" name="Ellipse 1308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0" name="Ellipse 1309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1" name="Ellipse 1310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2" name="Ellipse 1311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3" name="Ellipse 1312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4" name="Ellipse 1313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5" name="Ellipse 1314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6" name="Ellipse 1315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7" name="Ellipse 1316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8" name="Ellipse 1317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9" name="Ellipse 1318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0" name="Ellipse 1319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1" name="Ellipse 1320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2" name="Ellipse 1321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3" name="Ellipse 1322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4" name="Forme libre 1323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5" name="Forme libre 1324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6" name="Forme libre 1325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7" name="Forme libre 1326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8" name="Forme libre 1327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9" name="Forme libre 1328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0" name="Forme libre 1329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1" name="Forme libre 1330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2" name="Forme libre 1331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3" name="Forme libre 1332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4" name="Forme libre 1333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5" name="Forme libre 1334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6" name="Forme libre 1335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7" name="Forme libre 1336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7" name="Groupe 786"/>
            <p:cNvGrpSpPr>
              <a:grpSpLocks noChangeAspect="1"/>
            </p:cNvGrpSpPr>
            <p:nvPr/>
          </p:nvGrpSpPr>
          <p:grpSpPr>
            <a:xfrm>
              <a:off x="5957394" y="2937782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5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98" name="Ellipse 129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9" name="Ellipse 129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0" name="Ellipse 129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1" name="Ellipse 130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2" name="Ellipse 130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3" name="Ellipse 130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4" name="Ellipse 130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5" name="Ellipse 130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6" name="Ellipse 130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5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89" name="Ellipse 128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0" name="Ellipse 128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1" name="Ellipse 129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2" name="Ellipse 129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3" name="Ellipse 129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4" name="Ellipse 129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5" name="Ellipse 129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6" name="Ellipse 129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7" name="Ellipse 129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60" name="Ellipse 125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1" name="Ellipse 126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2" name="Ellipse 126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3" name="Ellipse 126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4" name="Ellipse 126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5" name="Ellipse 126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6" name="Ellipse 126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7" name="Ellipse 126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8" name="Ellipse 126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9" name="Ellipse 126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0" name="Ellipse 126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1" name="Ellipse 127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2" name="Ellipse 127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3" name="Ellipse 127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4" name="Ellipse 127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5" name="Forme libre 127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6" name="Forme libre 127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7" name="Forme libre 127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8" name="Forme libre 127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9" name="Forme libre 127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0" name="Forme libre 127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1" name="Forme libre 128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2" name="Forme libre 128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3" name="Forme libre 128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4" name="Forme libre 128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5" name="Forme libre 128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6" name="Forme libre 128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7" name="Forme libre 128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8" name="Forme libre 128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8" name="Groupe 786"/>
            <p:cNvGrpSpPr>
              <a:grpSpLocks noChangeAspect="1"/>
            </p:cNvGrpSpPr>
            <p:nvPr/>
          </p:nvGrpSpPr>
          <p:grpSpPr>
            <a:xfrm>
              <a:off x="6161309" y="2710255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0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9" name="Ellipse 124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0" name="Ellipse 124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1" name="Ellipse 125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2" name="Ellipse 125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3" name="Ellipse 125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4" name="Ellipse 125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5" name="Ellipse 125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6" name="Ellipse 125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7" name="Ellipse 125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0" name="Ellipse 123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1" name="Ellipse 124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2" name="Ellipse 124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3" name="Ellipse 124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4" name="Ellipse 124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5" name="Ellipse 124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6" name="Ellipse 124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7" name="Ellipse 124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8" name="Ellipse 124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11" name="Ellipse 121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2" name="Ellipse 121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3" name="Ellipse 121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4" name="Ellipse 121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5" name="Ellipse 121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6" name="Ellipse 121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7" name="Ellipse 121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8" name="Ellipse 121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9" name="Ellipse 121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0" name="Ellipse 121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1" name="Ellipse 122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2" name="Ellipse 122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3" name="Ellipse 122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4" name="Ellipse 122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5" name="Ellipse 122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6" name="Forme libre 122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7" name="Forme libre 122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8" name="Forme libre 122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9" name="Forme libre 122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0" name="Forme libre 122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1" name="Forme libre 123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2" name="Forme libre 123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3" name="Forme libre 123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4" name="Forme libre 123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5" name="Forme libre 123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6" name="Forme libre 123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7" name="Forme libre 123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8" name="Forme libre 123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9" name="Forme libre 123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634" name="ZoneTexte 1633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635" name="Ellipse 1634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9" name="Rectangle 548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0" name="ZoneTexte 549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552" name="Rectangle 551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Contrasts</a:t>
            </a:r>
            <a:r>
              <a:rPr lang="fr-FR" i="1" dirty="0" smtClean="0"/>
              <a:t> in </a:t>
            </a:r>
            <a:r>
              <a:rPr lang="fr-FR" i="1" dirty="0" err="1" smtClean="0"/>
              <a:t>foams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05676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53" name="ZoneTexte 552"/>
          <p:cNvSpPr txBox="1"/>
          <p:nvPr/>
        </p:nvSpPr>
        <p:spPr>
          <a:xfrm>
            <a:off x="2486024" y="5625584"/>
            <a:ext cx="554993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sz="2000" dirty="0" err="1" smtClean="0">
                <a:latin typeface="Symbol" panose="05050102010706020507" pitchFamily="18" charset="2"/>
              </a:rPr>
              <a:t>r</a:t>
            </a:r>
            <a:r>
              <a:rPr lang="fr-FR" sz="2000" baseline="-25000" dirty="0" err="1" smtClean="0"/>
              <a:t>hydrogenated</a:t>
            </a:r>
            <a:r>
              <a:rPr lang="fr-FR" sz="2000" baseline="-25000" dirty="0" smtClean="0"/>
              <a:t> surfactants</a:t>
            </a:r>
            <a:r>
              <a:rPr lang="fr-FR" sz="2000" dirty="0" smtClean="0"/>
              <a:t> ~ </a:t>
            </a:r>
            <a:r>
              <a:rPr lang="fr-FR" dirty="0" smtClean="0"/>
              <a:t>0 =</a:t>
            </a:r>
            <a:r>
              <a:rPr lang="fr-FR" sz="2000" dirty="0" smtClean="0"/>
              <a:t> </a:t>
            </a:r>
            <a:r>
              <a:rPr lang="fr-FR" sz="2000" dirty="0" err="1" smtClean="0">
                <a:latin typeface="Symbol" panose="05050102010706020507" pitchFamily="18" charset="2"/>
              </a:rPr>
              <a:t>r</a:t>
            </a:r>
            <a:r>
              <a:rPr lang="fr-FR" sz="2000" baseline="-25000" dirty="0" err="1" smtClean="0"/>
              <a:t>air</a:t>
            </a:r>
            <a:r>
              <a:rPr lang="fr-FR" sz="2000" dirty="0" smtClean="0"/>
              <a:t>  </a:t>
            </a:r>
            <a:r>
              <a:rPr lang="fr-FR" dirty="0" smtClean="0"/>
              <a:t>=</a:t>
            </a:r>
            <a:r>
              <a:rPr lang="fr-FR" sz="2000" dirty="0" smtClean="0"/>
              <a:t> </a:t>
            </a:r>
            <a:r>
              <a:rPr lang="fr-FR" sz="2000" dirty="0" smtClean="0">
                <a:latin typeface="Symbol" panose="05050102010706020507" pitchFamily="18" charset="2"/>
              </a:rPr>
              <a:t>r</a:t>
            </a:r>
            <a:r>
              <a:rPr lang="fr-FR" sz="2000" baseline="-25000" dirty="0" smtClean="0"/>
              <a:t>92%H2O/8%D2O</a:t>
            </a:r>
            <a:endParaRPr lang="fr-FR" sz="2000" dirty="0" smtClean="0"/>
          </a:p>
        </p:txBody>
      </p:sp>
      <p:grpSp>
        <p:nvGrpSpPr>
          <p:cNvPr id="3" name="Groupe 2"/>
          <p:cNvGrpSpPr/>
          <p:nvPr/>
        </p:nvGrpSpPr>
        <p:grpSpPr>
          <a:xfrm>
            <a:off x="2759976" y="1102777"/>
            <a:ext cx="4753176" cy="4272182"/>
            <a:chOff x="2759976" y="1102777"/>
            <a:chExt cx="4753176" cy="4272182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8" name="Groupe 206"/>
            <p:cNvGrpSpPr>
              <a:grpSpLocks/>
            </p:cNvGrpSpPr>
            <p:nvPr/>
          </p:nvGrpSpPr>
          <p:grpSpPr bwMode="auto">
            <a:xfrm rot="3510952">
              <a:off x="6682098" y="1187999"/>
              <a:ext cx="307973" cy="137530"/>
              <a:chOff x="1682040" y="1796196"/>
              <a:chExt cx="370653" cy="278097"/>
            </a:xfrm>
          </p:grpSpPr>
          <p:sp>
            <p:nvSpPr>
              <p:cNvPr id="1576" name="Forme libre 15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7" name="Ellipse 15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204" name="Groupe 786"/>
            <p:cNvGrpSpPr>
              <a:grpSpLocks noChangeAspect="1"/>
            </p:cNvGrpSpPr>
            <p:nvPr/>
          </p:nvGrpSpPr>
          <p:grpSpPr>
            <a:xfrm>
              <a:off x="5682645" y="3229703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405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45" name="Ellipse 1444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6" name="Ellipse 1445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7" name="Ellipse 1446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8" name="Ellipse 1447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9" name="Ellipse 1448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0" name="Ellipse 1449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1" name="Ellipse 1450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2" name="Ellipse 1451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3" name="Ellipse 1452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06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36" name="Ellipse 143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7" name="Ellipse 143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8" name="Ellipse 143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9" name="Ellipse 143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0" name="Ellipse 143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1" name="Ellipse 144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2" name="Ellipse 144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3" name="Ellipse 144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4" name="Ellipse 144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407" name="Ellipse 1406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8" name="Ellipse 1407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9" name="Ellipse 1408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0" name="Ellipse 1409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1" name="Ellipse 1410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2" name="Ellipse 1411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3" name="Ellipse 1412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4" name="Ellipse 1413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5" name="Ellipse 1414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6" name="Ellipse 1415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7" name="Ellipse 1416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8" name="Ellipse 1417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9" name="Ellipse 1418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0" name="Ellipse 1419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1" name="Ellipse 1420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2" name="Forme libre 1421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3" name="Forme libre 1422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4" name="Forme libre 1423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5" name="Forme libre 1424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6" name="Forme libre 1425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7" name="Forme libre 1426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8" name="Forme libre 1427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9" name="Forme libre 1428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0" name="Forme libre 1429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1" name="Forme libre 1430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2" name="Forme libre 1431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3" name="Forme libre 1432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4" name="Forme libre 1433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5" name="Forme libre 1434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5" name="Groupe 786"/>
            <p:cNvGrpSpPr>
              <a:grpSpLocks noChangeAspect="1"/>
            </p:cNvGrpSpPr>
            <p:nvPr/>
          </p:nvGrpSpPr>
          <p:grpSpPr>
            <a:xfrm>
              <a:off x="6189214" y="3543089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56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96" name="Ellipse 139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7" name="Ellipse 139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8" name="Ellipse 139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9" name="Ellipse 139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0" name="Ellipse 139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1" name="Ellipse 140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2" name="Ellipse 140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3" name="Ellipse 140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4" name="Ellipse 140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57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87" name="Ellipse 138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8" name="Ellipse 138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9" name="Ellipse 138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0" name="Ellipse 138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1" name="Ellipse 139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2" name="Ellipse 139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3" name="Ellipse 139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4" name="Ellipse 139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5" name="Ellipse 139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58" name="Ellipse 1357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9" name="Ellipse 1358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0" name="Ellipse 1359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1" name="Ellipse 1360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2" name="Ellipse 1361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3" name="Ellipse 1362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4" name="Ellipse 1363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5" name="Ellipse 1364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6" name="Ellipse 1365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7" name="Ellipse 1366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8" name="Ellipse 1367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9" name="Ellipse 1368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0" name="Ellipse 1369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1" name="Ellipse 1370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2" name="Ellipse 1371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3" name="Forme libre 1372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4" name="Forme libre 1373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5" name="Forme libre 1374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6" name="Forme libre 1375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7" name="Forme libre 1376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8" name="Forme libre 1377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9" name="Forme libre 1378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0" name="Forme libre 1379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1" name="Forme libre 1380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2" name="Forme libre 1381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3" name="Forme libre 1382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4" name="Forme libre 1383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5" name="Forme libre 1384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6" name="Forme libre 1385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6" name="Groupe 786"/>
            <p:cNvGrpSpPr>
              <a:grpSpLocks noChangeAspect="1"/>
            </p:cNvGrpSpPr>
            <p:nvPr/>
          </p:nvGrpSpPr>
          <p:grpSpPr>
            <a:xfrm>
              <a:off x="6079743" y="3253314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07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47" name="Ellipse 134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8" name="Ellipse 134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9" name="Ellipse 134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0" name="Ellipse 134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1" name="Ellipse 135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2" name="Ellipse 135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3" name="Ellipse 135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4" name="Ellipse 135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5" name="Ellipse 135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8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38" name="Ellipse 133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39" name="Ellipse 133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0" name="Ellipse 133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1" name="Ellipse 134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2" name="Ellipse 134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3" name="Ellipse 134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4" name="Ellipse 134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5" name="Ellipse 134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6" name="Ellipse 134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09" name="Ellipse 1308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0" name="Ellipse 1309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1" name="Ellipse 1310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2" name="Ellipse 1311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3" name="Ellipse 1312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4" name="Ellipse 1313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5" name="Ellipse 1314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6" name="Ellipse 1315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7" name="Ellipse 1316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8" name="Ellipse 1317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9" name="Ellipse 1318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0" name="Ellipse 1319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1" name="Ellipse 1320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2" name="Ellipse 1321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3" name="Ellipse 1322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4" name="Forme libre 1323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5" name="Forme libre 1324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6" name="Forme libre 1325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7" name="Forme libre 1326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8" name="Forme libre 1327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9" name="Forme libre 1328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0" name="Forme libre 1329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1" name="Forme libre 1330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2" name="Forme libre 1331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3" name="Forme libre 1332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4" name="Forme libre 1333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5" name="Forme libre 1334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6" name="Forme libre 1335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7" name="Forme libre 1336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7" name="Groupe 786"/>
            <p:cNvGrpSpPr>
              <a:grpSpLocks noChangeAspect="1"/>
            </p:cNvGrpSpPr>
            <p:nvPr/>
          </p:nvGrpSpPr>
          <p:grpSpPr>
            <a:xfrm>
              <a:off x="5957394" y="2937782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5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98" name="Ellipse 129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9" name="Ellipse 129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0" name="Ellipse 129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1" name="Ellipse 130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2" name="Ellipse 130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3" name="Ellipse 130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4" name="Ellipse 130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5" name="Ellipse 130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6" name="Ellipse 130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5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89" name="Ellipse 128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0" name="Ellipse 128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1" name="Ellipse 129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2" name="Ellipse 129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3" name="Ellipse 129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4" name="Ellipse 129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5" name="Ellipse 129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6" name="Ellipse 129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7" name="Ellipse 129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60" name="Ellipse 125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1" name="Ellipse 126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2" name="Ellipse 126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3" name="Ellipse 126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4" name="Ellipse 126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5" name="Ellipse 126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6" name="Ellipse 126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7" name="Ellipse 126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8" name="Ellipse 126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9" name="Ellipse 126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0" name="Ellipse 126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1" name="Ellipse 127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2" name="Ellipse 127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3" name="Ellipse 127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4" name="Ellipse 127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5" name="Forme libre 127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6" name="Forme libre 127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7" name="Forme libre 127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8" name="Forme libre 127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9" name="Forme libre 127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0" name="Forme libre 127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1" name="Forme libre 128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2" name="Forme libre 128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3" name="Forme libre 128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4" name="Forme libre 128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5" name="Forme libre 128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6" name="Forme libre 128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7" name="Forme libre 128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8" name="Forme libre 128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8" name="Groupe 786"/>
            <p:cNvGrpSpPr>
              <a:grpSpLocks noChangeAspect="1"/>
            </p:cNvGrpSpPr>
            <p:nvPr/>
          </p:nvGrpSpPr>
          <p:grpSpPr>
            <a:xfrm>
              <a:off x="6161309" y="2710255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0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9" name="Ellipse 124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0" name="Ellipse 124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1" name="Ellipse 125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2" name="Ellipse 125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3" name="Ellipse 125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4" name="Ellipse 125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5" name="Ellipse 125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6" name="Ellipse 125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7" name="Ellipse 125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0" name="Ellipse 123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1" name="Ellipse 124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2" name="Ellipse 124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3" name="Ellipse 124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4" name="Ellipse 124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5" name="Ellipse 124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6" name="Ellipse 124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7" name="Ellipse 124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8" name="Ellipse 124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11" name="Ellipse 121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2" name="Ellipse 121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3" name="Ellipse 121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4" name="Ellipse 121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5" name="Ellipse 121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6" name="Ellipse 121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7" name="Ellipse 121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8" name="Ellipse 121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9" name="Ellipse 121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0" name="Ellipse 121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1" name="Ellipse 122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2" name="Ellipse 122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3" name="Ellipse 122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4" name="Ellipse 122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5" name="Ellipse 122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6" name="Forme libre 122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7" name="Forme libre 122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8" name="Forme libre 122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9" name="Forme libre 122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0" name="Forme libre 122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1" name="Forme libre 123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2" name="Forme libre 123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3" name="Forme libre 123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4" name="Forme libre 123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5" name="Forme libre 123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6" name="Forme libre 123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7" name="Forme libre 123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8" name="Forme libre 123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9" name="Forme libre 123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634" name="ZoneTexte 1633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635" name="Ellipse 1634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9" name="Rectangle 548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0" name="ZoneTexte 549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552" name="Rectangle 551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i="1" dirty="0" err="1" smtClean="0"/>
              <a:t>Contrasts</a:t>
            </a:r>
            <a:r>
              <a:rPr lang="fr-FR" b="1" i="1" dirty="0" smtClean="0"/>
              <a:t> in </a:t>
            </a:r>
            <a:r>
              <a:rPr lang="fr-FR" b="1" i="1" dirty="0" err="1" smtClean="0"/>
              <a:t>foams</a:t>
            </a:r>
            <a:endParaRPr lang="fr-FR" b="1" dirty="0"/>
          </a:p>
        </p:txBody>
      </p:sp>
      <p:sp>
        <p:nvSpPr>
          <p:cNvPr id="554" name="ZoneTexte 54"/>
          <p:cNvSpPr txBox="1">
            <a:spLocks noChangeArrowheads="1"/>
          </p:cNvSpPr>
          <p:nvPr/>
        </p:nvSpPr>
        <p:spPr bwMode="auto">
          <a:xfrm>
            <a:off x="2553918" y="6218022"/>
            <a:ext cx="3169151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err="1" smtClean="0"/>
              <a:t>Matching</a:t>
            </a:r>
            <a:r>
              <a:rPr lang="fr-FR" dirty="0" smtClean="0"/>
              <a:t> </a:t>
            </a:r>
            <a:r>
              <a:rPr lang="fr-FR" dirty="0" err="1" smtClean="0"/>
              <a:t>is</a:t>
            </a:r>
            <a:r>
              <a:rPr lang="fr-FR" dirty="0" smtClean="0"/>
              <a:t> possible !</a:t>
            </a:r>
            <a:endParaRPr lang="fr-FR" b="1" i="1" dirty="0"/>
          </a:p>
        </p:txBody>
      </p:sp>
    </p:spTree>
    <p:extLst>
      <p:ext uri="{BB962C8B-B14F-4D97-AF65-F5344CB8AC3E}">
        <p14:creationId xmlns:p14="http://schemas.microsoft.com/office/powerpoint/2010/main" val="3005676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3" name="Groupe 2"/>
          <p:cNvGrpSpPr/>
          <p:nvPr/>
        </p:nvGrpSpPr>
        <p:grpSpPr>
          <a:xfrm>
            <a:off x="2759976" y="1102777"/>
            <a:ext cx="4753176" cy="4272182"/>
            <a:chOff x="2759976" y="1102777"/>
            <a:chExt cx="4753176" cy="4272182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8" name="Groupe 206"/>
            <p:cNvGrpSpPr>
              <a:grpSpLocks/>
            </p:cNvGrpSpPr>
            <p:nvPr/>
          </p:nvGrpSpPr>
          <p:grpSpPr bwMode="auto">
            <a:xfrm rot="3510952">
              <a:off x="6682098" y="1187999"/>
              <a:ext cx="307973" cy="137530"/>
              <a:chOff x="1682040" y="1796196"/>
              <a:chExt cx="370653" cy="278097"/>
            </a:xfrm>
          </p:grpSpPr>
          <p:sp>
            <p:nvSpPr>
              <p:cNvPr id="1576" name="Forme libre 15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7" name="Ellipse 15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00000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204" name="Groupe 786"/>
            <p:cNvGrpSpPr>
              <a:grpSpLocks noChangeAspect="1"/>
            </p:cNvGrpSpPr>
            <p:nvPr/>
          </p:nvGrpSpPr>
          <p:grpSpPr>
            <a:xfrm>
              <a:off x="5682645" y="3229703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405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45" name="Ellipse 1444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6" name="Ellipse 1445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7" name="Ellipse 1446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8" name="Ellipse 1447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9" name="Ellipse 1448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0" name="Ellipse 1449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1" name="Ellipse 1450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2" name="Ellipse 1451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3" name="Ellipse 1452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06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36" name="Ellipse 143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7" name="Ellipse 143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8" name="Ellipse 143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9" name="Ellipse 143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0" name="Ellipse 143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1" name="Ellipse 144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2" name="Ellipse 144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3" name="Ellipse 144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4" name="Ellipse 144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407" name="Ellipse 1406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8" name="Ellipse 1407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9" name="Ellipse 1408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0" name="Ellipse 1409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1" name="Ellipse 1410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2" name="Ellipse 1411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3" name="Ellipse 1412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4" name="Ellipse 1413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5" name="Ellipse 1414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6" name="Ellipse 1415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7" name="Ellipse 1416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8" name="Ellipse 1417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9" name="Ellipse 1418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0" name="Ellipse 1419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1" name="Ellipse 1420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2" name="Forme libre 1421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3" name="Forme libre 1422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4" name="Forme libre 1423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5" name="Forme libre 1424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6" name="Forme libre 1425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7" name="Forme libre 1426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8" name="Forme libre 1427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9" name="Forme libre 1428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0" name="Forme libre 1429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1" name="Forme libre 1430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2" name="Forme libre 1431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3" name="Forme libre 1432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4" name="Forme libre 1433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5" name="Forme libre 1434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5" name="Groupe 786"/>
            <p:cNvGrpSpPr>
              <a:grpSpLocks noChangeAspect="1"/>
            </p:cNvGrpSpPr>
            <p:nvPr/>
          </p:nvGrpSpPr>
          <p:grpSpPr>
            <a:xfrm>
              <a:off x="6189214" y="3543089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56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96" name="Ellipse 139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7" name="Ellipse 139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8" name="Ellipse 139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9" name="Ellipse 139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0" name="Ellipse 139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1" name="Ellipse 140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2" name="Ellipse 140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3" name="Ellipse 140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4" name="Ellipse 140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57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87" name="Ellipse 138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8" name="Ellipse 138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9" name="Ellipse 138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0" name="Ellipse 138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1" name="Ellipse 139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2" name="Ellipse 139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3" name="Ellipse 139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4" name="Ellipse 139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5" name="Ellipse 139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58" name="Ellipse 1357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9" name="Ellipse 1358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0" name="Ellipse 1359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1" name="Ellipse 1360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2" name="Ellipse 1361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3" name="Ellipse 1362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4" name="Ellipse 1363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5" name="Ellipse 1364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6" name="Ellipse 1365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7" name="Ellipse 1366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8" name="Ellipse 1367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9" name="Ellipse 1368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0" name="Ellipse 1369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1" name="Ellipse 1370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2" name="Ellipse 1371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3" name="Forme libre 1372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4" name="Forme libre 1373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5" name="Forme libre 1374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6" name="Forme libre 1375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7" name="Forme libre 1376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8" name="Forme libre 1377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9" name="Forme libre 1378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0" name="Forme libre 1379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1" name="Forme libre 1380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2" name="Forme libre 1381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3" name="Forme libre 1382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4" name="Forme libre 1383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5" name="Forme libre 1384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6" name="Forme libre 1385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6" name="Groupe 786"/>
            <p:cNvGrpSpPr>
              <a:grpSpLocks noChangeAspect="1"/>
            </p:cNvGrpSpPr>
            <p:nvPr/>
          </p:nvGrpSpPr>
          <p:grpSpPr>
            <a:xfrm>
              <a:off x="6079743" y="3253314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07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47" name="Ellipse 134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8" name="Ellipse 134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9" name="Ellipse 134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0" name="Ellipse 134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1" name="Ellipse 135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2" name="Ellipse 135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3" name="Ellipse 135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4" name="Ellipse 135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5" name="Ellipse 135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8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38" name="Ellipse 133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39" name="Ellipse 133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0" name="Ellipse 133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1" name="Ellipse 134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2" name="Ellipse 134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3" name="Ellipse 134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4" name="Ellipse 134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5" name="Ellipse 134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6" name="Ellipse 134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09" name="Ellipse 1308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0" name="Ellipse 1309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1" name="Ellipse 1310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2" name="Ellipse 1311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3" name="Ellipse 1312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4" name="Ellipse 1313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5" name="Ellipse 1314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6" name="Ellipse 1315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7" name="Ellipse 1316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8" name="Ellipse 1317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9" name="Ellipse 1318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0" name="Ellipse 1319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1" name="Ellipse 1320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2" name="Ellipse 1321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3" name="Ellipse 1322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4" name="Forme libre 1323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5" name="Forme libre 1324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6" name="Forme libre 1325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7" name="Forme libre 1326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8" name="Forme libre 1327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9" name="Forme libre 1328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0" name="Forme libre 1329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1" name="Forme libre 1330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2" name="Forme libre 1331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3" name="Forme libre 1332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4" name="Forme libre 1333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5" name="Forme libre 1334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6" name="Forme libre 1335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7" name="Forme libre 1336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7" name="Groupe 786"/>
            <p:cNvGrpSpPr>
              <a:grpSpLocks noChangeAspect="1"/>
            </p:cNvGrpSpPr>
            <p:nvPr/>
          </p:nvGrpSpPr>
          <p:grpSpPr>
            <a:xfrm>
              <a:off x="5957394" y="2937782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5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98" name="Ellipse 129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9" name="Ellipse 129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0" name="Ellipse 129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1" name="Ellipse 130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2" name="Ellipse 130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3" name="Ellipse 130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4" name="Ellipse 130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5" name="Ellipse 130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6" name="Ellipse 130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5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89" name="Ellipse 128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0" name="Ellipse 128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1" name="Ellipse 129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2" name="Ellipse 129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3" name="Ellipse 129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4" name="Ellipse 129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5" name="Ellipse 129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6" name="Ellipse 129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7" name="Ellipse 129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60" name="Ellipse 125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1" name="Ellipse 126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2" name="Ellipse 126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3" name="Ellipse 126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4" name="Ellipse 126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5" name="Ellipse 126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6" name="Ellipse 126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7" name="Ellipse 126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8" name="Ellipse 126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9" name="Ellipse 126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0" name="Ellipse 126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1" name="Ellipse 127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2" name="Ellipse 127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3" name="Ellipse 127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4" name="Ellipse 127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5" name="Forme libre 127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6" name="Forme libre 127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7" name="Forme libre 127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8" name="Forme libre 127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9" name="Forme libre 127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0" name="Forme libre 127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1" name="Forme libre 128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2" name="Forme libre 128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3" name="Forme libre 128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4" name="Forme libre 128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5" name="Forme libre 128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6" name="Forme libre 128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7" name="Forme libre 128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8" name="Forme libre 128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8" name="Groupe 786"/>
            <p:cNvGrpSpPr>
              <a:grpSpLocks noChangeAspect="1"/>
            </p:cNvGrpSpPr>
            <p:nvPr/>
          </p:nvGrpSpPr>
          <p:grpSpPr>
            <a:xfrm>
              <a:off x="6161309" y="2710255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0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9" name="Ellipse 124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0" name="Ellipse 124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1" name="Ellipse 125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2" name="Ellipse 125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3" name="Ellipse 125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4" name="Ellipse 125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5" name="Ellipse 125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6" name="Ellipse 125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7" name="Ellipse 125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0" name="Ellipse 123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1" name="Ellipse 124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2" name="Ellipse 124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3" name="Ellipse 124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4" name="Ellipse 124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5" name="Ellipse 124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6" name="Ellipse 124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7" name="Ellipse 124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8" name="Ellipse 124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11" name="Ellipse 121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2" name="Ellipse 121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3" name="Ellipse 121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4" name="Ellipse 121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5" name="Ellipse 121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6" name="Ellipse 121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7" name="Ellipse 121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8" name="Ellipse 121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9" name="Ellipse 121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0" name="Ellipse 121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1" name="Ellipse 122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2" name="Ellipse 122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3" name="Ellipse 122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4" name="Ellipse 122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5" name="Ellipse 122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6" name="Forme libre 122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7" name="Forme libre 122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8" name="Forme libre 122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9" name="Forme libre 122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0" name="Forme libre 122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1" name="Forme libre 123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2" name="Forme libre 123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3" name="Forme libre 123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4" name="Forme libre 123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5" name="Forme libre 123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6" name="Forme libre 123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7" name="Forme libre 123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8" name="Forme libre 123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9" name="Forme libre 123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634" name="ZoneTexte 1633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635" name="Ellipse 1634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9" name="ZoneTexte 548"/>
          <p:cNvSpPr txBox="1"/>
          <p:nvPr/>
        </p:nvSpPr>
        <p:spPr>
          <a:xfrm>
            <a:off x="3524250" y="4229100"/>
            <a:ext cx="1007007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err="1" smtClean="0"/>
              <a:t>Thin</a:t>
            </a:r>
            <a:r>
              <a:rPr lang="fr-FR" dirty="0" smtClean="0"/>
              <a:t> film</a:t>
            </a:r>
            <a:endParaRPr lang="fr-FR" dirty="0"/>
          </a:p>
        </p:txBody>
      </p:sp>
      <p:sp>
        <p:nvSpPr>
          <p:cNvPr id="550" name="ZoneTexte 549"/>
          <p:cNvSpPr txBox="1"/>
          <p:nvPr/>
        </p:nvSpPr>
        <p:spPr>
          <a:xfrm>
            <a:off x="4810125" y="2162175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  <p:sp>
        <p:nvSpPr>
          <p:cNvPr id="554" name="ZoneTexte 553"/>
          <p:cNvSpPr txBox="1"/>
          <p:nvPr/>
        </p:nvSpPr>
        <p:spPr>
          <a:xfrm>
            <a:off x="2486024" y="5625584"/>
            <a:ext cx="554993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sz="2000" dirty="0" err="1" smtClean="0">
                <a:latin typeface="Symbol" panose="05050102010706020507" pitchFamily="18" charset="2"/>
              </a:rPr>
              <a:t>r</a:t>
            </a:r>
            <a:r>
              <a:rPr lang="fr-FR" sz="2000" baseline="-25000" dirty="0" err="1" smtClean="0"/>
              <a:t>hydrogenated</a:t>
            </a:r>
            <a:r>
              <a:rPr lang="fr-FR" sz="2000" baseline="-25000" dirty="0" smtClean="0"/>
              <a:t> surfactants</a:t>
            </a:r>
            <a:r>
              <a:rPr lang="fr-FR" sz="2000" dirty="0" smtClean="0"/>
              <a:t> ~ </a:t>
            </a:r>
            <a:r>
              <a:rPr lang="fr-FR" dirty="0" smtClean="0"/>
              <a:t>0 </a:t>
            </a:r>
            <a:r>
              <a:rPr lang="fr-FR" dirty="0" err="1" smtClean="0"/>
              <a:t>very</a:t>
            </a:r>
            <a:r>
              <a:rPr lang="fr-FR" dirty="0" smtClean="0"/>
              <a:t> </a:t>
            </a:r>
            <a:r>
              <a:rPr lang="fr-FR" dirty="0" err="1" smtClean="0"/>
              <a:t>different</a:t>
            </a:r>
            <a:r>
              <a:rPr lang="fr-FR" dirty="0" smtClean="0"/>
              <a:t> </a:t>
            </a:r>
            <a:r>
              <a:rPr lang="fr-FR" dirty="0" err="1" smtClean="0"/>
              <a:t>from</a:t>
            </a:r>
            <a:r>
              <a:rPr lang="fr-FR" dirty="0" smtClean="0"/>
              <a:t> </a:t>
            </a:r>
            <a:r>
              <a:rPr lang="fr-FR" sz="2000" dirty="0" smtClean="0">
                <a:latin typeface="Symbol" panose="05050102010706020507" pitchFamily="18" charset="2"/>
              </a:rPr>
              <a:t>r</a:t>
            </a:r>
            <a:r>
              <a:rPr lang="fr-FR" sz="2000" baseline="-25000" dirty="0" smtClean="0"/>
              <a:t>D2O</a:t>
            </a:r>
            <a:endParaRPr lang="fr-FR" sz="2000" dirty="0" smtClean="0"/>
          </a:p>
        </p:txBody>
      </p:sp>
      <p:sp>
        <p:nvSpPr>
          <p:cNvPr id="555" name="ZoneTexte 54"/>
          <p:cNvSpPr txBox="1">
            <a:spLocks noChangeArrowheads="1"/>
          </p:cNvSpPr>
          <p:nvPr/>
        </p:nvSpPr>
        <p:spPr bwMode="auto">
          <a:xfrm>
            <a:off x="2553918" y="6218022"/>
            <a:ext cx="4879616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/>
              <a:t>G</a:t>
            </a:r>
            <a:r>
              <a:rPr lang="fr-FR" dirty="0" smtClean="0"/>
              <a:t>ood </a:t>
            </a:r>
            <a:r>
              <a:rPr lang="fr-FR" dirty="0" err="1" smtClean="0"/>
              <a:t>contrast</a:t>
            </a:r>
            <a:r>
              <a:rPr lang="fr-FR" dirty="0" smtClean="0"/>
              <a:t> for </a:t>
            </a:r>
            <a:r>
              <a:rPr lang="fr-FR" dirty="0" err="1" smtClean="0"/>
              <a:t>measurements</a:t>
            </a:r>
            <a:endParaRPr lang="fr-FR" b="1" i="1" dirty="0"/>
          </a:p>
        </p:txBody>
      </p:sp>
      <p:sp>
        <p:nvSpPr>
          <p:cNvPr id="557" name="Rectangle 556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8" name="ZoneTexte 557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559" name="Rectangle 558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i="1" dirty="0" err="1" smtClean="0"/>
              <a:t>Contrasts</a:t>
            </a:r>
            <a:r>
              <a:rPr lang="fr-FR" b="1" i="1" dirty="0" smtClean="0"/>
              <a:t> in </a:t>
            </a:r>
            <a:r>
              <a:rPr lang="fr-FR" b="1" i="1" dirty="0" err="1" smtClean="0"/>
              <a:t>foams</a:t>
            </a:r>
            <a:endParaRPr lang="fr-FR" b="1" dirty="0"/>
          </a:p>
        </p:txBody>
      </p:sp>
    </p:spTree>
    <p:extLst>
      <p:ext uri="{BB962C8B-B14F-4D97-AF65-F5344CB8AC3E}">
        <p14:creationId xmlns:p14="http://schemas.microsoft.com/office/powerpoint/2010/main" val="3673904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3" name="Groupe 2"/>
          <p:cNvGrpSpPr/>
          <p:nvPr/>
        </p:nvGrpSpPr>
        <p:grpSpPr>
          <a:xfrm>
            <a:off x="2759976" y="1102777"/>
            <a:ext cx="4753176" cy="4272182"/>
            <a:chOff x="2759976" y="1102777"/>
            <a:chExt cx="4753176" cy="4272182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8" name="Groupe 206"/>
            <p:cNvGrpSpPr>
              <a:grpSpLocks/>
            </p:cNvGrpSpPr>
            <p:nvPr/>
          </p:nvGrpSpPr>
          <p:grpSpPr bwMode="auto">
            <a:xfrm rot="3510952">
              <a:off x="6682098" y="1187999"/>
              <a:ext cx="307973" cy="137530"/>
              <a:chOff x="1682040" y="1796196"/>
              <a:chExt cx="370653" cy="278097"/>
            </a:xfrm>
          </p:grpSpPr>
          <p:sp>
            <p:nvSpPr>
              <p:cNvPr id="1576" name="Forme libre 15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7" name="Ellipse 15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00000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204" name="Groupe 786"/>
            <p:cNvGrpSpPr>
              <a:grpSpLocks noChangeAspect="1"/>
            </p:cNvGrpSpPr>
            <p:nvPr/>
          </p:nvGrpSpPr>
          <p:grpSpPr>
            <a:xfrm>
              <a:off x="5682645" y="3229703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405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45" name="Ellipse 1444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6" name="Ellipse 1445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7" name="Ellipse 1446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8" name="Ellipse 1447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9" name="Ellipse 1448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0" name="Ellipse 1449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1" name="Ellipse 1450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2" name="Ellipse 1451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3" name="Ellipse 1452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06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36" name="Ellipse 143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7" name="Ellipse 143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8" name="Ellipse 143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9" name="Ellipse 143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0" name="Ellipse 143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1" name="Ellipse 144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2" name="Ellipse 144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3" name="Ellipse 144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4" name="Ellipse 144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407" name="Ellipse 1406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8" name="Ellipse 1407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9" name="Ellipse 1408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0" name="Ellipse 1409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1" name="Ellipse 1410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2" name="Ellipse 1411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3" name="Ellipse 1412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4" name="Ellipse 1413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5" name="Ellipse 1414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6" name="Ellipse 1415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7" name="Ellipse 1416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8" name="Ellipse 1417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9" name="Ellipse 1418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0" name="Ellipse 1419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1" name="Ellipse 1420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2" name="Forme libre 1421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3" name="Forme libre 1422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4" name="Forme libre 1423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5" name="Forme libre 1424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6" name="Forme libre 1425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7" name="Forme libre 1426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8" name="Forme libre 1427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9" name="Forme libre 1428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0" name="Forme libre 1429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1" name="Forme libre 1430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2" name="Forme libre 1431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3" name="Forme libre 1432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4" name="Forme libre 1433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5" name="Forme libre 1434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5" name="Groupe 786"/>
            <p:cNvGrpSpPr>
              <a:grpSpLocks noChangeAspect="1"/>
            </p:cNvGrpSpPr>
            <p:nvPr/>
          </p:nvGrpSpPr>
          <p:grpSpPr>
            <a:xfrm>
              <a:off x="6189214" y="3543089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56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96" name="Ellipse 139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7" name="Ellipse 139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8" name="Ellipse 139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9" name="Ellipse 139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0" name="Ellipse 139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1" name="Ellipse 140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2" name="Ellipse 140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3" name="Ellipse 140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4" name="Ellipse 140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57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87" name="Ellipse 138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8" name="Ellipse 138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9" name="Ellipse 138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0" name="Ellipse 138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1" name="Ellipse 139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2" name="Ellipse 139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3" name="Ellipse 139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4" name="Ellipse 139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5" name="Ellipse 139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58" name="Ellipse 1357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9" name="Ellipse 1358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0" name="Ellipse 1359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1" name="Ellipse 1360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2" name="Ellipse 1361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3" name="Ellipse 1362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4" name="Ellipse 1363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5" name="Ellipse 1364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6" name="Ellipse 1365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7" name="Ellipse 1366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8" name="Ellipse 1367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9" name="Ellipse 1368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0" name="Ellipse 1369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1" name="Ellipse 1370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2" name="Ellipse 1371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3" name="Forme libre 1372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4" name="Forme libre 1373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5" name="Forme libre 1374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6" name="Forme libre 1375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7" name="Forme libre 1376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8" name="Forme libre 1377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9" name="Forme libre 1378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0" name="Forme libre 1379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1" name="Forme libre 1380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2" name="Forme libre 1381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3" name="Forme libre 1382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4" name="Forme libre 1383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5" name="Forme libre 1384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6" name="Forme libre 1385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6" name="Groupe 786"/>
            <p:cNvGrpSpPr>
              <a:grpSpLocks noChangeAspect="1"/>
            </p:cNvGrpSpPr>
            <p:nvPr/>
          </p:nvGrpSpPr>
          <p:grpSpPr>
            <a:xfrm>
              <a:off x="6079743" y="3253314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07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47" name="Ellipse 134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8" name="Ellipse 134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9" name="Ellipse 134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0" name="Ellipse 134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1" name="Ellipse 135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2" name="Ellipse 135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3" name="Ellipse 135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4" name="Ellipse 135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5" name="Ellipse 135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8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38" name="Ellipse 133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39" name="Ellipse 133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0" name="Ellipse 133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1" name="Ellipse 134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2" name="Ellipse 134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3" name="Ellipse 134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4" name="Ellipse 134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5" name="Ellipse 134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6" name="Ellipse 134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09" name="Ellipse 1308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0" name="Ellipse 1309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1" name="Ellipse 1310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2" name="Ellipse 1311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3" name="Ellipse 1312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4" name="Ellipse 1313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5" name="Ellipse 1314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6" name="Ellipse 1315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7" name="Ellipse 1316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8" name="Ellipse 1317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9" name="Ellipse 1318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0" name="Ellipse 1319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1" name="Ellipse 1320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2" name="Ellipse 1321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3" name="Ellipse 1322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4" name="Forme libre 1323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5" name="Forme libre 1324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6" name="Forme libre 1325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7" name="Forme libre 1326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8" name="Forme libre 1327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9" name="Forme libre 1328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0" name="Forme libre 1329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1" name="Forme libre 1330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2" name="Forme libre 1331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3" name="Forme libre 1332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4" name="Forme libre 1333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5" name="Forme libre 1334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6" name="Forme libre 1335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7" name="Forme libre 1336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7" name="Groupe 786"/>
            <p:cNvGrpSpPr>
              <a:grpSpLocks noChangeAspect="1"/>
            </p:cNvGrpSpPr>
            <p:nvPr/>
          </p:nvGrpSpPr>
          <p:grpSpPr>
            <a:xfrm>
              <a:off x="5957394" y="2937782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5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98" name="Ellipse 129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9" name="Ellipse 129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0" name="Ellipse 129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1" name="Ellipse 130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2" name="Ellipse 130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3" name="Ellipse 130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4" name="Ellipse 130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5" name="Ellipse 130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6" name="Ellipse 130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5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89" name="Ellipse 128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0" name="Ellipse 128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1" name="Ellipse 129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2" name="Ellipse 129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3" name="Ellipse 129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4" name="Ellipse 129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5" name="Ellipse 129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6" name="Ellipse 129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7" name="Ellipse 129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60" name="Ellipse 125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1" name="Ellipse 126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2" name="Ellipse 126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3" name="Ellipse 126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4" name="Ellipse 126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5" name="Ellipse 126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6" name="Ellipse 126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7" name="Ellipse 126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8" name="Ellipse 126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9" name="Ellipse 126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0" name="Ellipse 126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1" name="Ellipse 127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2" name="Ellipse 127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3" name="Ellipse 127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4" name="Ellipse 127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5" name="Forme libre 127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6" name="Forme libre 127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7" name="Forme libre 127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8" name="Forme libre 127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9" name="Forme libre 127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0" name="Forme libre 127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1" name="Forme libre 128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2" name="Forme libre 128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3" name="Forme libre 128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4" name="Forme libre 128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5" name="Forme libre 128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6" name="Forme libre 128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7" name="Forme libre 128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8" name="Forme libre 128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8" name="Groupe 786"/>
            <p:cNvGrpSpPr>
              <a:grpSpLocks noChangeAspect="1"/>
            </p:cNvGrpSpPr>
            <p:nvPr/>
          </p:nvGrpSpPr>
          <p:grpSpPr>
            <a:xfrm>
              <a:off x="6161309" y="2710255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0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9" name="Ellipse 124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0" name="Ellipse 124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1" name="Ellipse 125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2" name="Ellipse 125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3" name="Ellipse 125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4" name="Ellipse 125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5" name="Ellipse 125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6" name="Ellipse 125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7" name="Ellipse 125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0" name="Ellipse 123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1" name="Ellipse 124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2" name="Ellipse 124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3" name="Ellipse 124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4" name="Ellipse 124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5" name="Ellipse 124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6" name="Ellipse 124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7" name="Ellipse 124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8" name="Ellipse 124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11" name="Ellipse 121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2" name="Ellipse 121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3" name="Ellipse 121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4" name="Ellipse 121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5" name="Ellipse 121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6" name="Ellipse 121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7" name="Ellipse 121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8" name="Ellipse 121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9" name="Ellipse 121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0" name="Ellipse 121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1" name="Ellipse 122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2" name="Ellipse 122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3" name="Ellipse 122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4" name="Ellipse 122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5" name="Ellipse 122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6" name="Forme libre 122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7" name="Forme libre 122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8" name="Forme libre 122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9" name="Forme libre 122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0" name="Forme libre 122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1" name="Forme libre 123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2" name="Forme libre 123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3" name="Forme libre 123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4" name="Forme libre 123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5" name="Forme libre 123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6" name="Forme libre 123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7" name="Forme libre 123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8" name="Forme libre 123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9" name="Forme libre 123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634" name="ZoneTexte 1633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635" name="Ellipse 1634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9" name="ZoneTexte 548"/>
          <p:cNvSpPr txBox="1"/>
          <p:nvPr/>
        </p:nvSpPr>
        <p:spPr>
          <a:xfrm>
            <a:off x="3524250" y="4229100"/>
            <a:ext cx="1007007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err="1" smtClean="0"/>
              <a:t>Thin</a:t>
            </a:r>
            <a:r>
              <a:rPr lang="fr-FR" dirty="0" smtClean="0"/>
              <a:t> film</a:t>
            </a:r>
            <a:endParaRPr lang="fr-FR" dirty="0"/>
          </a:p>
        </p:txBody>
      </p:sp>
      <p:sp>
        <p:nvSpPr>
          <p:cNvPr id="550" name="ZoneTexte 549"/>
          <p:cNvSpPr txBox="1"/>
          <p:nvPr/>
        </p:nvSpPr>
        <p:spPr>
          <a:xfrm>
            <a:off x="4810125" y="2162175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  <p:sp>
        <p:nvSpPr>
          <p:cNvPr id="554" name="ZoneTexte 553"/>
          <p:cNvSpPr txBox="1"/>
          <p:nvPr/>
        </p:nvSpPr>
        <p:spPr>
          <a:xfrm>
            <a:off x="2486024" y="5625584"/>
            <a:ext cx="5991002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sz="2000" dirty="0" smtClean="0">
                <a:latin typeface="+mj-lt"/>
              </a:rPr>
              <a:t>Dry </a:t>
            </a:r>
            <a:r>
              <a:rPr lang="fr-FR" sz="2000" dirty="0" err="1" smtClean="0">
                <a:latin typeface="+mj-lt"/>
              </a:rPr>
              <a:t>foams</a:t>
            </a:r>
            <a:r>
              <a:rPr lang="fr-FR" sz="2000" dirty="0" smtClean="0">
                <a:latin typeface="+mj-lt"/>
              </a:rPr>
              <a:t> : </a:t>
            </a:r>
            <a:r>
              <a:rPr lang="fr-FR" sz="2000" dirty="0" err="1" smtClean="0">
                <a:latin typeface="+mj-lt"/>
              </a:rPr>
              <a:t>scattering</a:t>
            </a:r>
            <a:r>
              <a:rPr lang="fr-FR" sz="2000" dirty="0" smtClean="0">
                <a:latin typeface="+mj-lt"/>
              </a:rPr>
              <a:t> </a:t>
            </a:r>
            <a:r>
              <a:rPr lang="fr-FR" sz="2000" dirty="0" err="1" smtClean="0">
                <a:latin typeface="+mj-lt"/>
              </a:rPr>
              <a:t>from</a:t>
            </a:r>
            <a:r>
              <a:rPr lang="fr-FR" sz="2000" dirty="0" smtClean="0">
                <a:latin typeface="+mj-lt"/>
              </a:rPr>
              <a:t> </a:t>
            </a:r>
            <a:r>
              <a:rPr lang="fr-FR" sz="2000" dirty="0" err="1" smtClean="0">
                <a:latin typeface="+mj-lt"/>
              </a:rPr>
              <a:t>thin</a:t>
            </a:r>
            <a:r>
              <a:rPr lang="fr-FR" sz="2000" dirty="0" smtClean="0">
                <a:latin typeface="+mj-lt"/>
              </a:rPr>
              <a:t> films </a:t>
            </a:r>
            <a:r>
              <a:rPr lang="fr-FR" sz="2000" dirty="0" err="1" smtClean="0">
                <a:latin typeface="+mj-lt"/>
              </a:rPr>
              <a:t>is</a:t>
            </a:r>
            <a:r>
              <a:rPr lang="fr-FR" sz="2000" dirty="0" smtClean="0">
                <a:latin typeface="+mj-lt"/>
              </a:rPr>
              <a:t> dominant</a:t>
            </a:r>
            <a:endParaRPr lang="fr-FR" sz="2000" dirty="0" smtClean="0">
              <a:latin typeface="+mj-lt"/>
            </a:endParaRPr>
          </a:p>
        </p:txBody>
      </p:sp>
      <p:sp>
        <p:nvSpPr>
          <p:cNvPr id="557" name="Rectangle 556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8" name="ZoneTexte 557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559" name="Rectangle 558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i="1" dirty="0" err="1" smtClean="0"/>
              <a:t>Contrasts</a:t>
            </a:r>
            <a:r>
              <a:rPr lang="fr-FR" b="1" i="1" dirty="0" smtClean="0"/>
              <a:t> in </a:t>
            </a:r>
            <a:r>
              <a:rPr lang="fr-FR" b="1" i="1" dirty="0" err="1" smtClean="0"/>
              <a:t>foams</a:t>
            </a:r>
            <a:endParaRPr lang="fr-FR" b="1" dirty="0"/>
          </a:p>
        </p:txBody>
      </p:sp>
      <p:sp>
        <p:nvSpPr>
          <p:cNvPr id="2" name="Rectangle 1"/>
          <p:cNvSpPr/>
          <p:nvPr/>
        </p:nvSpPr>
        <p:spPr>
          <a:xfrm>
            <a:off x="2635623" y="2883050"/>
            <a:ext cx="2398956" cy="1979408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36976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3" name="Groupe 2"/>
          <p:cNvGrpSpPr/>
          <p:nvPr/>
        </p:nvGrpSpPr>
        <p:grpSpPr>
          <a:xfrm>
            <a:off x="2759976" y="1102777"/>
            <a:ext cx="4753176" cy="4272182"/>
            <a:chOff x="2759976" y="1102777"/>
            <a:chExt cx="4753176" cy="4272182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8" name="Groupe 206"/>
            <p:cNvGrpSpPr>
              <a:grpSpLocks/>
            </p:cNvGrpSpPr>
            <p:nvPr/>
          </p:nvGrpSpPr>
          <p:grpSpPr bwMode="auto">
            <a:xfrm rot="3510952">
              <a:off x="6682098" y="1187999"/>
              <a:ext cx="307973" cy="137530"/>
              <a:chOff x="1682040" y="1796196"/>
              <a:chExt cx="370653" cy="278097"/>
            </a:xfrm>
          </p:grpSpPr>
          <p:sp>
            <p:nvSpPr>
              <p:cNvPr id="1576" name="Forme libre 15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7" name="Ellipse 15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00000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1204" name="Groupe 786"/>
            <p:cNvGrpSpPr>
              <a:grpSpLocks noChangeAspect="1"/>
            </p:cNvGrpSpPr>
            <p:nvPr/>
          </p:nvGrpSpPr>
          <p:grpSpPr>
            <a:xfrm>
              <a:off x="5682645" y="3229703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405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45" name="Ellipse 1444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6" name="Ellipse 1445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7" name="Ellipse 1446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8" name="Ellipse 1447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9" name="Ellipse 1448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0" name="Ellipse 1449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1" name="Ellipse 1450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2" name="Ellipse 1451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3" name="Ellipse 1452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06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436" name="Ellipse 143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7" name="Ellipse 143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8" name="Ellipse 143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9" name="Ellipse 143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0" name="Ellipse 143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1" name="Ellipse 144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2" name="Ellipse 144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3" name="Ellipse 144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44" name="Ellipse 144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407" name="Ellipse 1406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8" name="Ellipse 1407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9" name="Ellipse 1408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0" name="Ellipse 1409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1" name="Ellipse 1410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2" name="Ellipse 1411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3" name="Ellipse 1412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4" name="Ellipse 1413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5" name="Ellipse 1414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6" name="Ellipse 1415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7" name="Ellipse 1416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8" name="Ellipse 1417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9" name="Ellipse 1418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0" name="Ellipse 1419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1" name="Ellipse 1420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2" name="Forme libre 1421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3" name="Forme libre 1422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4" name="Forme libre 1423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5" name="Forme libre 1424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6" name="Forme libre 1425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7" name="Forme libre 1426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8" name="Forme libre 1427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29" name="Forme libre 1428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0" name="Forme libre 1429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1" name="Forme libre 1430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2" name="Forme libre 1431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3" name="Forme libre 1432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4" name="Forme libre 1433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435" name="Forme libre 1434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5" name="Groupe 786"/>
            <p:cNvGrpSpPr>
              <a:grpSpLocks noChangeAspect="1"/>
            </p:cNvGrpSpPr>
            <p:nvPr/>
          </p:nvGrpSpPr>
          <p:grpSpPr>
            <a:xfrm>
              <a:off x="6189214" y="3543089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56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96" name="Ellipse 1395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7" name="Ellipse 1396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8" name="Ellipse 1397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9" name="Ellipse 1398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0" name="Ellipse 1399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1" name="Ellipse 1400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2" name="Ellipse 1401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3" name="Ellipse 1402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04" name="Ellipse 1403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57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87" name="Ellipse 138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8" name="Ellipse 138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89" name="Ellipse 138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0" name="Ellipse 138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1" name="Ellipse 139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2" name="Ellipse 139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3" name="Ellipse 139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4" name="Ellipse 139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5" name="Ellipse 139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58" name="Ellipse 1357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9" name="Ellipse 1358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0" name="Ellipse 1359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1" name="Ellipse 1360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2" name="Ellipse 1361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3" name="Ellipse 1362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4" name="Ellipse 1363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5" name="Ellipse 1364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6" name="Ellipse 1365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7" name="Ellipse 1366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8" name="Ellipse 1367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9" name="Ellipse 1368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0" name="Ellipse 1369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1" name="Ellipse 1370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2" name="Ellipse 1371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3" name="Forme libre 1372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4" name="Forme libre 1373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5" name="Forme libre 1374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6" name="Forme libre 1375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7" name="Forme libre 1376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8" name="Forme libre 1377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79" name="Forme libre 1378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0" name="Forme libre 1379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1" name="Forme libre 1380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2" name="Forme libre 1381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3" name="Forme libre 1382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4" name="Forme libre 1383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5" name="Forme libre 1384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86" name="Forme libre 1385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6" name="Groupe 786"/>
            <p:cNvGrpSpPr>
              <a:grpSpLocks noChangeAspect="1"/>
            </p:cNvGrpSpPr>
            <p:nvPr/>
          </p:nvGrpSpPr>
          <p:grpSpPr>
            <a:xfrm>
              <a:off x="6079743" y="3253314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307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47" name="Ellipse 1346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8" name="Ellipse 1347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9" name="Ellipse 1348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0" name="Ellipse 1349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1" name="Ellipse 1350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2" name="Ellipse 1351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3" name="Ellipse 1352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4" name="Ellipse 1353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5" name="Ellipse 1354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8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338" name="Ellipse 133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39" name="Ellipse 133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0" name="Ellipse 133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1" name="Ellipse 134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2" name="Ellipse 134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3" name="Ellipse 134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4" name="Ellipse 134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5" name="Ellipse 134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6" name="Ellipse 134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309" name="Ellipse 1308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0" name="Ellipse 1309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1" name="Ellipse 1310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2" name="Ellipse 1311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3" name="Ellipse 1312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4" name="Ellipse 1313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5" name="Ellipse 1314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6" name="Ellipse 1315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7" name="Ellipse 1316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8" name="Ellipse 1317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9" name="Ellipse 1318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0" name="Ellipse 1319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1" name="Ellipse 1320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2" name="Ellipse 1321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3" name="Ellipse 1322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4" name="Forme libre 1323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5" name="Forme libre 1324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6" name="Forme libre 1325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7" name="Forme libre 1326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8" name="Forme libre 1327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29" name="Forme libre 1328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0" name="Forme libre 1329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1" name="Forme libre 1330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2" name="Forme libre 1331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3" name="Forme libre 1332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4" name="Forme libre 1333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5" name="Forme libre 1334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6" name="Forme libre 1335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337" name="Forme libre 1336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7" name="Groupe 786"/>
            <p:cNvGrpSpPr>
              <a:grpSpLocks noChangeAspect="1"/>
            </p:cNvGrpSpPr>
            <p:nvPr/>
          </p:nvGrpSpPr>
          <p:grpSpPr>
            <a:xfrm>
              <a:off x="5957394" y="2937782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58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98" name="Ellipse 1297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9" name="Ellipse 1298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0" name="Ellipse 1299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1" name="Ellipse 1300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2" name="Ellipse 1301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3" name="Ellipse 1302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4" name="Ellipse 1303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5" name="Ellipse 1304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6" name="Ellipse 1305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59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89" name="Ellipse 128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0" name="Ellipse 128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1" name="Ellipse 129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2" name="Ellipse 129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3" name="Ellipse 129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4" name="Ellipse 129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5" name="Ellipse 129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6" name="Ellipse 129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97" name="Ellipse 129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60" name="Ellipse 1259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1" name="Ellipse 1260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2" name="Ellipse 1261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3" name="Ellipse 1262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4" name="Ellipse 1263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5" name="Ellipse 1264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6" name="Ellipse 1265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7" name="Ellipse 1266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8" name="Ellipse 1267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9" name="Ellipse 1268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0" name="Ellipse 1269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1" name="Ellipse 1270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2" name="Ellipse 1271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3" name="Ellipse 1272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4" name="Ellipse 1273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75" name="Forme libre 1274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6" name="Forme libre 1275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7" name="Forme libre 1276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8" name="Forme libre 1277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79" name="Forme libre 1278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0" name="Forme libre 1279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1" name="Forme libre 1280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2" name="Forme libre 1281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3" name="Forme libre 1282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4" name="Forme libre 1283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5" name="Forme libre 1284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6" name="Forme libre 1285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7" name="Forme libre 1286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88" name="Forme libre 1287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  <p:grpSp>
          <p:nvGrpSpPr>
            <p:cNvPr id="1208" name="Groupe 786"/>
            <p:cNvGrpSpPr>
              <a:grpSpLocks noChangeAspect="1"/>
            </p:cNvGrpSpPr>
            <p:nvPr/>
          </p:nvGrpSpPr>
          <p:grpSpPr>
            <a:xfrm>
              <a:off x="6161309" y="2710255"/>
              <a:ext cx="230238" cy="212184"/>
              <a:chOff x="5932103" y="3577259"/>
              <a:chExt cx="427546" cy="366783"/>
            </a:xfrm>
            <a:solidFill>
              <a:schemeClr val="bg1"/>
            </a:solidFill>
            <a:effectLst>
              <a:outerShdw blurRad="127000" dist="50800" dir="5400000" sx="103000" sy="103000" algn="ctr" rotWithShape="0">
                <a:srgbClr val="000000">
                  <a:alpha val="93000"/>
                </a:srgbClr>
              </a:outerShdw>
            </a:effectLst>
          </p:grpSpPr>
          <p:grpSp>
            <p:nvGrpSpPr>
              <p:cNvPr id="1209" name="Groupe 745"/>
              <p:cNvGrpSpPr/>
              <p:nvPr/>
            </p:nvGrpSpPr>
            <p:grpSpPr>
              <a:xfrm>
                <a:off x="6141535" y="3577259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9" name="Ellipse 1248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0" name="Ellipse 1249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1" name="Ellipse 1250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2" name="Ellipse 1251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3" name="Ellipse 1252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4" name="Ellipse 1253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5" name="Ellipse 1254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6" name="Ellipse 1255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57" name="Ellipse 1256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0" name="Groupe 746"/>
              <p:cNvGrpSpPr/>
              <p:nvPr/>
            </p:nvGrpSpPr>
            <p:grpSpPr>
              <a:xfrm rot="10800000">
                <a:off x="5932103" y="3578193"/>
                <a:ext cx="218114" cy="365849"/>
                <a:chOff x="6155560" y="3577259"/>
                <a:chExt cx="218114" cy="365849"/>
              </a:xfrm>
              <a:grpFill/>
            </p:grpSpPr>
            <p:sp>
              <p:nvSpPr>
                <p:cNvPr id="1240" name="Ellipse 1239"/>
                <p:cNvSpPr/>
                <p:nvPr/>
              </p:nvSpPr>
              <p:spPr bwMode="auto">
                <a:xfrm rot="12023126">
                  <a:off x="6155560" y="3577259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1" name="Ellipse 1240"/>
                <p:cNvSpPr/>
                <p:nvPr/>
              </p:nvSpPr>
              <p:spPr bwMode="auto">
                <a:xfrm rot="12023126">
                  <a:off x="6212592" y="359782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2" name="Ellipse 1241"/>
                <p:cNvSpPr/>
                <p:nvPr/>
              </p:nvSpPr>
              <p:spPr bwMode="auto">
                <a:xfrm rot="12023126">
                  <a:off x="6261210" y="363242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3" name="Ellipse 1242"/>
                <p:cNvSpPr/>
                <p:nvPr/>
              </p:nvSpPr>
              <p:spPr bwMode="auto">
                <a:xfrm rot="12023126">
                  <a:off x="6295804" y="3667016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4" name="Ellipse 1243"/>
                <p:cNvSpPr/>
                <p:nvPr/>
              </p:nvSpPr>
              <p:spPr bwMode="auto">
                <a:xfrm rot="12023126">
                  <a:off x="6310764" y="372124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5" name="Ellipse 1244"/>
                <p:cNvSpPr/>
                <p:nvPr/>
              </p:nvSpPr>
              <p:spPr bwMode="auto">
                <a:xfrm rot="12023126">
                  <a:off x="6311699" y="3772668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6" name="Ellipse 1245"/>
                <p:cNvSpPr/>
                <p:nvPr/>
              </p:nvSpPr>
              <p:spPr bwMode="auto">
                <a:xfrm rot="12023126">
                  <a:off x="6234099" y="3866163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7" name="Ellipse 1246"/>
                <p:cNvSpPr/>
                <p:nvPr/>
              </p:nvSpPr>
              <p:spPr bwMode="auto">
                <a:xfrm rot="12023126">
                  <a:off x="6282715" y="3827830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48" name="Ellipse 1247"/>
                <p:cNvSpPr/>
                <p:nvPr/>
              </p:nvSpPr>
              <p:spPr bwMode="auto">
                <a:xfrm rot="12023126">
                  <a:off x="6168650" y="3890474"/>
                  <a:ext cx="61975" cy="52634"/>
                </a:xfrm>
                <a:prstGeom prst="ellipse">
                  <a:avLst/>
                </a:prstGeom>
                <a:grpFill/>
                <a:ln w="9525" cmpd="sng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sp>
            <p:nvSpPr>
              <p:cNvPr id="1211" name="Ellipse 1210"/>
              <p:cNvSpPr/>
              <p:nvPr/>
            </p:nvSpPr>
            <p:spPr bwMode="auto">
              <a:xfrm rot="12023126">
                <a:off x="6105072" y="3599696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2" name="Ellipse 1211"/>
              <p:cNvSpPr/>
              <p:nvPr/>
            </p:nvSpPr>
            <p:spPr bwMode="auto">
              <a:xfrm rot="12023126">
                <a:off x="6052714" y="362307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3" name="Ellipse 1212"/>
              <p:cNvSpPr/>
              <p:nvPr/>
            </p:nvSpPr>
            <p:spPr bwMode="auto">
              <a:xfrm rot="12023126">
                <a:off x="6007836" y="364550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4" name="Ellipse 1213"/>
              <p:cNvSpPr/>
              <p:nvPr/>
            </p:nvSpPr>
            <p:spPr bwMode="auto">
              <a:xfrm rot="12023126">
                <a:off x="5972306" y="367168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5" name="Ellipse 1214"/>
              <p:cNvSpPr/>
              <p:nvPr/>
            </p:nvSpPr>
            <p:spPr bwMode="auto">
              <a:xfrm rot="12023126">
                <a:off x="5970438" y="3728722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6" name="Ellipse 1215"/>
              <p:cNvSpPr/>
              <p:nvPr/>
            </p:nvSpPr>
            <p:spPr bwMode="auto">
              <a:xfrm rot="12023126">
                <a:off x="5991004" y="3788560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7" name="Ellipse 1216"/>
              <p:cNvSpPr/>
              <p:nvPr/>
            </p:nvSpPr>
            <p:spPr bwMode="auto">
              <a:xfrm rot="12023126">
                <a:off x="6036820" y="3823154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8" name="Ellipse 1217"/>
              <p:cNvSpPr/>
              <p:nvPr/>
            </p:nvSpPr>
            <p:spPr bwMode="auto">
              <a:xfrm rot="12023126">
                <a:off x="6099462" y="385213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9" name="Ellipse 1218"/>
              <p:cNvSpPr/>
              <p:nvPr/>
            </p:nvSpPr>
            <p:spPr bwMode="auto">
              <a:xfrm rot="12023126">
                <a:off x="6089176" y="363709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0" name="Ellipse 1219"/>
              <p:cNvSpPr/>
              <p:nvPr/>
            </p:nvSpPr>
            <p:spPr bwMode="auto">
              <a:xfrm rot="12023126">
                <a:off x="6031209" y="3646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1" name="Ellipse 1220"/>
              <p:cNvSpPr/>
              <p:nvPr/>
            </p:nvSpPr>
            <p:spPr bwMode="auto">
              <a:xfrm rot="12023126">
                <a:off x="6018117" y="3703478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2" name="Ellipse 1221"/>
              <p:cNvSpPr/>
              <p:nvPr/>
            </p:nvSpPr>
            <p:spPr bwMode="auto">
              <a:xfrm rot="12023126">
                <a:off x="6011573" y="3761445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3" name="Ellipse 1222"/>
              <p:cNvSpPr/>
              <p:nvPr/>
            </p:nvSpPr>
            <p:spPr bwMode="auto">
              <a:xfrm rot="12023126">
                <a:off x="6062063" y="379510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4" name="Ellipse 1223"/>
              <p:cNvSpPr/>
              <p:nvPr/>
            </p:nvSpPr>
            <p:spPr bwMode="auto">
              <a:xfrm rot="12023126">
                <a:off x="6065803" y="3675431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5" name="Ellipse 1224"/>
              <p:cNvSpPr/>
              <p:nvPr/>
            </p:nvSpPr>
            <p:spPr bwMode="auto">
              <a:xfrm rot="12023126">
                <a:off x="6048038" y="3733397"/>
                <a:ext cx="61975" cy="52634"/>
              </a:xfrm>
              <a:prstGeom prst="ellipse">
                <a:avLst/>
              </a:prstGeom>
              <a:grpFill/>
              <a:ln w="9525" cmpd="sng">
                <a:solidFill>
                  <a:schemeClr val="bg1">
                    <a:lumMod val="8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6" name="Forme libre 1225"/>
              <p:cNvSpPr/>
              <p:nvPr/>
            </p:nvSpPr>
            <p:spPr>
              <a:xfrm>
                <a:off x="6148358" y="3705282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7" name="Forme libre 1226"/>
              <p:cNvSpPr/>
              <p:nvPr/>
            </p:nvSpPr>
            <p:spPr>
              <a:xfrm rot="900452">
                <a:off x="6152097" y="3734266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8" name="Forme libre 1227"/>
              <p:cNvSpPr/>
              <p:nvPr/>
            </p:nvSpPr>
            <p:spPr>
              <a:xfrm rot="2986645">
                <a:off x="6136204" y="3780081"/>
                <a:ext cx="137441" cy="45719"/>
              </a:xfrm>
              <a:custGeom>
                <a:avLst/>
                <a:gdLst>
                  <a:gd name="connsiteX0" fmla="*/ 112197 w 112197"/>
                  <a:gd name="connsiteY0" fmla="*/ 0 h 42074"/>
                  <a:gd name="connsiteX1" fmla="*/ 72928 w 112197"/>
                  <a:gd name="connsiteY1" fmla="*/ 36464 h 42074"/>
                  <a:gd name="connsiteX2" fmla="*/ 39269 w 112197"/>
                  <a:gd name="connsiteY2" fmla="*/ 19635 h 42074"/>
                  <a:gd name="connsiteX3" fmla="*/ 0 w 112197"/>
                  <a:gd name="connsiteY3" fmla="*/ 42074 h 4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97" h="42074">
                    <a:moveTo>
                      <a:pt x="112197" y="0"/>
                    </a:moveTo>
                    <a:cubicBezTo>
                      <a:pt x="98640" y="16596"/>
                      <a:pt x="85083" y="33192"/>
                      <a:pt x="72928" y="36464"/>
                    </a:cubicBezTo>
                    <a:cubicBezTo>
                      <a:pt x="60773" y="39736"/>
                      <a:pt x="51424" y="18700"/>
                      <a:pt x="39269" y="19635"/>
                    </a:cubicBezTo>
                    <a:cubicBezTo>
                      <a:pt x="27114" y="20570"/>
                      <a:pt x="13557" y="31322"/>
                      <a:pt x="0" y="42074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  <a:effectLst>
                <a:outerShdw blurRad="38100" dir="5400000" algn="ctr" rotWithShape="0">
                  <a:srgbClr val="000000">
                    <a:alpha val="77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29" name="Forme libre 1228"/>
              <p:cNvSpPr/>
              <p:nvPr/>
            </p:nvSpPr>
            <p:spPr>
              <a:xfrm>
                <a:off x="6167993" y="3758577"/>
                <a:ext cx="126220" cy="52358"/>
              </a:xfrm>
              <a:custGeom>
                <a:avLst/>
                <a:gdLst>
                  <a:gd name="connsiteX0" fmla="*/ 126220 w 126220"/>
                  <a:gd name="connsiteY0" fmla="*/ 25244 h 52358"/>
                  <a:gd name="connsiteX1" fmla="*/ 53293 w 126220"/>
                  <a:gd name="connsiteY1" fmla="*/ 50488 h 52358"/>
                  <a:gd name="connsiteX2" fmla="*/ 36463 w 126220"/>
                  <a:gd name="connsiteY2" fmla="*/ 14024 h 52358"/>
                  <a:gd name="connsiteX3" fmla="*/ 0 w 126220"/>
                  <a:gd name="connsiteY3" fmla="*/ 0 h 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20" h="52358">
                    <a:moveTo>
                      <a:pt x="126220" y="25244"/>
                    </a:moveTo>
                    <a:cubicBezTo>
                      <a:pt x="97236" y="38801"/>
                      <a:pt x="68253" y="52358"/>
                      <a:pt x="53293" y="50488"/>
                    </a:cubicBezTo>
                    <a:cubicBezTo>
                      <a:pt x="38334" y="48618"/>
                      <a:pt x="45345" y="22439"/>
                      <a:pt x="36463" y="14024"/>
                    </a:cubicBezTo>
                    <a:cubicBezTo>
                      <a:pt x="27581" y="5609"/>
                      <a:pt x="13790" y="2804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0" name="Forme libre 1229"/>
              <p:cNvSpPr/>
              <p:nvPr/>
            </p:nvSpPr>
            <p:spPr>
              <a:xfrm>
                <a:off x="6151163" y="3772601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1" name="Forme libre 1230"/>
              <p:cNvSpPr/>
              <p:nvPr/>
            </p:nvSpPr>
            <p:spPr>
              <a:xfrm rot="2286163">
                <a:off x="6129659" y="363609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2" name="Forme libre 1231"/>
              <p:cNvSpPr/>
              <p:nvPr/>
            </p:nvSpPr>
            <p:spPr>
              <a:xfrm rot="14292826">
                <a:off x="6149293" y="3652925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3" name="Forme libre 1232"/>
              <p:cNvSpPr/>
              <p:nvPr/>
            </p:nvSpPr>
            <p:spPr>
              <a:xfrm rot="4838797">
                <a:off x="6180147" y="3669754"/>
                <a:ext cx="75733" cy="95367"/>
              </a:xfrm>
              <a:custGeom>
                <a:avLst/>
                <a:gdLst>
                  <a:gd name="connsiteX0" fmla="*/ 70123 w 70123"/>
                  <a:gd name="connsiteY0" fmla="*/ 75732 h 75732"/>
                  <a:gd name="connsiteX1" fmla="*/ 28049 w 70123"/>
                  <a:gd name="connsiteY1" fmla="*/ 44878 h 75732"/>
                  <a:gd name="connsiteX2" fmla="*/ 22439 w 70123"/>
                  <a:gd name="connsiteY2" fmla="*/ 8415 h 75732"/>
                  <a:gd name="connsiteX3" fmla="*/ 0 w 70123"/>
                  <a:gd name="connsiteY3" fmla="*/ 0 h 7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23" h="75732">
                    <a:moveTo>
                      <a:pt x="70123" y="75732"/>
                    </a:moveTo>
                    <a:cubicBezTo>
                      <a:pt x="53059" y="65915"/>
                      <a:pt x="35996" y="56098"/>
                      <a:pt x="28049" y="44878"/>
                    </a:cubicBezTo>
                    <a:cubicBezTo>
                      <a:pt x="20102" y="33659"/>
                      <a:pt x="27114" y="15895"/>
                      <a:pt x="22439" y="8415"/>
                    </a:cubicBezTo>
                    <a:cubicBezTo>
                      <a:pt x="17764" y="935"/>
                      <a:pt x="8882" y="467"/>
                      <a:pt x="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4" name="Forme libre 1233"/>
              <p:cNvSpPr/>
              <p:nvPr/>
            </p:nvSpPr>
            <p:spPr>
              <a:xfrm>
                <a:off x="6133867" y="3682844"/>
                <a:ext cx="39735" cy="72928"/>
              </a:xfrm>
              <a:custGeom>
                <a:avLst/>
                <a:gdLst>
                  <a:gd name="connsiteX0" fmla="*/ 3272 w 39735"/>
                  <a:gd name="connsiteY0" fmla="*/ 0 h 72928"/>
                  <a:gd name="connsiteX1" fmla="*/ 6077 w 39735"/>
                  <a:gd name="connsiteY1" fmla="*/ 50489 h 72928"/>
                  <a:gd name="connsiteX2" fmla="*/ 39735 w 39735"/>
                  <a:gd name="connsiteY2" fmla="*/ 72928 h 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35" h="72928">
                    <a:moveTo>
                      <a:pt x="3272" y="0"/>
                    </a:moveTo>
                    <a:cubicBezTo>
                      <a:pt x="1636" y="19167"/>
                      <a:pt x="0" y="38334"/>
                      <a:pt x="6077" y="50489"/>
                    </a:cubicBezTo>
                    <a:cubicBezTo>
                      <a:pt x="12154" y="62644"/>
                      <a:pt x="25944" y="67786"/>
                      <a:pt x="39735" y="72928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5" name="Forme libre 1234"/>
              <p:cNvSpPr/>
              <p:nvPr/>
            </p:nvSpPr>
            <p:spPr>
              <a:xfrm>
                <a:off x="6114699" y="3724918"/>
                <a:ext cx="47684" cy="36464"/>
              </a:xfrm>
              <a:custGeom>
                <a:avLst/>
                <a:gdLst>
                  <a:gd name="connsiteX0" fmla="*/ 0 w 47684"/>
                  <a:gd name="connsiteY0" fmla="*/ 0 h 36464"/>
                  <a:gd name="connsiteX1" fmla="*/ 47684 w 47684"/>
                  <a:gd name="connsiteY1" fmla="*/ 36464 h 3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84" h="36464">
                    <a:moveTo>
                      <a:pt x="0" y="0"/>
                    </a:moveTo>
                    <a:lnTo>
                      <a:pt x="47684" y="3646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6" name="Forme libre 1235"/>
              <p:cNvSpPr/>
              <p:nvPr/>
            </p:nvSpPr>
            <p:spPr>
              <a:xfrm>
                <a:off x="6111894" y="3764187"/>
                <a:ext cx="53294" cy="14024"/>
              </a:xfrm>
              <a:custGeom>
                <a:avLst/>
                <a:gdLst>
                  <a:gd name="connsiteX0" fmla="*/ 0 w 53294"/>
                  <a:gd name="connsiteY0" fmla="*/ 0 h 14024"/>
                  <a:gd name="connsiteX1" fmla="*/ 53294 w 53294"/>
                  <a:gd name="connsiteY1" fmla="*/ 14024 h 1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94" h="14024">
                    <a:moveTo>
                      <a:pt x="0" y="0"/>
                    </a:moveTo>
                    <a:lnTo>
                      <a:pt x="53294" y="14024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7" name="Forme libre 1236"/>
              <p:cNvSpPr/>
              <p:nvPr/>
            </p:nvSpPr>
            <p:spPr>
              <a:xfrm>
                <a:off x="6120309" y="3772601"/>
                <a:ext cx="50489" cy="33659"/>
              </a:xfrm>
              <a:custGeom>
                <a:avLst/>
                <a:gdLst>
                  <a:gd name="connsiteX0" fmla="*/ 0 w 50489"/>
                  <a:gd name="connsiteY0" fmla="*/ 33659 h 33659"/>
                  <a:gd name="connsiteX1" fmla="*/ 50489 w 50489"/>
                  <a:gd name="connsiteY1" fmla="*/ 0 h 3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489" h="33659">
                    <a:moveTo>
                      <a:pt x="0" y="33659"/>
                    </a:moveTo>
                    <a:lnTo>
                      <a:pt x="50489" y="0"/>
                    </a:ln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8" name="Forme libre 1237"/>
              <p:cNvSpPr/>
              <p:nvPr/>
            </p:nvSpPr>
            <p:spPr>
              <a:xfrm>
                <a:off x="6145553" y="3764187"/>
                <a:ext cx="29919" cy="89757"/>
              </a:xfrm>
              <a:custGeom>
                <a:avLst/>
                <a:gdLst>
                  <a:gd name="connsiteX0" fmla="*/ 0 w 29919"/>
                  <a:gd name="connsiteY0" fmla="*/ 89757 h 89757"/>
                  <a:gd name="connsiteX1" fmla="*/ 28049 w 29919"/>
                  <a:gd name="connsiteY1" fmla="*/ 39268 h 89757"/>
                  <a:gd name="connsiteX2" fmla="*/ 11220 w 29919"/>
                  <a:gd name="connsiteY2" fmla="*/ 0 h 8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919" h="89757">
                    <a:moveTo>
                      <a:pt x="0" y="89757"/>
                    </a:moveTo>
                    <a:cubicBezTo>
                      <a:pt x="13089" y="71992"/>
                      <a:pt x="26179" y="54228"/>
                      <a:pt x="28049" y="39268"/>
                    </a:cubicBezTo>
                    <a:cubicBezTo>
                      <a:pt x="29919" y="24309"/>
                      <a:pt x="20569" y="12154"/>
                      <a:pt x="11220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239" name="Forme libre 1238"/>
              <p:cNvSpPr/>
              <p:nvPr/>
            </p:nvSpPr>
            <p:spPr>
              <a:xfrm>
                <a:off x="6152566" y="3752967"/>
                <a:ext cx="42073" cy="129026"/>
              </a:xfrm>
              <a:custGeom>
                <a:avLst/>
                <a:gdLst>
                  <a:gd name="connsiteX0" fmla="*/ 29451 w 42073"/>
                  <a:gd name="connsiteY0" fmla="*/ 129026 h 129026"/>
                  <a:gd name="connsiteX1" fmla="*/ 37866 w 42073"/>
                  <a:gd name="connsiteY1" fmla="*/ 67318 h 129026"/>
                  <a:gd name="connsiteX2" fmla="*/ 4207 w 42073"/>
                  <a:gd name="connsiteY2" fmla="*/ 42073 h 129026"/>
                  <a:gd name="connsiteX3" fmla="*/ 12622 w 42073"/>
                  <a:gd name="connsiteY3" fmla="*/ 0 h 12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73" h="129026">
                    <a:moveTo>
                      <a:pt x="29451" y="129026"/>
                    </a:moveTo>
                    <a:cubicBezTo>
                      <a:pt x="35762" y="105418"/>
                      <a:pt x="42073" y="81810"/>
                      <a:pt x="37866" y="67318"/>
                    </a:cubicBezTo>
                    <a:cubicBezTo>
                      <a:pt x="33659" y="52826"/>
                      <a:pt x="8414" y="53293"/>
                      <a:pt x="4207" y="42073"/>
                    </a:cubicBezTo>
                    <a:cubicBezTo>
                      <a:pt x="0" y="30853"/>
                      <a:pt x="6311" y="15426"/>
                      <a:pt x="12622" y="0"/>
                    </a:cubicBezTo>
                  </a:path>
                </a:pathLst>
              </a:custGeom>
              <a:grpFill/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</p:grpSp>
      </p:grpSp>
      <p:sp>
        <p:nvSpPr>
          <p:cNvPr id="1634" name="ZoneTexte 1633"/>
          <p:cNvSpPr txBox="1"/>
          <p:nvPr/>
        </p:nvSpPr>
        <p:spPr>
          <a:xfrm>
            <a:off x="6953250" y="3228975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1635" name="Ellipse 1634"/>
          <p:cNvSpPr/>
          <p:nvPr/>
        </p:nvSpPr>
        <p:spPr>
          <a:xfrm>
            <a:off x="5924550" y="3105149"/>
            <a:ext cx="581025" cy="638176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9" name="ZoneTexte 548"/>
          <p:cNvSpPr txBox="1"/>
          <p:nvPr/>
        </p:nvSpPr>
        <p:spPr>
          <a:xfrm>
            <a:off x="3524250" y="4229100"/>
            <a:ext cx="1007007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err="1" smtClean="0"/>
              <a:t>Thin</a:t>
            </a:r>
            <a:r>
              <a:rPr lang="fr-FR" dirty="0" smtClean="0"/>
              <a:t> film</a:t>
            </a:r>
            <a:endParaRPr lang="fr-FR" dirty="0"/>
          </a:p>
        </p:txBody>
      </p:sp>
      <p:sp>
        <p:nvSpPr>
          <p:cNvPr id="550" name="ZoneTexte 549"/>
          <p:cNvSpPr txBox="1"/>
          <p:nvPr/>
        </p:nvSpPr>
        <p:spPr>
          <a:xfrm>
            <a:off x="4810125" y="2162175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  <p:sp>
        <p:nvSpPr>
          <p:cNvPr id="554" name="ZoneTexte 553"/>
          <p:cNvSpPr txBox="1"/>
          <p:nvPr/>
        </p:nvSpPr>
        <p:spPr>
          <a:xfrm>
            <a:off x="2486024" y="5625584"/>
            <a:ext cx="6302974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sz="2000" dirty="0" err="1" smtClean="0">
                <a:latin typeface="+mj-lt"/>
              </a:rPr>
              <a:t>Wet</a:t>
            </a:r>
            <a:r>
              <a:rPr lang="fr-FR" sz="2000" dirty="0" smtClean="0">
                <a:latin typeface="+mj-lt"/>
              </a:rPr>
              <a:t> </a:t>
            </a:r>
            <a:r>
              <a:rPr lang="fr-FR" sz="2000" dirty="0" err="1" smtClean="0">
                <a:latin typeface="+mj-lt"/>
              </a:rPr>
              <a:t>foams</a:t>
            </a:r>
            <a:r>
              <a:rPr lang="fr-FR" sz="2000" dirty="0" smtClean="0">
                <a:latin typeface="+mj-lt"/>
              </a:rPr>
              <a:t> : </a:t>
            </a:r>
            <a:r>
              <a:rPr lang="fr-FR" sz="2000" dirty="0" err="1" smtClean="0">
                <a:latin typeface="+mj-lt"/>
              </a:rPr>
              <a:t>scattering</a:t>
            </a:r>
            <a:r>
              <a:rPr lang="fr-FR" sz="2000" dirty="0" smtClean="0">
                <a:latin typeface="+mj-lt"/>
              </a:rPr>
              <a:t> </a:t>
            </a:r>
            <a:r>
              <a:rPr lang="fr-FR" sz="2000" dirty="0" err="1" smtClean="0">
                <a:latin typeface="+mj-lt"/>
              </a:rPr>
              <a:t>from</a:t>
            </a:r>
            <a:r>
              <a:rPr lang="fr-FR" sz="2000" dirty="0" smtClean="0">
                <a:latin typeface="+mj-lt"/>
              </a:rPr>
              <a:t> Plateau border </a:t>
            </a:r>
            <a:r>
              <a:rPr lang="fr-FR" sz="2000" dirty="0" err="1" smtClean="0">
                <a:latin typeface="+mj-lt"/>
              </a:rPr>
              <a:t>is</a:t>
            </a:r>
            <a:r>
              <a:rPr lang="fr-FR" sz="2000" dirty="0" smtClean="0">
                <a:latin typeface="+mj-lt"/>
              </a:rPr>
              <a:t> dominant</a:t>
            </a:r>
            <a:endParaRPr lang="fr-FR" sz="2000" dirty="0" smtClean="0">
              <a:latin typeface="+mj-lt"/>
            </a:endParaRPr>
          </a:p>
        </p:txBody>
      </p:sp>
      <p:sp>
        <p:nvSpPr>
          <p:cNvPr id="557" name="Rectangle 556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58" name="ZoneTexte 557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559" name="Rectangle 558"/>
          <p:cNvSpPr/>
          <p:nvPr/>
        </p:nvSpPr>
        <p:spPr>
          <a:xfrm>
            <a:off x="206394" y="146132"/>
            <a:ext cx="1967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i="1" dirty="0" err="1" smtClean="0"/>
              <a:t>Contrasts</a:t>
            </a:r>
            <a:r>
              <a:rPr lang="fr-FR" b="1" i="1" dirty="0" smtClean="0"/>
              <a:t> in </a:t>
            </a:r>
            <a:r>
              <a:rPr lang="fr-FR" b="1" i="1" dirty="0" err="1" smtClean="0"/>
              <a:t>foams</a:t>
            </a:r>
            <a:endParaRPr lang="fr-FR" b="1" dirty="0"/>
          </a:p>
        </p:txBody>
      </p:sp>
      <p:sp>
        <p:nvSpPr>
          <p:cNvPr id="2" name="Rectangle 1"/>
          <p:cNvSpPr/>
          <p:nvPr/>
        </p:nvSpPr>
        <p:spPr>
          <a:xfrm>
            <a:off x="4679577" y="1021976"/>
            <a:ext cx="3313355" cy="3033656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15555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Image 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2" y="5357029"/>
            <a:ext cx="1617381" cy="126919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" name="ZoneTexte 11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 smtClean="0"/>
              <a:t>Outline</a:t>
            </a:r>
            <a:r>
              <a:rPr lang="fr-FR" sz="2000" b="1" dirty="0" smtClean="0"/>
              <a:t>…		</a:t>
            </a:r>
            <a:endParaRPr lang="fr-FR" sz="2000" b="1" i="1" dirty="0"/>
          </a:p>
        </p:txBody>
      </p:sp>
      <p:sp>
        <p:nvSpPr>
          <p:cNvPr id="21" name="ZoneTexte 20"/>
          <p:cNvSpPr txBox="1"/>
          <p:nvPr/>
        </p:nvSpPr>
        <p:spPr>
          <a:xfrm>
            <a:off x="3005396" y="1376105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smtClean="0"/>
              <a:t>Pickering </a:t>
            </a:r>
            <a:r>
              <a:rPr lang="fr-FR" sz="1600" b="1" dirty="0" err="1" smtClean="0"/>
              <a:t>emulsions</a:t>
            </a:r>
            <a:r>
              <a:rPr lang="fr-FR" sz="1600" b="1" dirty="0" smtClean="0"/>
              <a:t> </a:t>
            </a:r>
            <a:r>
              <a:rPr lang="fr-FR" sz="1600" dirty="0" err="1" smtClean="0"/>
              <a:t>based</a:t>
            </a:r>
            <a:r>
              <a:rPr lang="fr-FR" sz="1600" dirty="0" smtClean="0"/>
              <a:t> on cellulose </a:t>
            </a:r>
            <a:r>
              <a:rPr lang="fr-FR" sz="1600" dirty="0" err="1" smtClean="0"/>
              <a:t>nanocrystals</a:t>
            </a:r>
            <a:endParaRPr lang="fr-FR" sz="16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492" y="842683"/>
            <a:ext cx="1553192" cy="1390649"/>
          </a:xfrm>
          <a:prstGeom prst="rect">
            <a:avLst/>
          </a:prstGeom>
        </p:spPr>
      </p:pic>
      <p:sp>
        <p:nvSpPr>
          <p:cNvPr id="41" name="Rectangle 40"/>
          <p:cNvSpPr/>
          <p:nvPr/>
        </p:nvSpPr>
        <p:spPr>
          <a:xfrm>
            <a:off x="2866601" y="1269653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2" name="Rectangle 41"/>
          <p:cNvSpPr/>
          <p:nvPr/>
        </p:nvSpPr>
        <p:spPr>
          <a:xfrm>
            <a:off x="2872818" y="1277781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5" y="2306171"/>
            <a:ext cx="1797996" cy="151129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75" y="3779927"/>
            <a:ext cx="1927225" cy="130959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2996432" y="2837352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err="1" smtClean="0"/>
              <a:t>Foams</a:t>
            </a:r>
            <a:r>
              <a:rPr lang="fr-FR" sz="1600" b="1" dirty="0" smtClean="0"/>
              <a:t> </a:t>
            </a:r>
            <a:r>
              <a:rPr lang="fr-FR" sz="1600" dirty="0"/>
              <a:t>and Neutron </a:t>
            </a:r>
            <a:r>
              <a:rPr lang="fr-FR" sz="1600" dirty="0" err="1" smtClean="0"/>
              <a:t>Scattering</a:t>
            </a:r>
            <a:endParaRPr lang="fr-FR" sz="1600" dirty="0"/>
          </a:p>
        </p:txBody>
      </p:sp>
      <p:sp>
        <p:nvSpPr>
          <p:cNvPr id="29" name="Rectangle 28"/>
          <p:cNvSpPr/>
          <p:nvPr/>
        </p:nvSpPr>
        <p:spPr>
          <a:xfrm>
            <a:off x="2929354" y="2730904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2917643" y="2739028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981834" y="5602596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3789673" y="5865791"/>
            <a:ext cx="49066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2 : </a:t>
            </a:r>
            <a:r>
              <a:rPr lang="fr-FR" sz="1600" b="1" i="1" dirty="0" smtClean="0"/>
              <a:t>Smart </a:t>
            </a:r>
            <a:r>
              <a:rPr lang="fr-FR" sz="1600" b="1" i="1" dirty="0" err="1"/>
              <a:t>Foams</a:t>
            </a:r>
            <a:r>
              <a:rPr lang="fr-FR" sz="1600" b="1" i="1" dirty="0"/>
              <a:t> </a:t>
            </a:r>
            <a:r>
              <a:rPr lang="fr-FR" sz="1600" i="1" dirty="0" err="1"/>
              <a:t>based</a:t>
            </a:r>
            <a:r>
              <a:rPr lang="fr-FR" sz="1600" i="1" dirty="0"/>
              <a:t> on </a:t>
            </a:r>
            <a:r>
              <a:rPr lang="fr-FR" sz="1600" i="1" dirty="0" err="1"/>
              <a:t>fatty</a:t>
            </a:r>
            <a:r>
              <a:rPr lang="fr-FR" sz="1600" i="1" dirty="0"/>
              <a:t> </a:t>
            </a:r>
            <a:r>
              <a:rPr lang="fr-FR" sz="1600" i="1" dirty="0" err="1"/>
              <a:t>acids</a:t>
            </a:r>
            <a:r>
              <a:rPr lang="fr-FR" sz="1600" i="1" dirty="0"/>
              <a:t> </a:t>
            </a:r>
            <a:endParaRPr lang="fr-FR" sz="1600" b="1" i="1" dirty="0"/>
          </a:p>
        </p:txBody>
      </p:sp>
      <p:sp>
        <p:nvSpPr>
          <p:cNvPr id="35" name="ZoneTexte 34"/>
          <p:cNvSpPr txBox="1"/>
          <p:nvPr/>
        </p:nvSpPr>
        <p:spPr>
          <a:xfrm>
            <a:off x="3043671" y="5580483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36" name="Rectangle 35"/>
          <p:cNvSpPr/>
          <p:nvPr/>
        </p:nvSpPr>
        <p:spPr>
          <a:xfrm>
            <a:off x="2980582" y="5589060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lèche en arc 36"/>
          <p:cNvSpPr/>
          <p:nvPr/>
        </p:nvSpPr>
        <p:spPr>
          <a:xfrm rot="5400000" flipV="1">
            <a:off x="3614059" y="5683994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2945975" y="4195137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7" name="ZoneTexte 46"/>
          <p:cNvSpPr txBox="1"/>
          <p:nvPr/>
        </p:nvSpPr>
        <p:spPr>
          <a:xfrm>
            <a:off x="3753814" y="4458332"/>
            <a:ext cx="490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1 : </a:t>
            </a:r>
            <a:r>
              <a:rPr lang="en-US" sz="1600" i="1" dirty="0"/>
              <a:t>Foams based on </a:t>
            </a:r>
            <a:r>
              <a:rPr lang="en-US" sz="1600" b="1" i="1" dirty="0"/>
              <a:t>SDS and salt</a:t>
            </a:r>
          </a:p>
          <a:p>
            <a:pPr algn="just"/>
            <a:endParaRPr lang="fr-FR" sz="1600" b="1" i="1" dirty="0"/>
          </a:p>
        </p:txBody>
      </p:sp>
      <p:sp>
        <p:nvSpPr>
          <p:cNvPr id="48" name="ZoneTexte 47"/>
          <p:cNvSpPr txBox="1"/>
          <p:nvPr/>
        </p:nvSpPr>
        <p:spPr>
          <a:xfrm>
            <a:off x="3007812" y="4173024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49" name="Rectangle 48"/>
          <p:cNvSpPr/>
          <p:nvPr/>
        </p:nvSpPr>
        <p:spPr>
          <a:xfrm>
            <a:off x="2944723" y="4181601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lèche en arc 49"/>
          <p:cNvSpPr/>
          <p:nvPr/>
        </p:nvSpPr>
        <p:spPr>
          <a:xfrm rot="5400000" flipV="1">
            <a:off x="3578200" y="4276535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3059" y="824753"/>
            <a:ext cx="8086165" cy="1479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41138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" name="ZoneTexte 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6" name="Rectangle 5"/>
          <p:cNvSpPr/>
          <p:nvPr/>
        </p:nvSpPr>
        <p:spPr>
          <a:xfrm>
            <a:off x="206394" y="146132"/>
            <a:ext cx="24027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dry </a:t>
            </a:r>
            <a:r>
              <a:rPr lang="fr-FR" i="1" dirty="0" err="1" smtClean="0"/>
              <a:t>foams</a:t>
            </a:r>
            <a:endParaRPr lang="fr-FR" dirty="0"/>
          </a:p>
        </p:txBody>
      </p:sp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937" y="1086522"/>
            <a:ext cx="2397812" cy="234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ZoneTexte 8"/>
          <p:cNvSpPr txBox="1"/>
          <p:nvPr/>
        </p:nvSpPr>
        <p:spPr>
          <a:xfrm>
            <a:off x="1012948" y="4736071"/>
            <a:ext cx="4355117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err="1" smtClean="0"/>
              <a:t>Reflectivity</a:t>
            </a:r>
            <a:r>
              <a:rPr lang="fr-FR" b="1" dirty="0" smtClean="0"/>
              <a:t> </a:t>
            </a:r>
            <a:r>
              <a:rPr lang="fr-FR" b="1" dirty="0" err="1" smtClean="0"/>
              <a:t>from</a:t>
            </a:r>
            <a:r>
              <a:rPr lang="fr-FR" b="1" dirty="0" smtClean="0"/>
              <a:t> the </a:t>
            </a:r>
            <a:r>
              <a:rPr lang="fr-FR" b="1" dirty="0" err="1" smtClean="0"/>
              <a:t>different</a:t>
            </a:r>
            <a:r>
              <a:rPr lang="fr-FR" b="1" dirty="0" smtClean="0"/>
              <a:t> </a:t>
            </a:r>
            <a:r>
              <a:rPr lang="fr-FR" b="1" dirty="0" err="1" smtClean="0"/>
              <a:t>thin</a:t>
            </a:r>
            <a:r>
              <a:rPr lang="fr-FR" b="1" dirty="0" smtClean="0"/>
              <a:t> films</a:t>
            </a:r>
            <a:endParaRPr lang="fr-FR" dirty="0" smtClean="0"/>
          </a:p>
        </p:txBody>
      </p:sp>
      <p:sp>
        <p:nvSpPr>
          <p:cNvPr id="10" name="ZoneTexte 54"/>
          <p:cNvSpPr txBox="1">
            <a:spLocks noChangeArrowheads="1"/>
          </p:cNvSpPr>
          <p:nvPr/>
        </p:nvSpPr>
        <p:spPr bwMode="auto">
          <a:xfrm>
            <a:off x="365719" y="4070607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i="1" dirty="0" smtClean="0">
                <a:latin typeface="+mn-lt"/>
              </a:rPr>
              <a:t>« </a:t>
            </a:r>
            <a:r>
              <a:rPr lang="fr-FR" b="1" i="1" dirty="0" err="1" smtClean="0">
                <a:latin typeface="+mn-lt"/>
              </a:rPr>
              <a:t>Spikes</a:t>
            </a:r>
            <a:r>
              <a:rPr lang="fr-FR" b="1" i="1" dirty="0" smtClean="0">
                <a:latin typeface="+mn-lt"/>
              </a:rPr>
              <a:t> » </a:t>
            </a:r>
            <a:r>
              <a:rPr lang="fr-FR" i="1" dirty="0" smtClean="0">
                <a:latin typeface="+mn-lt"/>
              </a:rPr>
              <a:t>on the 2D-detector </a:t>
            </a:r>
            <a:endParaRPr lang="fr-FR" b="1" dirty="0" smtClean="0">
              <a:latin typeface="+mn-lt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527136" y="3697952"/>
            <a:ext cx="24097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smtClean="0"/>
              <a:t>(</a:t>
            </a:r>
            <a:r>
              <a:rPr lang="en-US" sz="1200" i="1" dirty="0" smtClean="0"/>
              <a:t>First </a:t>
            </a:r>
            <a:r>
              <a:rPr lang="en-US" sz="1200" i="1" dirty="0" smtClean="0"/>
              <a:t>article using SANS and </a:t>
            </a:r>
            <a:r>
              <a:rPr lang="en-US" sz="1200" i="1" dirty="0" smtClean="0"/>
              <a:t>foams</a:t>
            </a:r>
            <a:r>
              <a:rPr lang="en-US" sz="1200" dirty="0" smtClean="0"/>
              <a:t>)</a:t>
            </a:r>
            <a:endParaRPr lang="en-US" sz="1200" dirty="0" smtClean="0"/>
          </a:p>
        </p:txBody>
      </p:sp>
      <p:sp>
        <p:nvSpPr>
          <p:cNvPr id="16" name="ZoneTexte 15"/>
          <p:cNvSpPr txBox="1"/>
          <p:nvPr/>
        </p:nvSpPr>
        <p:spPr>
          <a:xfrm>
            <a:off x="290468" y="3506663"/>
            <a:ext cx="32560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M. Axelos, F. </a:t>
            </a:r>
            <a:r>
              <a:rPr lang="en-GB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Boué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Langmuir, </a:t>
            </a:r>
            <a:r>
              <a:rPr lang="en-GB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2003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,19(17), 6598–604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191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" name="ZoneTexte 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6" name="Rectangle 5"/>
          <p:cNvSpPr/>
          <p:nvPr/>
        </p:nvSpPr>
        <p:spPr>
          <a:xfrm>
            <a:off x="206394" y="146132"/>
            <a:ext cx="24027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dry </a:t>
            </a:r>
            <a:r>
              <a:rPr lang="fr-FR" i="1" dirty="0" err="1" smtClean="0"/>
              <a:t>foams</a:t>
            </a:r>
            <a:endParaRPr lang="fr-FR" dirty="0"/>
          </a:p>
        </p:txBody>
      </p:sp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937" y="1086522"/>
            <a:ext cx="2397812" cy="234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ZoneTexte 54"/>
          <p:cNvSpPr txBox="1">
            <a:spLocks noChangeArrowheads="1"/>
          </p:cNvSpPr>
          <p:nvPr/>
        </p:nvSpPr>
        <p:spPr bwMode="auto">
          <a:xfrm>
            <a:off x="365719" y="4070607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i="1" dirty="0" smtClean="0">
                <a:latin typeface="+mn-lt"/>
              </a:rPr>
              <a:t>« </a:t>
            </a:r>
            <a:r>
              <a:rPr lang="fr-FR" b="1" i="1" dirty="0" err="1" smtClean="0">
                <a:latin typeface="+mn-lt"/>
              </a:rPr>
              <a:t>Spikes</a:t>
            </a:r>
            <a:r>
              <a:rPr lang="fr-FR" b="1" i="1" dirty="0" smtClean="0">
                <a:latin typeface="+mn-lt"/>
              </a:rPr>
              <a:t> » </a:t>
            </a:r>
            <a:r>
              <a:rPr lang="fr-FR" i="1" dirty="0" smtClean="0">
                <a:latin typeface="+mn-lt"/>
              </a:rPr>
              <a:t>on the 2D-detector </a:t>
            </a:r>
            <a:endParaRPr lang="fr-FR" b="1" dirty="0" smtClean="0">
              <a:latin typeface="+mn-lt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527136" y="3697952"/>
            <a:ext cx="24097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smtClean="0"/>
              <a:t>(</a:t>
            </a:r>
            <a:r>
              <a:rPr lang="en-US" sz="1200" i="1" dirty="0" smtClean="0"/>
              <a:t>First </a:t>
            </a:r>
            <a:r>
              <a:rPr lang="en-US" sz="1200" i="1" dirty="0" smtClean="0"/>
              <a:t>article using SANS and </a:t>
            </a:r>
            <a:r>
              <a:rPr lang="en-US" sz="1200" i="1" dirty="0" smtClean="0"/>
              <a:t>foams</a:t>
            </a:r>
            <a:r>
              <a:rPr lang="en-US" sz="1200" dirty="0" smtClean="0"/>
              <a:t>)</a:t>
            </a:r>
            <a:endParaRPr lang="en-US" sz="1200" dirty="0" smtClean="0"/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8338"/>
          <a:stretch/>
        </p:blipFill>
        <p:spPr bwMode="auto">
          <a:xfrm>
            <a:off x="3055173" y="1075763"/>
            <a:ext cx="5809128" cy="23215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13" name="ZoneTexte 12"/>
              <p:cNvSpPr txBox="1"/>
              <p:nvPr/>
            </p:nvSpPr>
            <p:spPr>
              <a:xfrm>
                <a:off x="1785770" y="4937206"/>
                <a:ext cx="6347012" cy="923330"/>
              </a:xfrm>
              <a:prstGeom prst="rect">
                <a:avLst/>
              </a:prstGeom>
              <a:solidFill>
                <a:srgbClr val="92D050">
                  <a:alpha val="33000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Wingdings" panose="05000000000000000000" pitchFamily="2" charset="2"/>
                  <a:buChar char="Ø"/>
                </a:pPr>
                <a:r>
                  <a:rPr lang="fr-FR" dirty="0" err="1" smtClean="0"/>
                  <a:t>Measurement</a:t>
                </a:r>
                <a:r>
                  <a:rPr lang="fr-FR" dirty="0" smtClean="0"/>
                  <a:t> of the </a:t>
                </a:r>
                <a:r>
                  <a:rPr lang="fr-FR" b="1" dirty="0" err="1" smtClean="0"/>
                  <a:t>reflectivity</a:t>
                </a:r>
                <a:r>
                  <a:rPr lang="fr-FR" b="1" dirty="0" smtClean="0"/>
                  <a:t> </a:t>
                </a:r>
                <a:r>
                  <a:rPr lang="fr-FR" b="1" dirty="0" err="1" smtClean="0"/>
                  <a:t>curve</a:t>
                </a:r>
                <a:r>
                  <a:rPr lang="fr-FR" b="1" dirty="0" smtClean="0"/>
                  <a:t> </a:t>
                </a:r>
                <a:r>
                  <a:rPr lang="fr-FR" dirty="0" smtClean="0"/>
                  <a:t>of the </a:t>
                </a:r>
                <a:r>
                  <a:rPr lang="fr-FR" dirty="0" err="1" smtClean="0"/>
                  <a:t>thin</a:t>
                </a:r>
                <a:r>
                  <a:rPr lang="fr-FR" dirty="0" smtClean="0"/>
                  <a:t> film </a:t>
                </a:r>
                <a14:m>
                  <m:oMath xmlns:m="http://schemas.openxmlformats.org/officeDocument/2006/math">
                    <m:r>
                      <a:rPr lang="fr-FR" i="1">
                        <a:latin typeface="Cambria Math"/>
                      </a:rPr>
                      <m:t>∝ </m:t>
                    </m:r>
                    <m:sSup>
                      <m:sSupPr>
                        <m:ctrlPr>
                          <a:rPr lang="fr-FR" i="1">
                            <a:latin typeface="Cambria Math"/>
                          </a:rPr>
                        </m:ctrlPr>
                      </m:sSupPr>
                      <m:e>
                        <m:r>
                          <a:rPr lang="fr-FR" i="1">
                            <a:latin typeface="Cambria Math"/>
                          </a:rPr>
                          <m:t>𝑞</m:t>
                        </m:r>
                      </m:e>
                      <m:sup>
                        <m:r>
                          <a:rPr lang="fr-FR" i="1">
                            <a:latin typeface="Cambria Math"/>
                          </a:rPr>
                          <m:t>−4</m:t>
                        </m:r>
                      </m:sup>
                    </m:sSup>
                  </m:oMath>
                </a14:m>
                <a:endParaRPr lang="fr-FR" dirty="0" smtClean="0"/>
              </a:p>
              <a:p>
                <a:pPr marL="342900" indent="-342900">
                  <a:buFont typeface="Wingdings" panose="05000000000000000000" pitchFamily="2" charset="2"/>
                  <a:buChar char="Ø"/>
                </a:pPr>
                <a:endParaRPr lang="fr-FR" dirty="0"/>
              </a:p>
              <a:p>
                <a:pPr marL="342900" indent="-342900">
                  <a:buFont typeface="Wingdings" panose="05000000000000000000" pitchFamily="2" charset="2"/>
                  <a:buChar char="Ø"/>
                </a:pPr>
                <a:r>
                  <a:rPr lang="fr-FR" dirty="0" err="1" smtClean="0"/>
                  <a:t>Determination</a:t>
                </a:r>
                <a:r>
                  <a:rPr lang="fr-FR" dirty="0" smtClean="0"/>
                  <a:t> of the </a:t>
                </a:r>
                <a:r>
                  <a:rPr lang="fr-FR" b="1" dirty="0" err="1" smtClean="0"/>
                  <a:t>thickness</a:t>
                </a:r>
                <a:r>
                  <a:rPr lang="fr-FR" dirty="0" smtClean="0"/>
                  <a:t> of the film via </a:t>
                </a:r>
                <a:r>
                  <a:rPr lang="fr-FR" dirty="0" err="1" smtClean="0"/>
                  <a:t>Kiessieg</a:t>
                </a:r>
                <a:r>
                  <a:rPr lang="fr-FR" dirty="0" smtClean="0"/>
                  <a:t> </a:t>
                </a:r>
                <a:r>
                  <a:rPr lang="fr-FR" dirty="0" err="1" smtClean="0"/>
                  <a:t>finges</a:t>
                </a:r>
                <a:endParaRPr lang="fr-FR" dirty="0" smtClean="0"/>
              </a:p>
            </p:txBody>
          </p:sp>
        </mc:Choice>
        <mc:Fallback>
          <p:sp>
            <p:nvSpPr>
              <p:cNvPr id="13" name="ZoneTexte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85770" y="4937206"/>
                <a:ext cx="6347012" cy="923330"/>
              </a:xfrm>
              <a:prstGeom prst="rect">
                <a:avLst/>
              </a:prstGeom>
              <a:blipFill rotWithShape="1">
                <a:blip r:embed="rId4"/>
                <a:stretch>
                  <a:fillRect l="-672" t="-3311" b="-9934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ZoneTexte 54"/>
          <p:cNvSpPr txBox="1">
            <a:spLocks noChangeArrowheads="1"/>
          </p:cNvSpPr>
          <p:nvPr/>
        </p:nvSpPr>
        <p:spPr bwMode="auto">
          <a:xfrm>
            <a:off x="3928293" y="4056590"/>
            <a:ext cx="505434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err="1" smtClean="0">
                <a:latin typeface="+mn-lt"/>
              </a:rPr>
              <a:t>Isotropic</a:t>
            </a:r>
            <a:r>
              <a:rPr lang="fr-FR" b="1" dirty="0" smtClean="0">
                <a:latin typeface="+mn-lt"/>
              </a:rPr>
              <a:t> </a:t>
            </a:r>
            <a:r>
              <a:rPr lang="fr-FR" b="1" dirty="0" err="1" smtClean="0">
                <a:latin typeface="+mn-lt"/>
              </a:rPr>
              <a:t>averaging</a:t>
            </a:r>
            <a:r>
              <a:rPr lang="fr-FR" b="1" dirty="0" smtClean="0">
                <a:latin typeface="+mn-lt"/>
              </a:rPr>
              <a:t> </a:t>
            </a:r>
            <a:r>
              <a:rPr lang="fr-FR" dirty="0" smtClean="0">
                <a:latin typeface="+mn-lt"/>
              </a:rPr>
              <a:t>: signal of </a:t>
            </a:r>
            <a:r>
              <a:rPr lang="fr-FR" dirty="0" err="1" smtClean="0">
                <a:latin typeface="+mn-lt"/>
              </a:rPr>
              <a:t>powder</a:t>
            </a:r>
            <a:r>
              <a:rPr lang="fr-FR" dirty="0" smtClean="0">
                <a:latin typeface="+mn-lt"/>
              </a:rPr>
              <a:t> of </a:t>
            </a:r>
            <a:r>
              <a:rPr lang="fr-FR" dirty="0" err="1" smtClean="0">
                <a:latin typeface="+mn-lt"/>
              </a:rPr>
              <a:t>thin</a:t>
            </a:r>
            <a:r>
              <a:rPr lang="fr-FR" dirty="0" smtClean="0">
                <a:latin typeface="+mn-lt"/>
              </a:rPr>
              <a:t> films</a:t>
            </a:r>
            <a:endParaRPr lang="fr-FR" dirty="0" smtClean="0">
              <a:latin typeface="+mn-lt"/>
            </a:endParaRPr>
          </a:p>
        </p:txBody>
      </p:sp>
      <p:sp>
        <p:nvSpPr>
          <p:cNvPr id="15" name="ZoneTexte 14"/>
          <p:cNvSpPr txBox="1"/>
          <p:nvPr/>
        </p:nvSpPr>
        <p:spPr>
          <a:xfrm>
            <a:off x="4485939" y="3474720"/>
            <a:ext cx="44550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Micheau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C,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Bauduin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 P,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Diat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 O, Faure S.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GB" sz="1000" b="1" dirty="0">
                <a:latin typeface="Arial" panose="020B0604020202020204" pitchFamily="34" charset="0"/>
                <a:cs typeface="Arial" panose="020B0604020202020204" pitchFamily="34" charset="0"/>
              </a:rPr>
              <a:t>Langmuir,</a:t>
            </a:r>
            <a:r>
              <a:rPr lang="en-GB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000" b="1" dirty="0">
                <a:latin typeface="Arial" panose="020B0604020202020204" pitchFamily="34" charset="0"/>
                <a:cs typeface="Arial" panose="020B0604020202020204" pitchFamily="34" charset="0"/>
              </a:rPr>
              <a:t>2013,</a:t>
            </a:r>
            <a:r>
              <a:rPr lang="en-GB" sz="1000" dirty="0">
                <a:latin typeface="Arial" panose="020B0604020202020204" pitchFamily="34" charset="0"/>
                <a:cs typeface="Arial" panose="020B0604020202020204" pitchFamily="34" charset="0"/>
              </a:rPr>
              <a:t> 29(27), 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8472–81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290468" y="3506663"/>
            <a:ext cx="32560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M. Axelos, F. </a:t>
            </a:r>
            <a:r>
              <a:rPr lang="en-GB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Boué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Langmuir, </a:t>
            </a:r>
            <a:r>
              <a:rPr lang="en-GB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2003</a:t>
            </a:r>
            <a:r>
              <a:rPr lang="en-GB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,19(17), 6598–604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498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698" name="Groupe 206"/>
          <p:cNvGrpSpPr>
            <a:grpSpLocks/>
          </p:cNvGrpSpPr>
          <p:nvPr/>
        </p:nvGrpSpPr>
        <p:grpSpPr bwMode="auto">
          <a:xfrm rot="3510952">
            <a:off x="6682098" y="1187999"/>
            <a:ext cx="307973" cy="137530"/>
            <a:chOff x="1682040" y="1796196"/>
            <a:chExt cx="370653" cy="278097"/>
          </a:xfrm>
        </p:grpSpPr>
        <p:sp>
          <p:nvSpPr>
            <p:cNvPr id="1576" name="Forme libre 157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77" name="Ellipse 157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" name="Groupe 6"/>
          <p:cNvGrpSpPr/>
          <p:nvPr/>
        </p:nvGrpSpPr>
        <p:grpSpPr>
          <a:xfrm>
            <a:off x="2759976" y="1209358"/>
            <a:ext cx="4753176" cy="4165601"/>
            <a:chOff x="2759976" y="1209358"/>
            <a:chExt cx="4753176" cy="4165601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CFFFF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567" name="Ellipse 566"/>
            <p:cNvSpPr>
              <a:spLocks noChangeAspect="1"/>
            </p:cNvSpPr>
            <p:nvPr/>
          </p:nvSpPr>
          <p:spPr bwMode="auto">
            <a:xfrm rot="7680827" flipH="1" flipV="1">
              <a:off x="5736877" y="282798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0" name="Ellipse 629"/>
            <p:cNvSpPr>
              <a:spLocks noChangeAspect="1"/>
            </p:cNvSpPr>
            <p:nvPr/>
          </p:nvSpPr>
          <p:spPr bwMode="auto">
            <a:xfrm rot="7680827" flipH="1" flipV="1">
              <a:off x="5540142" y="3063507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1" name="Ellipse 630"/>
            <p:cNvSpPr>
              <a:spLocks noChangeAspect="1"/>
            </p:cNvSpPr>
            <p:nvPr/>
          </p:nvSpPr>
          <p:spPr bwMode="auto">
            <a:xfrm rot="7680827" flipH="1" flipV="1">
              <a:off x="5964091" y="265064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2" name="Ellipse 631"/>
            <p:cNvSpPr>
              <a:spLocks noChangeAspect="1"/>
            </p:cNvSpPr>
            <p:nvPr/>
          </p:nvSpPr>
          <p:spPr bwMode="auto">
            <a:xfrm rot="7680827" flipH="1" flipV="1">
              <a:off x="5795066" y="339047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3" name="Ellipse 632"/>
            <p:cNvSpPr>
              <a:spLocks noChangeAspect="1"/>
            </p:cNvSpPr>
            <p:nvPr/>
          </p:nvSpPr>
          <p:spPr bwMode="auto">
            <a:xfrm rot="7680827" flipH="1" flipV="1">
              <a:off x="6119262" y="3542874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4" name="Ellipse 633"/>
            <p:cNvSpPr>
              <a:spLocks noChangeAspect="1"/>
            </p:cNvSpPr>
            <p:nvPr/>
          </p:nvSpPr>
          <p:spPr bwMode="auto">
            <a:xfrm rot="7680827" flipH="1" flipV="1">
              <a:off x="6321539" y="3290721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5" name="Ellipse 634"/>
            <p:cNvSpPr>
              <a:spLocks noChangeAspect="1"/>
            </p:cNvSpPr>
            <p:nvPr/>
          </p:nvSpPr>
          <p:spPr bwMode="auto">
            <a:xfrm rot="7680827" flipH="1" flipV="1">
              <a:off x="5553996" y="3326743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6" name="Ellipse 635"/>
            <p:cNvSpPr>
              <a:spLocks noChangeAspect="1"/>
            </p:cNvSpPr>
            <p:nvPr/>
          </p:nvSpPr>
          <p:spPr bwMode="auto">
            <a:xfrm rot="7680827" flipH="1" flipV="1">
              <a:off x="6291059" y="281689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7" name="Ellipse 636"/>
            <p:cNvSpPr>
              <a:spLocks noChangeAspect="1"/>
            </p:cNvSpPr>
            <p:nvPr/>
          </p:nvSpPr>
          <p:spPr bwMode="auto">
            <a:xfrm rot="7680827" flipH="1" flipV="1">
              <a:off x="6252267" y="2550889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8" name="Ellipse 637"/>
            <p:cNvSpPr>
              <a:spLocks noChangeAspect="1"/>
            </p:cNvSpPr>
            <p:nvPr/>
          </p:nvSpPr>
          <p:spPr bwMode="auto">
            <a:xfrm rot="7680827" flipH="1" flipV="1">
              <a:off x="5897590" y="3060736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9" name="Ellipse 638"/>
            <p:cNvSpPr>
              <a:spLocks noChangeAspect="1"/>
            </p:cNvSpPr>
            <p:nvPr/>
          </p:nvSpPr>
          <p:spPr bwMode="auto">
            <a:xfrm rot="7680827" flipH="1" flipV="1">
              <a:off x="6205162" y="3069048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</p:grpSp>
      <p:sp>
        <p:nvSpPr>
          <p:cNvPr id="310" name="Rectangle 309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1" name="ZoneTexte 310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2" name="Rectangle 311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  <p:sp>
        <p:nvSpPr>
          <p:cNvPr id="313" name="ZoneTexte 312"/>
          <p:cNvSpPr txBox="1"/>
          <p:nvPr/>
        </p:nvSpPr>
        <p:spPr>
          <a:xfrm>
            <a:off x="5447179" y="4197163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314" name="ZoneTexte 313"/>
          <p:cNvSpPr txBox="1"/>
          <p:nvPr/>
        </p:nvSpPr>
        <p:spPr>
          <a:xfrm>
            <a:off x="5025279" y="1850203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01049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53" name="ZoneTexte 552"/>
          <p:cNvSpPr txBox="1"/>
          <p:nvPr/>
        </p:nvSpPr>
        <p:spPr>
          <a:xfrm>
            <a:off x="1172584" y="5901809"/>
            <a:ext cx="7539616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err="1" smtClean="0"/>
              <a:t>Contrast</a:t>
            </a:r>
            <a:r>
              <a:rPr lang="fr-FR" dirty="0" smtClean="0"/>
              <a:t> variation </a:t>
            </a:r>
            <a:r>
              <a:rPr lang="fr-FR" dirty="0" err="1" smtClean="0"/>
              <a:t>enables</a:t>
            </a:r>
            <a:r>
              <a:rPr lang="fr-FR" dirty="0" smtClean="0"/>
              <a:t> to probe </a:t>
            </a:r>
            <a:r>
              <a:rPr lang="fr-FR" dirty="0" err="1" smtClean="0"/>
              <a:t>selectively</a:t>
            </a:r>
            <a:r>
              <a:rPr lang="fr-FR" dirty="0" smtClean="0"/>
              <a:t> interface or Plateau border</a:t>
            </a:r>
            <a:endParaRPr lang="fr-FR" sz="2000" i="1" dirty="0" smtClean="0"/>
          </a:p>
        </p:txBody>
      </p:sp>
      <p:grpSp>
        <p:nvGrpSpPr>
          <p:cNvPr id="698" name="Groupe 206"/>
          <p:cNvGrpSpPr>
            <a:grpSpLocks/>
          </p:cNvGrpSpPr>
          <p:nvPr/>
        </p:nvGrpSpPr>
        <p:grpSpPr bwMode="auto">
          <a:xfrm rot="3510952">
            <a:off x="6682098" y="1187999"/>
            <a:ext cx="307973" cy="137530"/>
            <a:chOff x="1682040" y="1796196"/>
            <a:chExt cx="370653" cy="278097"/>
          </a:xfrm>
        </p:grpSpPr>
        <p:sp>
          <p:nvSpPr>
            <p:cNvPr id="1576" name="Forme libre 157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77" name="Ellipse 157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" name="Groupe 6"/>
          <p:cNvGrpSpPr/>
          <p:nvPr/>
        </p:nvGrpSpPr>
        <p:grpSpPr>
          <a:xfrm>
            <a:off x="2759976" y="1209358"/>
            <a:ext cx="4753176" cy="4165601"/>
            <a:chOff x="2759976" y="1209358"/>
            <a:chExt cx="4753176" cy="4165601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CFFFF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567" name="Ellipse 566"/>
            <p:cNvSpPr>
              <a:spLocks noChangeAspect="1"/>
            </p:cNvSpPr>
            <p:nvPr/>
          </p:nvSpPr>
          <p:spPr bwMode="auto">
            <a:xfrm rot="7680827" flipH="1" flipV="1">
              <a:off x="5736877" y="282798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0" name="Ellipse 629"/>
            <p:cNvSpPr>
              <a:spLocks noChangeAspect="1"/>
            </p:cNvSpPr>
            <p:nvPr/>
          </p:nvSpPr>
          <p:spPr bwMode="auto">
            <a:xfrm rot="7680827" flipH="1" flipV="1">
              <a:off x="5540142" y="3063507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1" name="Ellipse 630"/>
            <p:cNvSpPr>
              <a:spLocks noChangeAspect="1"/>
            </p:cNvSpPr>
            <p:nvPr/>
          </p:nvSpPr>
          <p:spPr bwMode="auto">
            <a:xfrm rot="7680827" flipH="1" flipV="1">
              <a:off x="5964091" y="265064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2" name="Ellipse 631"/>
            <p:cNvSpPr>
              <a:spLocks noChangeAspect="1"/>
            </p:cNvSpPr>
            <p:nvPr/>
          </p:nvSpPr>
          <p:spPr bwMode="auto">
            <a:xfrm rot="7680827" flipH="1" flipV="1">
              <a:off x="5795066" y="339047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3" name="Ellipse 632"/>
            <p:cNvSpPr>
              <a:spLocks noChangeAspect="1"/>
            </p:cNvSpPr>
            <p:nvPr/>
          </p:nvSpPr>
          <p:spPr bwMode="auto">
            <a:xfrm rot="7680827" flipH="1" flipV="1">
              <a:off x="6119262" y="3542874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4" name="Ellipse 633"/>
            <p:cNvSpPr>
              <a:spLocks noChangeAspect="1"/>
            </p:cNvSpPr>
            <p:nvPr/>
          </p:nvSpPr>
          <p:spPr bwMode="auto">
            <a:xfrm rot="7680827" flipH="1" flipV="1">
              <a:off x="6321539" y="3290721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5" name="Ellipse 634"/>
            <p:cNvSpPr>
              <a:spLocks noChangeAspect="1"/>
            </p:cNvSpPr>
            <p:nvPr/>
          </p:nvSpPr>
          <p:spPr bwMode="auto">
            <a:xfrm rot="7680827" flipH="1" flipV="1">
              <a:off x="5553996" y="3326743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6" name="Ellipse 635"/>
            <p:cNvSpPr>
              <a:spLocks noChangeAspect="1"/>
            </p:cNvSpPr>
            <p:nvPr/>
          </p:nvSpPr>
          <p:spPr bwMode="auto">
            <a:xfrm rot="7680827" flipH="1" flipV="1">
              <a:off x="6291059" y="281689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7" name="Ellipse 636"/>
            <p:cNvSpPr>
              <a:spLocks noChangeAspect="1"/>
            </p:cNvSpPr>
            <p:nvPr/>
          </p:nvSpPr>
          <p:spPr bwMode="auto">
            <a:xfrm rot="7680827" flipH="1" flipV="1">
              <a:off x="6252267" y="2550889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8" name="Ellipse 637"/>
            <p:cNvSpPr>
              <a:spLocks noChangeAspect="1"/>
            </p:cNvSpPr>
            <p:nvPr/>
          </p:nvSpPr>
          <p:spPr bwMode="auto">
            <a:xfrm rot="7680827" flipH="1" flipV="1">
              <a:off x="5897590" y="3060736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9" name="Ellipse 638"/>
            <p:cNvSpPr>
              <a:spLocks noChangeAspect="1"/>
            </p:cNvSpPr>
            <p:nvPr/>
          </p:nvSpPr>
          <p:spPr bwMode="auto">
            <a:xfrm rot="7680827" flipH="1" flipV="1">
              <a:off x="6205162" y="3069048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</p:grp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4650" y="994060"/>
            <a:ext cx="2257425" cy="1863440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0375" y="3949049"/>
            <a:ext cx="2047875" cy="1811375"/>
          </a:xfrm>
          <a:prstGeom prst="rect">
            <a:avLst/>
          </a:prstGeom>
        </p:spPr>
      </p:pic>
      <p:sp>
        <p:nvSpPr>
          <p:cNvPr id="310" name="ZoneTexte 309"/>
          <p:cNvSpPr txBox="1"/>
          <p:nvPr/>
        </p:nvSpPr>
        <p:spPr>
          <a:xfrm>
            <a:off x="5339602" y="4315497"/>
            <a:ext cx="902748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Volume</a:t>
            </a:r>
            <a:endParaRPr lang="fr-FR" dirty="0"/>
          </a:p>
        </p:txBody>
      </p:sp>
      <p:sp>
        <p:nvSpPr>
          <p:cNvPr id="311" name="ZoneTexte 310"/>
          <p:cNvSpPr txBox="1"/>
          <p:nvPr/>
        </p:nvSpPr>
        <p:spPr>
          <a:xfrm>
            <a:off x="5025279" y="1850203"/>
            <a:ext cx="1021946" cy="369332"/>
          </a:xfrm>
          <a:prstGeom prst="rect">
            <a:avLst/>
          </a:prstGeom>
          <a:solidFill>
            <a:schemeClr val="bg1">
              <a:lumMod val="75000"/>
              <a:alpha val="21000"/>
            </a:scheme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Interface</a:t>
            </a:r>
            <a:endParaRPr lang="fr-FR" dirty="0"/>
          </a:p>
        </p:txBody>
      </p:sp>
      <p:sp>
        <p:nvSpPr>
          <p:cNvPr id="312" name="Rectangle 311"/>
          <p:cNvSpPr/>
          <p:nvPr/>
        </p:nvSpPr>
        <p:spPr>
          <a:xfrm>
            <a:off x="2829260" y="871369"/>
            <a:ext cx="3216537" cy="190410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3" name="Rectangle 312"/>
          <p:cNvSpPr/>
          <p:nvPr/>
        </p:nvSpPr>
        <p:spPr>
          <a:xfrm>
            <a:off x="3003176" y="3853030"/>
            <a:ext cx="3257775" cy="190410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4" name="Rectangle 31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5" name="ZoneTexte 31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6" name="Rectangle 315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84797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" name="ZoneTexte 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831" y="1102205"/>
            <a:ext cx="6549127" cy="4943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Imag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6919" y="3936718"/>
            <a:ext cx="1194771" cy="986249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787" y="2225349"/>
            <a:ext cx="1162834" cy="1028543"/>
          </a:xfrm>
          <a:prstGeom prst="rect">
            <a:avLst/>
          </a:prstGeom>
        </p:spPr>
      </p:pic>
      <p:sp>
        <p:nvSpPr>
          <p:cNvPr id="9" name="ZoneTexte 54"/>
          <p:cNvSpPr txBox="1">
            <a:spLocks noChangeArrowheads="1"/>
          </p:cNvSpPr>
          <p:nvPr/>
        </p:nvSpPr>
        <p:spPr bwMode="auto">
          <a:xfrm>
            <a:off x="1549101" y="6039257"/>
            <a:ext cx="5626250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i="1" dirty="0" err="1" smtClean="0">
                <a:latin typeface="+mn-lt"/>
              </a:rPr>
              <a:t>Example</a:t>
            </a:r>
            <a:r>
              <a:rPr lang="fr-FR" b="1" i="1" dirty="0" smtClean="0">
                <a:latin typeface="+mn-lt"/>
              </a:rPr>
              <a:t> : </a:t>
            </a:r>
            <a:r>
              <a:rPr lang="fr-FR" dirty="0" smtClean="0">
                <a:latin typeface="+mn-lt"/>
              </a:rPr>
              <a:t>mixture of </a:t>
            </a:r>
            <a:r>
              <a:rPr lang="fr-FR" dirty="0" err="1" smtClean="0">
                <a:latin typeface="+mn-lt"/>
              </a:rPr>
              <a:t>silica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nanoparticles</a:t>
            </a:r>
            <a:r>
              <a:rPr lang="fr-FR" dirty="0" smtClean="0">
                <a:latin typeface="+mn-lt"/>
              </a:rPr>
              <a:t> and SDS</a:t>
            </a:r>
            <a:endParaRPr lang="fr-FR" dirty="0" smtClean="0">
              <a:latin typeface="+mn-lt"/>
            </a:endParaRPr>
          </a:p>
        </p:txBody>
      </p:sp>
      <p:sp>
        <p:nvSpPr>
          <p:cNvPr id="2" name="Ellipse 1"/>
          <p:cNvSpPr/>
          <p:nvPr/>
        </p:nvSpPr>
        <p:spPr>
          <a:xfrm>
            <a:off x="2280621" y="3754419"/>
            <a:ext cx="1366221" cy="128016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5692588" y="2056504"/>
            <a:ext cx="1366221" cy="1280160"/>
          </a:xfrm>
          <a:prstGeom prst="ellipse">
            <a:avLst/>
          </a:pr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14546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Rectangle 31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5" name="ZoneTexte 31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6" name="Rectangle 315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  <p:pic>
        <p:nvPicPr>
          <p:cNvPr id="32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7" t="9953" r="29700" b="13214"/>
          <a:stretch/>
        </p:blipFill>
        <p:spPr bwMode="auto">
          <a:xfrm>
            <a:off x="980545" y="1745545"/>
            <a:ext cx="1184818" cy="2931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326" name="Groupe 325"/>
          <p:cNvGrpSpPr/>
          <p:nvPr/>
        </p:nvGrpSpPr>
        <p:grpSpPr>
          <a:xfrm>
            <a:off x="3966476" y="1628458"/>
            <a:ext cx="4753176" cy="4165601"/>
            <a:chOff x="2759976" y="1209358"/>
            <a:chExt cx="4753176" cy="4165601"/>
          </a:xfrm>
        </p:grpSpPr>
        <p:grpSp>
          <p:nvGrpSpPr>
            <p:cNvPr id="327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629" name="Forme libre 62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0" name="Ellipse 63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8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627" name="Forme libre 6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28" name="Ellipse 6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9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625" name="Forme libre 6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26" name="Ellipse 6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0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623" name="Forme libre 6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24" name="Ellipse 6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1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621" name="Forme libre 6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22" name="Ellipse 62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2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619" name="Forme libre 61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20" name="Ellipse 61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3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617" name="Forme libre 61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18" name="Ellipse 61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4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615" name="Forme libre 61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16" name="Ellipse 61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5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613" name="Forme libre 6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14" name="Ellipse 6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6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611" name="Forme libre 6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12" name="Ellipse 6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7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609" name="Forme libre 6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10" name="Ellipse 6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8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607" name="Forme libre 6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08" name="Ellipse 6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9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605" name="Forme libre 6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06" name="Ellipse 6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0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603" name="Forme libre 60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04" name="Ellipse 60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1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601" name="Forme libre 60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02" name="Ellipse 60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2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599" name="Forme libre 59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00" name="Ellipse 59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3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597" name="Forme libre 59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8" name="Ellipse 59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4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595" name="Forme libre 59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6" name="Ellipse 59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5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593" name="Forme libre 59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4" name="Ellipse 59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6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591" name="Forme libre 59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2" name="Ellipse 59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7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589" name="Forme libre 58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0" name="Ellipse 58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8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587" name="Forme libre 58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8" name="Ellipse 58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9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585" name="Forme libre 58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6" name="Ellipse 58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0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583" name="Forme libre 5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4" name="Ellipse 5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1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581" name="Forme libre 5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2" name="Ellipse 5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2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579" name="Forme libre 5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0" name="Ellipse 5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3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577" name="Forme libre 5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8" name="Ellipse 5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4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575" name="Forme libre 5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6" name="Ellipse 5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5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573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4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6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571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2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7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569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0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8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56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68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59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562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63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0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559" name="Forme libre 55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60" name="Ellipse 55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1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557" name="Forme libre 55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8" name="Ellipse 55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2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554" name="Forme libre 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5" name="Ellipse 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3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550" name="Forme libre 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2" name="Ellipse 5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4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548" name="Forme libre 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9" name="Ellipse 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5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546" name="Forme libre 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7" name="Ellipse 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6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544" name="Forme libre 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5" name="Ellipse 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7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542" name="Forme libre 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3" name="Ellipse 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8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540" name="Forme libre 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1" name="Ellipse 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69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538" name="Forme libre 5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9" name="Ellipse 5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0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536" name="Forme libre 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7" name="Ellipse 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1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534" name="Forme libre 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5" name="Ellipse 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2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532" name="Forme libre 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3" name="Ellipse 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3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530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1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4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528" name="Forme libre 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9" name="Ellipse 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5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526" name="Forme libre 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7" name="Ellipse 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6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524" name="Forme libre 5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5" name="Ellipse 5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7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522" name="Forme libre 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3" name="Ellipse 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8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520" name="Forme libre 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1" name="Ellipse 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79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518" name="Forme libre 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9" name="Ellipse 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0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516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7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1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514" name="Forme libre 5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5" name="Ellipse 5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2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512" name="Forme libre 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3" name="Ellipse 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3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510" name="Forme libre 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1" name="Ellipse 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4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508" name="Forme libre 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9" name="Ellipse 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5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506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7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6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504" name="Forme libre 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5" name="Ellipse 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7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502" name="Forme libre 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3" name="Ellipse 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8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500" name="Forme libre 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1" name="Ellipse 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89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498" name="Forme libre 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99" name="Ellipse 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0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496" name="Forme libre 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97" name="Ellipse 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1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494" name="Forme libre 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95" name="Ellipse 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2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492" name="Forme libre 4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93" name="Ellipse 4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3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490" name="Forme libre 4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91" name="Ellipse 4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4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488" name="Forme libre 4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9" name="Ellipse 4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5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486" name="Forme libre 4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7" name="Ellipse 4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6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48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7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48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8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48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99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47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7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0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47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7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1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474" name="Forme libre 47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75" name="Ellipse 47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2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472" name="Forme libre 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73" name="Ellipse 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3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470" name="Forme libre 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71" name="Ellipse 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4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468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9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5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466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7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6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464" name="Forme libre 4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5" name="Ellipse 4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7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462" name="Forme libre 4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3" name="Ellipse 4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8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460" name="Forme libre 4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1" name="Ellipse 4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09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458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59" name="Ellipse 4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10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456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57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411" name="Forme libre 410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2" name="Ellipse 411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3" name="Forme libre 412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4" name="Ellipse 413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5" name="Forme libre 414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6" name="Ellipse 415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7" name="Forme libre 416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8" name="Ellipse 417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19" name="Forme libre 418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0" name="Ellipse 419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1" name="Forme libre 420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2" name="Ellipse 421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3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4" name="Ellipse 423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5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6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7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8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429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454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55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30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452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53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31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450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51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32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448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9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33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446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7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434" name="Forme libre 433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CFFFF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435" name="Ellipse 434"/>
            <p:cNvSpPr>
              <a:spLocks noChangeAspect="1"/>
            </p:cNvSpPr>
            <p:nvPr/>
          </p:nvSpPr>
          <p:spPr bwMode="auto">
            <a:xfrm rot="7680827" flipH="1" flipV="1">
              <a:off x="5736877" y="282798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36" name="Ellipse 435"/>
            <p:cNvSpPr>
              <a:spLocks noChangeAspect="1"/>
            </p:cNvSpPr>
            <p:nvPr/>
          </p:nvSpPr>
          <p:spPr bwMode="auto">
            <a:xfrm rot="7680827" flipH="1" flipV="1">
              <a:off x="5540142" y="3063507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37" name="Ellipse 436"/>
            <p:cNvSpPr>
              <a:spLocks noChangeAspect="1"/>
            </p:cNvSpPr>
            <p:nvPr/>
          </p:nvSpPr>
          <p:spPr bwMode="auto">
            <a:xfrm rot="7680827" flipH="1" flipV="1">
              <a:off x="5964091" y="265064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38" name="Ellipse 437"/>
            <p:cNvSpPr>
              <a:spLocks noChangeAspect="1"/>
            </p:cNvSpPr>
            <p:nvPr/>
          </p:nvSpPr>
          <p:spPr bwMode="auto">
            <a:xfrm rot="7680827" flipH="1" flipV="1">
              <a:off x="5795066" y="339047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39" name="Ellipse 438"/>
            <p:cNvSpPr>
              <a:spLocks noChangeAspect="1"/>
            </p:cNvSpPr>
            <p:nvPr/>
          </p:nvSpPr>
          <p:spPr bwMode="auto">
            <a:xfrm rot="7680827" flipH="1" flipV="1">
              <a:off x="6119262" y="3542874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0" name="Ellipse 439"/>
            <p:cNvSpPr>
              <a:spLocks noChangeAspect="1"/>
            </p:cNvSpPr>
            <p:nvPr/>
          </p:nvSpPr>
          <p:spPr bwMode="auto">
            <a:xfrm rot="7680827" flipH="1" flipV="1">
              <a:off x="6321539" y="3290721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1" name="Ellipse 440"/>
            <p:cNvSpPr>
              <a:spLocks noChangeAspect="1"/>
            </p:cNvSpPr>
            <p:nvPr/>
          </p:nvSpPr>
          <p:spPr bwMode="auto">
            <a:xfrm rot="7680827" flipH="1" flipV="1">
              <a:off x="5553996" y="3326743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2" name="Ellipse 441"/>
            <p:cNvSpPr>
              <a:spLocks noChangeAspect="1"/>
            </p:cNvSpPr>
            <p:nvPr/>
          </p:nvSpPr>
          <p:spPr bwMode="auto">
            <a:xfrm rot="7680827" flipH="1" flipV="1">
              <a:off x="6291059" y="281689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3" name="Ellipse 442"/>
            <p:cNvSpPr>
              <a:spLocks noChangeAspect="1"/>
            </p:cNvSpPr>
            <p:nvPr/>
          </p:nvSpPr>
          <p:spPr bwMode="auto">
            <a:xfrm rot="7680827" flipH="1" flipV="1">
              <a:off x="6252267" y="2550889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4" name="Ellipse 443"/>
            <p:cNvSpPr>
              <a:spLocks noChangeAspect="1"/>
            </p:cNvSpPr>
            <p:nvPr/>
          </p:nvSpPr>
          <p:spPr bwMode="auto">
            <a:xfrm rot="7680827" flipH="1" flipV="1">
              <a:off x="5897590" y="3060736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445" name="Ellipse 444"/>
            <p:cNvSpPr>
              <a:spLocks noChangeAspect="1"/>
            </p:cNvSpPr>
            <p:nvPr/>
          </p:nvSpPr>
          <p:spPr bwMode="auto">
            <a:xfrm rot="7680827" flipH="1" flipV="1">
              <a:off x="6205162" y="3069048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</p:grpSp>
      <p:sp>
        <p:nvSpPr>
          <p:cNvPr id="641" name="ZoneTexte 54"/>
          <p:cNvSpPr txBox="1">
            <a:spLocks noChangeArrowheads="1"/>
          </p:cNvSpPr>
          <p:nvPr/>
        </p:nvSpPr>
        <p:spPr bwMode="auto">
          <a:xfrm>
            <a:off x="1143000" y="768757"/>
            <a:ext cx="7010400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dirty="0" smtClean="0">
                <a:latin typeface="+mn-lt"/>
              </a:rPr>
              <a:t>Determination </a:t>
            </a:r>
            <a:r>
              <a:rPr lang="en-US" dirty="0">
                <a:latin typeface="+mn-lt"/>
              </a:rPr>
              <a:t>of the composition of the silica nanoparticles/SDS foam ? </a:t>
            </a:r>
            <a:endParaRPr lang="fr-FR" dirty="0" smtClean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91150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/>
          <p:cNvGrpSpPr/>
          <p:nvPr/>
        </p:nvGrpSpPr>
        <p:grpSpPr>
          <a:xfrm>
            <a:off x="3966476" y="1628458"/>
            <a:ext cx="4753176" cy="4165601"/>
            <a:chOff x="2759976" y="1209358"/>
            <a:chExt cx="4753176" cy="4165601"/>
          </a:xfrm>
        </p:grpSpPr>
        <p:grpSp>
          <p:nvGrpSpPr>
            <p:cNvPr id="556" name="Groupe 206"/>
            <p:cNvGrpSpPr>
              <a:grpSpLocks/>
            </p:cNvGrpSpPr>
            <p:nvPr/>
          </p:nvGrpSpPr>
          <p:grpSpPr bwMode="auto">
            <a:xfrm rot="5357529">
              <a:off x="4949504" y="3165110"/>
              <a:ext cx="307973" cy="137530"/>
              <a:chOff x="1682040" y="1796196"/>
              <a:chExt cx="370653" cy="278097"/>
            </a:xfrm>
          </p:grpSpPr>
          <p:sp>
            <p:nvSpPr>
              <p:cNvPr id="1632" name="Forme libre 16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3" name="Ellipse 16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1" name="Groupe 206"/>
            <p:cNvGrpSpPr>
              <a:grpSpLocks/>
            </p:cNvGrpSpPr>
            <p:nvPr/>
          </p:nvGrpSpPr>
          <p:grpSpPr bwMode="auto">
            <a:xfrm rot="5357529">
              <a:off x="5074370" y="3111120"/>
              <a:ext cx="307973" cy="137530"/>
              <a:chOff x="1682040" y="1796196"/>
              <a:chExt cx="370653" cy="278097"/>
            </a:xfrm>
          </p:grpSpPr>
          <p:sp>
            <p:nvSpPr>
              <p:cNvPr id="1630" name="Forme libre 16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1" name="Ellipse 16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4" name="Groupe 206"/>
            <p:cNvGrpSpPr>
              <a:grpSpLocks/>
            </p:cNvGrpSpPr>
            <p:nvPr/>
          </p:nvGrpSpPr>
          <p:grpSpPr bwMode="auto">
            <a:xfrm rot="5357529">
              <a:off x="5204544" y="3022765"/>
              <a:ext cx="307973" cy="137530"/>
              <a:chOff x="1682040" y="1796196"/>
              <a:chExt cx="370653" cy="278097"/>
            </a:xfrm>
          </p:grpSpPr>
          <p:sp>
            <p:nvSpPr>
              <p:cNvPr id="1628" name="Forme libre 16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9" name="Ellipse 16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65" name="Groupe 206"/>
            <p:cNvGrpSpPr>
              <a:grpSpLocks/>
            </p:cNvGrpSpPr>
            <p:nvPr/>
          </p:nvGrpSpPr>
          <p:grpSpPr bwMode="auto">
            <a:xfrm rot="5357529">
              <a:off x="5334718" y="2968276"/>
              <a:ext cx="307973" cy="137530"/>
              <a:chOff x="1682040" y="1796196"/>
              <a:chExt cx="370653" cy="278097"/>
            </a:xfrm>
          </p:grpSpPr>
          <p:sp>
            <p:nvSpPr>
              <p:cNvPr id="1626" name="Forme libre 16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7" name="Ellipse 16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4" name="Groupe 206"/>
            <p:cNvGrpSpPr>
              <a:grpSpLocks/>
            </p:cNvGrpSpPr>
            <p:nvPr/>
          </p:nvGrpSpPr>
          <p:grpSpPr bwMode="auto">
            <a:xfrm rot="5357529">
              <a:off x="5464892" y="2913787"/>
              <a:ext cx="307973" cy="137530"/>
              <a:chOff x="1682040" y="1796196"/>
              <a:chExt cx="370653" cy="278097"/>
            </a:xfrm>
          </p:grpSpPr>
          <p:sp>
            <p:nvSpPr>
              <p:cNvPr id="1624" name="Forme libre 16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5" name="Ellipse 16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5" name="Groupe 206"/>
            <p:cNvGrpSpPr>
              <a:grpSpLocks/>
            </p:cNvGrpSpPr>
            <p:nvPr/>
          </p:nvGrpSpPr>
          <p:grpSpPr bwMode="auto">
            <a:xfrm rot="6720330">
              <a:off x="3677092" y="3223737"/>
              <a:ext cx="307974" cy="137530"/>
              <a:chOff x="1682040" y="1796196"/>
              <a:chExt cx="370653" cy="278097"/>
            </a:xfrm>
          </p:grpSpPr>
          <p:sp>
            <p:nvSpPr>
              <p:cNvPr id="1622" name="Forme libre 16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3" name="Ellipse 16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6" name="Groupe 206"/>
            <p:cNvGrpSpPr>
              <a:grpSpLocks/>
            </p:cNvGrpSpPr>
            <p:nvPr/>
          </p:nvGrpSpPr>
          <p:grpSpPr bwMode="auto">
            <a:xfrm rot="6720330">
              <a:off x="3818210" y="3223737"/>
              <a:ext cx="307974" cy="137530"/>
              <a:chOff x="1682040" y="1796196"/>
              <a:chExt cx="370653" cy="278097"/>
            </a:xfrm>
          </p:grpSpPr>
          <p:sp>
            <p:nvSpPr>
              <p:cNvPr id="1620" name="Forme libre 16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1" name="Ellipse 16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7" name="Groupe 206"/>
            <p:cNvGrpSpPr>
              <a:grpSpLocks/>
            </p:cNvGrpSpPr>
            <p:nvPr/>
          </p:nvGrpSpPr>
          <p:grpSpPr bwMode="auto">
            <a:xfrm rot="6720330">
              <a:off x="3959328" y="3223737"/>
              <a:ext cx="307974" cy="137530"/>
              <a:chOff x="1682040" y="1796196"/>
              <a:chExt cx="370653" cy="278097"/>
            </a:xfrm>
          </p:grpSpPr>
          <p:sp>
            <p:nvSpPr>
              <p:cNvPr id="1618" name="Forme libre 16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9" name="Ellipse 16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8" name="Groupe 206"/>
            <p:cNvGrpSpPr>
              <a:grpSpLocks/>
            </p:cNvGrpSpPr>
            <p:nvPr/>
          </p:nvGrpSpPr>
          <p:grpSpPr bwMode="auto">
            <a:xfrm rot="6720330">
              <a:off x="4100446" y="3223737"/>
              <a:ext cx="307974" cy="137530"/>
              <a:chOff x="1682040" y="1796196"/>
              <a:chExt cx="370653" cy="278097"/>
            </a:xfrm>
          </p:grpSpPr>
          <p:sp>
            <p:nvSpPr>
              <p:cNvPr id="1616" name="Forme libre 16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7" name="Ellipse 16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79" name="Groupe 206"/>
            <p:cNvGrpSpPr>
              <a:grpSpLocks/>
            </p:cNvGrpSpPr>
            <p:nvPr/>
          </p:nvGrpSpPr>
          <p:grpSpPr bwMode="auto">
            <a:xfrm rot="6720330">
              <a:off x="4223688" y="3225326"/>
              <a:ext cx="307974" cy="137530"/>
              <a:chOff x="1682040" y="1796196"/>
              <a:chExt cx="370653" cy="278097"/>
            </a:xfrm>
          </p:grpSpPr>
          <p:sp>
            <p:nvSpPr>
              <p:cNvPr id="1614" name="Forme libre 16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5" name="Ellipse 16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0" name="Groupe 206"/>
            <p:cNvGrpSpPr>
              <a:grpSpLocks/>
            </p:cNvGrpSpPr>
            <p:nvPr/>
          </p:nvGrpSpPr>
          <p:grpSpPr bwMode="auto">
            <a:xfrm rot="6720330">
              <a:off x="4359717" y="3194859"/>
              <a:ext cx="307974" cy="137530"/>
              <a:chOff x="1682040" y="1796196"/>
              <a:chExt cx="370653" cy="278097"/>
            </a:xfrm>
          </p:grpSpPr>
          <p:sp>
            <p:nvSpPr>
              <p:cNvPr id="1612" name="Forme libre 16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3" name="Ellipse 16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1" name="Groupe 206"/>
            <p:cNvGrpSpPr>
              <a:grpSpLocks/>
            </p:cNvGrpSpPr>
            <p:nvPr/>
          </p:nvGrpSpPr>
          <p:grpSpPr bwMode="auto">
            <a:xfrm rot="6720330">
              <a:off x="4500835" y="3172281"/>
              <a:ext cx="307974" cy="137530"/>
              <a:chOff x="1682040" y="1796196"/>
              <a:chExt cx="370653" cy="278097"/>
            </a:xfrm>
          </p:grpSpPr>
          <p:sp>
            <p:nvSpPr>
              <p:cNvPr id="1610" name="Forme libre 16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1" name="Ellipse 16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2" name="Groupe 206"/>
            <p:cNvGrpSpPr>
              <a:grpSpLocks/>
            </p:cNvGrpSpPr>
            <p:nvPr/>
          </p:nvGrpSpPr>
          <p:grpSpPr bwMode="auto">
            <a:xfrm rot="6720330">
              <a:off x="4641953" y="3172281"/>
              <a:ext cx="307974" cy="137530"/>
              <a:chOff x="1682040" y="1796196"/>
              <a:chExt cx="370653" cy="278097"/>
            </a:xfrm>
          </p:grpSpPr>
          <p:sp>
            <p:nvSpPr>
              <p:cNvPr id="1608" name="Forme libre 16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9" name="Ellipse 16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3" name="Groupe 206"/>
            <p:cNvGrpSpPr>
              <a:grpSpLocks/>
            </p:cNvGrpSpPr>
            <p:nvPr/>
          </p:nvGrpSpPr>
          <p:grpSpPr bwMode="auto">
            <a:xfrm rot="6720330">
              <a:off x="4783071" y="3144033"/>
              <a:ext cx="307974" cy="137530"/>
              <a:chOff x="1682040" y="1796196"/>
              <a:chExt cx="370653" cy="278097"/>
            </a:xfrm>
          </p:grpSpPr>
          <p:sp>
            <p:nvSpPr>
              <p:cNvPr id="1606" name="Forme libre 16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7" name="Ellipse 16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4" name="Groupe 206"/>
            <p:cNvGrpSpPr>
              <a:grpSpLocks/>
            </p:cNvGrpSpPr>
            <p:nvPr/>
          </p:nvGrpSpPr>
          <p:grpSpPr bwMode="auto">
            <a:xfrm rot="3860589">
              <a:off x="5541146" y="2760825"/>
              <a:ext cx="307974" cy="137530"/>
              <a:chOff x="1682040" y="1796196"/>
              <a:chExt cx="370653" cy="278097"/>
            </a:xfrm>
          </p:grpSpPr>
          <p:sp>
            <p:nvSpPr>
              <p:cNvPr id="1604" name="Forme libre 16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5" name="Ellipse 16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5" name="Groupe 206"/>
            <p:cNvGrpSpPr>
              <a:grpSpLocks/>
            </p:cNvGrpSpPr>
            <p:nvPr/>
          </p:nvGrpSpPr>
          <p:grpSpPr bwMode="auto">
            <a:xfrm rot="3860589">
              <a:off x="5631586" y="2659204"/>
              <a:ext cx="307974" cy="137530"/>
              <a:chOff x="1682040" y="1796196"/>
              <a:chExt cx="370653" cy="278097"/>
            </a:xfrm>
          </p:grpSpPr>
          <p:sp>
            <p:nvSpPr>
              <p:cNvPr id="1602" name="Forme libre 16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3" name="Ellipse 16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6" name="Groupe 206"/>
            <p:cNvGrpSpPr>
              <a:grpSpLocks/>
            </p:cNvGrpSpPr>
            <p:nvPr/>
          </p:nvGrpSpPr>
          <p:grpSpPr bwMode="auto">
            <a:xfrm rot="3860589">
              <a:off x="5755506" y="2588580"/>
              <a:ext cx="307974" cy="137530"/>
              <a:chOff x="1682040" y="1796196"/>
              <a:chExt cx="370653" cy="278097"/>
            </a:xfrm>
          </p:grpSpPr>
          <p:sp>
            <p:nvSpPr>
              <p:cNvPr id="1600" name="Forme libre 15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1" name="Ellipse 16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7" name="Groupe 206"/>
            <p:cNvGrpSpPr>
              <a:grpSpLocks/>
            </p:cNvGrpSpPr>
            <p:nvPr/>
          </p:nvGrpSpPr>
          <p:grpSpPr bwMode="auto">
            <a:xfrm rot="3860589">
              <a:off x="5821672" y="2450579"/>
              <a:ext cx="307974" cy="137530"/>
              <a:chOff x="1682040" y="1796196"/>
              <a:chExt cx="370653" cy="278097"/>
            </a:xfrm>
          </p:grpSpPr>
          <p:sp>
            <p:nvSpPr>
              <p:cNvPr id="1598" name="Forme libre 15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9" name="Ellipse 15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8" name="Groupe 206"/>
            <p:cNvGrpSpPr>
              <a:grpSpLocks/>
            </p:cNvGrpSpPr>
            <p:nvPr/>
          </p:nvGrpSpPr>
          <p:grpSpPr bwMode="auto">
            <a:xfrm rot="3860589">
              <a:off x="5955215" y="2399206"/>
              <a:ext cx="307974" cy="137530"/>
              <a:chOff x="1682040" y="1796196"/>
              <a:chExt cx="370653" cy="278097"/>
            </a:xfrm>
          </p:grpSpPr>
          <p:sp>
            <p:nvSpPr>
              <p:cNvPr id="1596" name="Forme libre 15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7" name="Ellipse 15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89" name="Groupe 206"/>
            <p:cNvGrpSpPr>
              <a:grpSpLocks/>
            </p:cNvGrpSpPr>
            <p:nvPr/>
          </p:nvGrpSpPr>
          <p:grpSpPr bwMode="auto">
            <a:xfrm rot="3655789">
              <a:off x="6060289" y="2292167"/>
              <a:ext cx="307973" cy="137530"/>
              <a:chOff x="1682040" y="1796196"/>
              <a:chExt cx="370653" cy="278097"/>
            </a:xfrm>
          </p:grpSpPr>
          <p:sp>
            <p:nvSpPr>
              <p:cNvPr id="1594" name="Forme libre 15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5" name="Ellipse 15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0" name="Groupe 206"/>
            <p:cNvGrpSpPr>
              <a:grpSpLocks/>
            </p:cNvGrpSpPr>
            <p:nvPr/>
          </p:nvGrpSpPr>
          <p:grpSpPr bwMode="auto">
            <a:xfrm rot="3655789">
              <a:off x="6154143" y="2180530"/>
              <a:ext cx="307973" cy="137530"/>
              <a:chOff x="1682040" y="1796196"/>
              <a:chExt cx="370653" cy="278097"/>
            </a:xfrm>
          </p:grpSpPr>
          <p:sp>
            <p:nvSpPr>
              <p:cNvPr id="1592" name="Forme libre 15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3" name="Ellipse 15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1" name="Groupe 206"/>
            <p:cNvGrpSpPr>
              <a:grpSpLocks/>
            </p:cNvGrpSpPr>
            <p:nvPr/>
          </p:nvGrpSpPr>
          <p:grpSpPr bwMode="auto">
            <a:xfrm rot="3655789">
              <a:off x="6175431" y="1998551"/>
              <a:ext cx="307973" cy="137530"/>
              <a:chOff x="1682040" y="1796196"/>
              <a:chExt cx="370653" cy="278097"/>
            </a:xfrm>
          </p:grpSpPr>
          <p:sp>
            <p:nvSpPr>
              <p:cNvPr id="1590" name="Forme libre 15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1" name="Ellipse 15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2" name="Groupe 206"/>
            <p:cNvGrpSpPr>
              <a:grpSpLocks/>
            </p:cNvGrpSpPr>
            <p:nvPr/>
          </p:nvGrpSpPr>
          <p:grpSpPr bwMode="auto">
            <a:xfrm rot="3655789">
              <a:off x="6211155" y="1874329"/>
              <a:ext cx="307973" cy="137530"/>
              <a:chOff x="1682040" y="1796196"/>
              <a:chExt cx="370653" cy="278097"/>
            </a:xfrm>
          </p:grpSpPr>
          <p:sp>
            <p:nvSpPr>
              <p:cNvPr id="1588" name="Forme libre 158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9" name="Ellipse 158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3" name="Groupe 206"/>
            <p:cNvGrpSpPr>
              <a:grpSpLocks/>
            </p:cNvGrpSpPr>
            <p:nvPr/>
          </p:nvGrpSpPr>
          <p:grpSpPr bwMode="auto">
            <a:xfrm rot="3655789">
              <a:off x="6328694" y="1798231"/>
              <a:ext cx="307973" cy="137530"/>
              <a:chOff x="1682040" y="1796196"/>
              <a:chExt cx="370653" cy="278097"/>
            </a:xfrm>
          </p:grpSpPr>
          <p:sp>
            <p:nvSpPr>
              <p:cNvPr id="1586" name="Forme libre 158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7" name="Ellipse 158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4" name="Groupe 206"/>
            <p:cNvGrpSpPr>
              <a:grpSpLocks/>
            </p:cNvGrpSpPr>
            <p:nvPr/>
          </p:nvGrpSpPr>
          <p:grpSpPr bwMode="auto">
            <a:xfrm rot="3510952">
              <a:off x="6403499" y="1694741"/>
              <a:ext cx="307973" cy="137530"/>
              <a:chOff x="1682040" y="1796196"/>
              <a:chExt cx="370653" cy="278097"/>
            </a:xfrm>
          </p:grpSpPr>
          <p:sp>
            <p:nvSpPr>
              <p:cNvPr id="1584" name="Forme libre 15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5" name="Ellipse 15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5" name="Groupe 206"/>
            <p:cNvGrpSpPr>
              <a:grpSpLocks/>
            </p:cNvGrpSpPr>
            <p:nvPr/>
          </p:nvGrpSpPr>
          <p:grpSpPr bwMode="auto">
            <a:xfrm rot="3510952">
              <a:off x="6521657" y="1584462"/>
              <a:ext cx="307973" cy="137530"/>
              <a:chOff x="1682040" y="1796196"/>
              <a:chExt cx="370653" cy="278097"/>
            </a:xfrm>
          </p:grpSpPr>
          <p:sp>
            <p:nvSpPr>
              <p:cNvPr id="1582" name="Forme libre 15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3" name="Ellipse 15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6" name="Groupe 206"/>
            <p:cNvGrpSpPr>
              <a:grpSpLocks/>
            </p:cNvGrpSpPr>
            <p:nvPr/>
          </p:nvGrpSpPr>
          <p:grpSpPr bwMode="auto">
            <a:xfrm rot="3510952">
              <a:off x="6581553" y="1456598"/>
              <a:ext cx="307973" cy="137530"/>
              <a:chOff x="1682040" y="1796196"/>
              <a:chExt cx="370653" cy="278097"/>
            </a:xfrm>
          </p:grpSpPr>
          <p:sp>
            <p:nvSpPr>
              <p:cNvPr id="1580" name="Forme libre 15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1" name="Ellipse 15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7" name="Groupe 206"/>
            <p:cNvGrpSpPr>
              <a:grpSpLocks/>
            </p:cNvGrpSpPr>
            <p:nvPr/>
          </p:nvGrpSpPr>
          <p:grpSpPr bwMode="auto">
            <a:xfrm rot="3510952">
              <a:off x="6598137" y="1314301"/>
              <a:ext cx="307973" cy="137530"/>
              <a:chOff x="1682040" y="1796196"/>
              <a:chExt cx="370653" cy="278097"/>
            </a:xfrm>
          </p:grpSpPr>
          <p:sp>
            <p:nvSpPr>
              <p:cNvPr id="1578" name="Forme libre 15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9" name="Ellipse 15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9" name="Groupe 206"/>
            <p:cNvGrpSpPr>
              <a:grpSpLocks/>
            </p:cNvGrpSpPr>
            <p:nvPr/>
          </p:nvGrpSpPr>
          <p:grpSpPr bwMode="auto">
            <a:xfrm rot="18969414">
              <a:off x="6092414" y="3890057"/>
              <a:ext cx="307973" cy="137530"/>
              <a:chOff x="1682040" y="1796196"/>
              <a:chExt cx="370653" cy="278097"/>
            </a:xfrm>
          </p:grpSpPr>
          <p:sp>
            <p:nvSpPr>
              <p:cNvPr id="1574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5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0" name="Groupe 206"/>
            <p:cNvGrpSpPr>
              <a:grpSpLocks/>
            </p:cNvGrpSpPr>
            <p:nvPr/>
          </p:nvGrpSpPr>
          <p:grpSpPr bwMode="auto">
            <a:xfrm rot="18969414">
              <a:off x="6001331" y="3806975"/>
              <a:ext cx="307973" cy="137530"/>
              <a:chOff x="1682040" y="1796196"/>
              <a:chExt cx="370653" cy="278097"/>
            </a:xfrm>
          </p:grpSpPr>
          <p:sp>
            <p:nvSpPr>
              <p:cNvPr id="1572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3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1" name="Groupe 206"/>
            <p:cNvGrpSpPr>
              <a:grpSpLocks/>
            </p:cNvGrpSpPr>
            <p:nvPr/>
          </p:nvGrpSpPr>
          <p:grpSpPr bwMode="auto">
            <a:xfrm rot="18969414">
              <a:off x="5867753" y="3739612"/>
              <a:ext cx="307973" cy="137530"/>
              <a:chOff x="1682040" y="1796196"/>
              <a:chExt cx="370653" cy="278097"/>
            </a:xfrm>
          </p:grpSpPr>
          <p:sp>
            <p:nvSpPr>
              <p:cNvPr id="1570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1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2" name="Groupe 206"/>
            <p:cNvGrpSpPr>
              <a:grpSpLocks/>
            </p:cNvGrpSpPr>
            <p:nvPr/>
          </p:nvGrpSpPr>
          <p:grpSpPr bwMode="auto">
            <a:xfrm rot="18969414">
              <a:off x="5734175" y="3681874"/>
              <a:ext cx="307973" cy="137530"/>
              <a:chOff x="1682040" y="1796196"/>
              <a:chExt cx="370653" cy="278097"/>
            </a:xfrm>
          </p:grpSpPr>
          <p:sp>
            <p:nvSpPr>
              <p:cNvPr id="1568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9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3" name="Groupe 206"/>
            <p:cNvGrpSpPr>
              <a:grpSpLocks/>
            </p:cNvGrpSpPr>
            <p:nvPr/>
          </p:nvGrpSpPr>
          <p:grpSpPr bwMode="auto">
            <a:xfrm rot="18969414">
              <a:off x="5581350" y="3662637"/>
              <a:ext cx="307973" cy="137530"/>
              <a:chOff x="1682040" y="1796196"/>
              <a:chExt cx="370653" cy="278097"/>
            </a:xfrm>
          </p:grpSpPr>
          <p:sp>
            <p:nvSpPr>
              <p:cNvPr id="1566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7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4" name="Groupe 206"/>
            <p:cNvGrpSpPr>
              <a:grpSpLocks/>
            </p:cNvGrpSpPr>
            <p:nvPr/>
          </p:nvGrpSpPr>
          <p:grpSpPr bwMode="auto">
            <a:xfrm rot="21543985">
              <a:off x="6844005" y="5033685"/>
              <a:ext cx="307973" cy="137530"/>
              <a:chOff x="1682040" y="1796196"/>
              <a:chExt cx="370653" cy="278097"/>
            </a:xfrm>
          </p:grpSpPr>
          <p:sp>
            <p:nvSpPr>
              <p:cNvPr id="1564" name="Forme libre 15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5" name="Ellipse 15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5" name="Groupe 206"/>
            <p:cNvGrpSpPr>
              <a:grpSpLocks/>
            </p:cNvGrpSpPr>
            <p:nvPr/>
          </p:nvGrpSpPr>
          <p:grpSpPr bwMode="auto">
            <a:xfrm rot="21543985">
              <a:off x="6749543" y="4913844"/>
              <a:ext cx="307975" cy="137530"/>
              <a:chOff x="1682040" y="1796196"/>
              <a:chExt cx="370653" cy="278097"/>
            </a:xfrm>
          </p:grpSpPr>
          <p:sp>
            <p:nvSpPr>
              <p:cNvPr id="1562" name="Forme libre 15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3" name="Ellipse 15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6" name="Groupe 206"/>
            <p:cNvGrpSpPr>
              <a:grpSpLocks/>
            </p:cNvGrpSpPr>
            <p:nvPr/>
          </p:nvGrpSpPr>
          <p:grpSpPr bwMode="auto">
            <a:xfrm rot="21543985">
              <a:off x="6694542" y="4783885"/>
              <a:ext cx="307975" cy="137530"/>
              <a:chOff x="1682040" y="1796196"/>
              <a:chExt cx="370653" cy="278097"/>
            </a:xfrm>
          </p:grpSpPr>
          <p:sp>
            <p:nvSpPr>
              <p:cNvPr id="1560" name="Forme libre 15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1" name="Ellipse 15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7" name="Groupe 206"/>
            <p:cNvGrpSpPr>
              <a:grpSpLocks/>
            </p:cNvGrpSpPr>
            <p:nvPr/>
          </p:nvGrpSpPr>
          <p:grpSpPr bwMode="auto">
            <a:xfrm rot="21543985">
              <a:off x="6662121" y="4653926"/>
              <a:ext cx="307975" cy="137530"/>
              <a:chOff x="1682040" y="1796196"/>
              <a:chExt cx="370653" cy="278097"/>
            </a:xfrm>
          </p:grpSpPr>
          <p:sp>
            <p:nvSpPr>
              <p:cNvPr id="1558" name="Forme libre 15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9" name="Ellipse 15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8" name="Groupe 206"/>
            <p:cNvGrpSpPr>
              <a:grpSpLocks/>
            </p:cNvGrpSpPr>
            <p:nvPr/>
          </p:nvGrpSpPr>
          <p:grpSpPr bwMode="auto">
            <a:xfrm rot="21543985">
              <a:off x="6607120" y="4523969"/>
              <a:ext cx="307975" cy="137530"/>
              <a:chOff x="1682040" y="1796196"/>
              <a:chExt cx="370653" cy="278097"/>
            </a:xfrm>
          </p:grpSpPr>
          <p:sp>
            <p:nvSpPr>
              <p:cNvPr id="1556" name="Forme libre 15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7" name="Ellipse 15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9" name="Groupe 206"/>
            <p:cNvGrpSpPr>
              <a:grpSpLocks/>
            </p:cNvGrpSpPr>
            <p:nvPr/>
          </p:nvGrpSpPr>
          <p:grpSpPr bwMode="auto">
            <a:xfrm rot="17817102">
              <a:off x="5467891" y="3655213"/>
              <a:ext cx="307974" cy="137530"/>
              <a:chOff x="1682040" y="1796196"/>
              <a:chExt cx="370653" cy="278097"/>
            </a:xfrm>
          </p:grpSpPr>
          <p:sp>
            <p:nvSpPr>
              <p:cNvPr id="1554" name="Forme libre 1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5" name="Ellipse 1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0" name="Groupe 206"/>
            <p:cNvGrpSpPr>
              <a:grpSpLocks/>
            </p:cNvGrpSpPr>
            <p:nvPr/>
          </p:nvGrpSpPr>
          <p:grpSpPr bwMode="auto">
            <a:xfrm rot="17817102">
              <a:off x="5332232" y="3645068"/>
              <a:ext cx="307974" cy="137530"/>
              <a:chOff x="1682040" y="1796196"/>
              <a:chExt cx="370653" cy="278097"/>
            </a:xfrm>
          </p:grpSpPr>
          <p:sp>
            <p:nvSpPr>
              <p:cNvPr id="1552" name="Forme libre 1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3" name="Ellipse 1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1" name="Groupe 206"/>
            <p:cNvGrpSpPr>
              <a:grpSpLocks/>
            </p:cNvGrpSpPr>
            <p:nvPr/>
          </p:nvGrpSpPr>
          <p:grpSpPr bwMode="auto">
            <a:xfrm rot="17817102">
              <a:off x="5191640" y="3632899"/>
              <a:ext cx="307974" cy="137530"/>
              <a:chOff x="1682040" y="1796196"/>
              <a:chExt cx="370653" cy="278097"/>
            </a:xfrm>
          </p:grpSpPr>
          <p:sp>
            <p:nvSpPr>
              <p:cNvPr id="1550" name="Forme libre 1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1" name="Ellipse 1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7" name="Groupe 206"/>
            <p:cNvGrpSpPr>
              <a:grpSpLocks/>
            </p:cNvGrpSpPr>
            <p:nvPr/>
          </p:nvGrpSpPr>
          <p:grpSpPr bwMode="auto">
            <a:xfrm rot="17817102">
              <a:off x="5051049" y="3598155"/>
              <a:ext cx="307974" cy="137530"/>
              <a:chOff x="1682040" y="1796196"/>
              <a:chExt cx="370653" cy="278097"/>
            </a:xfrm>
          </p:grpSpPr>
          <p:sp>
            <p:nvSpPr>
              <p:cNvPr id="1548" name="Forme libre 1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9" name="Ellipse 1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8" name="Groupe 206"/>
            <p:cNvGrpSpPr>
              <a:grpSpLocks/>
            </p:cNvGrpSpPr>
            <p:nvPr/>
          </p:nvGrpSpPr>
          <p:grpSpPr bwMode="auto">
            <a:xfrm rot="17817102">
              <a:off x="4910459" y="3585988"/>
              <a:ext cx="307974" cy="137530"/>
              <a:chOff x="1682040" y="1796196"/>
              <a:chExt cx="370653" cy="278097"/>
            </a:xfrm>
          </p:grpSpPr>
          <p:sp>
            <p:nvSpPr>
              <p:cNvPr id="1546" name="Forme libre 15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7" name="Ellipse 15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39" name="Groupe 206"/>
            <p:cNvGrpSpPr>
              <a:grpSpLocks/>
            </p:cNvGrpSpPr>
            <p:nvPr/>
          </p:nvGrpSpPr>
          <p:grpSpPr bwMode="auto">
            <a:xfrm rot="17520330">
              <a:off x="4089328" y="3595613"/>
              <a:ext cx="307974" cy="137530"/>
              <a:chOff x="1682040" y="1796196"/>
              <a:chExt cx="370653" cy="278097"/>
            </a:xfrm>
          </p:grpSpPr>
          <p:sp>
            <p:nvSpPr>
              <p:cNvPr id="1544" name="Forme libre 15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5" name="Ellipse 154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0" name="Groupe 206"/>
            <p:cNvGrpSpPr>
              <a:grpSpLocks/>
            </p:cNvGrpSpPr>
            <p:nvPr/>
          </p:nvGrpSpPr>
          <p:grpSpPr bwMode="auto">
            <a:xfrm rot="17520330">
              <a:off x="3953300" y="3597202"/>
              <a:ext cx="307974" cy="137530"/>
              <a:chOff x="1682040" y="1796196"/>
              <a:chExt cx="370653" cy="278097"/>
            </a:xfrm>
          </p:grpSpPr>
          <p:sp>
            <p:nvSpPr>
              <p:cNvPr id="1542" name="Forme libre 15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3" name="Ellipse 15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1" name="Groupe 206"/>
            <p:cNvGrpSpPr>
              <a:grpSpLocks/>
            </p:cNvGrpSpPr>
            <p:nvPr/>
          </p:nvGrpSpPr>
          <p:grpSpPr bwMode="auto">
            <a:xfrm rot="17520330">
              <a:off x="3812182" y="3597202"/>
              <a:ext cx="307974" cy="137530"/>
              <a:chOff x="1682040" y="1796196"/>
              <a:chExt cx="370653" cy="278097"/>
            </a:xfrm>
          </p:grpSpPr>
          <p:sp>
            <p:nvSpPr>
              <p:cNvPr id="1540" name="Forme libre 153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1" name="Ellipse 154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2" name="Groupe 206"/>
            <p:cNvGrpSpPr>
              <a:grpSpLocks/>
            </p:cNvGrpSpPr>
            <p:nvPr/>
          </p:nvGrpSpPr>
          <p:grpSpPr bwMode="auto">
            <a:xfrm rot="17520330">
              <a:off x="3671064" y="3597202"/>
              <a:ext cx="307974" cy="137530"/>
              <a:chOff x="1682040" y="1796196"/>
              <a:chExt cx="370653" cy="278097"/>
            </a:xfrm>
          </p:grpSpPr>
          <p:sp>
            <p:nvSpPr>
              <p:cNvPr id="1538" name="Forme libre 1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9" name="Ellipse 1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3" name="Groupe 206"/>
            <p:cNvGrpSpPr>
              <a:grpSpLocks/>
            </p:cNvGrpSpPr>
            <p:nvPr/>
          </p:nvGrpSpPr>
          <p:grpSpPr bwMode="auto">
            <a:xfrm rot="6720330">
              <a:off x="2867330" y="3228166"/>
              <a:ext cx="309553" cy="137843"/>
              <a:chOff x="1682040" y="1796196"/>
              <a:chExt cx="370653" cy="278095"/>
            </a:xfrm>
          </p:grpSpPr>
          <p:sp>
            <p:nvSpPr>
              <p:cNvPr id="1536" name="Forme libre 15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7" name="Ellipse 15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4" name="Groupe 206"/>
            <p:cNvGrpSpPr>
              <a:grpSpLocks/>
            </p:cNvGrpSpPr>
            <p:nvPr/>
          </p:nvGrpSpPr>
          <p:grpSpPr bwMode="auto">
            <a:xfrm rot="6720330">
              <a:off x="3003669" y="3259630"/>
              <a:ext cx="309553" cy="137843"/>
              <a:chOff x="1682040" y="1796196"/>
              <a:chExt cx="370653" cy="278097"/>
            </a:xfrm>
          </p:grpSpPr>
          <p:sp>
            <p:nvSpPr>
              <p:cNvPr id="1534" name="Forme libre 15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5" name="Ellipse 15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5" name="Groupe 206"/>
            <p:cNvGrpSpPr>
              <a:grpSpLocks/>
            </p:cNvGrpSpPr>
            <p:nvPr/>
          </p:nvGrpSpPr>
          <p:grpSpPr bwMode="auto">
            <a:xfrm rot="6720330">
              <a:off x="3145108" y="3259630"/>
              <a:ext cx="309553" cy="137843"/>
              <a:chOff x="1682040" y="1796196"/>
              <a:chExt cx="370653" cy="278097"/>
            </a:xfrm>
          </p:grpSpPr>
          <p:sp>
            <p:nvSpPr>
              <p:cNvPr id="1532" name="Forme libre 15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3" name="Ellipse 15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6" name="Groupe 206"/>
            <p:cNvGrpSpPr>
              <a:grpSpLocks/>
            </p:cNvGrpSpPr>
            <p:nvPr/>
          </p:nvGrpSpPr>
          <p:grpSpPr bwMode="auto">
            <a:xfrm rot="6720330">
              <a:off x="3286548" y="3259630"/>
              <a:ext cx="309553" cy="137843"/>
              <a:chOff x="1682040" y="1796196"/>
              <a:chExt cx="370653" cy="278097"/>
            </a:xfrm>
          </p:grpSpPr>
          <p:sp>
            <p:nvSpPr>
              <p:cNvPr id="1530" name="Forme libre 15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1" name="Ellipse 15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7" name="Groupe 206"/>
            <p:cNvGrpSpPr>
              <a:grpSpLocks/>
            </p:cNvGrpSpPr>
            <p:nvPr/>
          </p:nvGrpSpPr>
          <p:grpSpPr bwMode="auto">
            <a:xfrm rot="6720330">
              <a:off x="3427987" y="3259630"/>
              <a:ext cx="309553" cy="137843"/>
              <a:chOff x="1682040" y="1796196"/>
              <a:chExt cx="370653" cy="278097"/>
            </a:xfrm>
          </p:grpSpPr>
          <p:sp>
            <p:nvSpPr>
              <p:cNvPr id="1528" name="Forme libre 15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9" name="Ellipse 15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8" name="Groupe 206"/>
            <p:cNvGrpSpPr>
              <a:grpSpLocks/>
            </p:cNvGrpSpPr>
            <p:nvPr/>
          </p:nvGrpSpPr>
          <p:grpSpPr bwMode="auto">
            <a:xfrm rot="6720330">
              <a:off x="3541063" y="3220513"/>
              <a:ext cx="307974" cy="137530"/>
              <a:chOff x="1682040" y="1796196"/>
              <a:chExt cx="370653" cy="278097"/>
            </a:xfrm>
          </p:grpSpPr>
          <p:sp>
            <p:nvSpPr>
              <p:cNvPr id="1526" name="Forme libre 15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7" name="Ellipse 15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49" name="Groupe 206"/>
            <p:cNvGrpSpPr>
              <a:grpSpLocks/>
            </p:cNvGrpSpPr>
            <p:nvPr/>
          </p:nvGrpSpPr>
          <p:grpSpPr bwMode="auto">
            <a:xfrm rot="17520330">
              <a:off x="3416871" y="3599523"/>
              <a:ext cx="309553" cy="137843"/>
              <a:chOff x="1682040" y="1796196"/>
              <a:chExt cx="370653" cy="278097"/>
            </a:xfrm>
          </p:grpSpPr>
          <p:sp>
            <p:nvSpPr>
              <p:cNvPr id="1524" name="Forme libre 1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5" name="Ellipse 1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0" name="Groupe 206"/>
            <p:cNvGrpSpPr>
              <a:grpSpLocks/>
            </p:cNvGrpSpPr>
            <p:nvPr/>
          </p:nvGrpSpPr>
          <p:grpSpPr bwMode="auto">
            <a:xfrm rot="17520330">
              <a:off x="3280533" y="3601120"/>
              <a:ext cx="309553" cy="137843"/>
              <a:chOff x="1682040" y="1796196"/>
              <a:chExt cx="370653" cy="278097"/>
            </a:xfrm>
          </p:grpSpPr>
          <p:sp>
            <p:nvSpPr>
              <p:cNvPr id="1522" name="Forme libre 15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3" name="Ellipse 15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1" name="Groupe 206"/>
            <p:cNvGrpSpPr>
              <a:grpSpLocks/>
            </p:cNvGrpSpPr>
            <p:nvPr/>
          </p:nvGrpSpPr>
          <p:grpSpPr bwMode="auto">
            <a:xfrm rot="17520330">
              <a:off x="3139094" y="3601120"/>
              <a:ext cx="309553" cy="137843"/>
              <a:chOff x="1682040" y="1796196"/>
              <a:chExt cx="370653" cy="278097"/>
            </a:xfrm>
          </p:grpSpPr>
          <p:sp>
            <p:nvSpPr>
              <p:cNvPr id="1520" name="Forme libre 15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1" name="Ellipse 15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2" name="Groupe 206"/>
            <p:cNvGrpSpPr>
              <a:grpSpLocks/>
            </p:cNvGrpSpPr>
            <p:nvPr/>
          </p:nvGrpSpPr>
          <p:grpSpPr bwMode="auto">
            <a:xfrm rot="17520330">
              <a:off x="2997655" y="3610746"/>
              <a:ext cx="309553" cy="137843"/>
              <a:chOff x="1682040" y="1796196"/>
              <a:chExt cx="370653" cy="278097"/>
            </a:xfrm>
          </p:grpSpPr>
          <p:sp>
            <p:nvSpPr>
              <p:cNvPr id="1518" name="Forme libre 15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9" name="Ellipse 15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3" name="Groupe 206"/>
            <p:cNvGrpSpPr>
              <a:grpSpLocks/>
            </p:cNvGrpSpPr>
            <p:nvPr/>
          </p:nvGrpSpPr>
          <p:grpSpPr bwMode="auto">
            <a:xfrm rot="17520330">
              <a:off x="2856214" y="3610746"/>
              <a:ext cx="309553" cy="137843"/>
              <a:chOff x="1682040" y="1796196"/>
              <a:chExt cx="370653" cy="278097"/>
            </a:xfrm>
          </p:grpSpPr>
          <p:sp>
            <p:nvSpPr>
              <p:cNvPr id="1516" name="Forme libre 15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7" name="Ellipse 15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4" name="Groupe 206"/>
            <p:cNvGrpSpPr>
              <a:grpSpLocks/>
            </p:cNvGrpSpPr>
            <p:nvPr/>
          </p:nvGrpSpPr>
          <p:grpSpPr bwMode="auto">
            <a:xfrm rot="17520330">
              <a:off x="3529947" y="3597202"/>
              <a:ext cx="307974" cy="137530"/>
              <a:chOff x="1682040" y="1796196"/>
              <a:chExt cx="370653" cy="278097"/>
            </a:xfrm>
          </p:grpSpPr>
          <p:sp>
            <p:nvSpPr>
              <p:cNvPr id="1514" name="Forme libre 1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5" name="Ellipse 1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5" name="Groupe 206"/>
            <p:cNvGrpSpPr>
              <a:grpSpLocks/>
            </p:cNvGrpSpPr>
            <p:nvPr/>
          </p:nvGrpSpPr>
          <p:grpSpPr bwMode="auto">
            <a:xfrm rot="17520330">
              <a:off x="4748144" y="3578355"/>
              <a:ext cx="307972" cy="137530"/>
              <a:chOff x="1682040" y="1796196"/>
              <a:chExt cx="370653" cy="278097"/>
            </a:xfrm>
          </p:grpSpPr>
          <p:sp>
            <p:nvSpPr>
              <p:cNvPr id="1512" name="Forme libre 15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3" name="Ellipse 15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6" name="Groupe 206"/>
            <p:cNvGrpSpPr>
              <a:grpSpLocks/>
            </p:cNvGrpSpPr>
            <p:nvPr/>
          </p:nvGrpSpPr>
          <p:grpSpPr bwMode="auto">
            <a:xfrm rot="17520330">
              <a:off x="4612116" y="3579939"/>
              <a:ext cx="307974" cy="137530"/>
              <a:chOff x="1682040" y="1796196"/>
              <a:chExt cx="370653" cy="278097"/>
            </a:xfrm>
          </p:grpSpPr>
          <p:sp>
            <p:nvSpPr>
              <p:cNvPr id="1510" name="Forme libre 15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1" name="Ellipse 15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7" name="Groupe 206"/>
            <p:cNvGrpSpPr>
              <a:grpSpLocks/>
            </p:cNvGrpSpPr>
            <p:nvPr/>
          </p:nvGrpSpPr>
          <p:grpSpPr bwMode="auto">
            <a:xfrm rot="17520330">
              <a:off x="4470999" y="3579938"/>
              <a:ext cx="307974" cy="137530"/>
              <a:chOff x="1682040" y="1796196"/>
              <a:chExt cx="370653" cy="278097"/>
            </a:xfrm>
          </p:grpSpPr>
          <p:sp>
            <p:nvSpPr>
              <p:cNvPr id="1508" name="Forme libre 15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9" name="Ellipse 15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8" name="Groupe 206"/>
            <p:cNvGrpSpPr>
              <a:grpSpLocks/>
            </p:cNvGrpSpPr>
            <p:nvPr/>
          </p:nvGrpSpPr>
          <p:grpSpPr bwMode="auto">
            <a:xfrm rot="17520330">
              <a:off x="4329883" y="3579938"/>
              <a:ext cx="307974" cy="137530"/>
              <a:chOff x="1682040" y="1796196"/>
              <a:chExt cx="370653" cy="278097"/>
            </a:xfrm>
          </p:grpSpPr>
          <p:sp>
            <p:nvSpPr>
              <p:cNvPr id="1506" name="Forme libre 15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7" name="Ellipse 15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59" name="Groupe 206"/>
            <p:cNvGrpSpPr>
              <a:grpSpLocks/>
            </p:cNvGrpSpPr>
            <p:nvPr/>
          </p:nvGrpSpPr>
          <p:grpSpPr bwMode="auto">
            <a:xfrm rot="17520330">
              <a:off x="4188767" y="3579937"/>
              <a:ext cx="307974" cy="137530"/>
              <a:chOff x="1682040" y="1796196"/>
              <a:chExt cx="370653" cy="278097"/>
            </a:xfrm>
          </p:grpSpPr>
          <p:sp>
            <p:nvSpPr>
              <p:cNvPr id="1504" name="Forme libre 15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5" name="Ellipse 15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0" name="Groupe 206"/>
            <p:cNvGrpSpPr>
              <a:grpSpLocks/>
            </p:cNvGrpSpPr>
            <p:nvPr/>
          </p:nvGrpSpPr>
          <p:grpSpPr bwMode="auto">
            <a:xfrm rot="20466625">
              <a:off x="6520647" y="4401586"/>
              <a:ext cx="307973" cy="137530"/>
              <a:chOff x="1682040" y="1796196"/>
              <a:chExt cx="370653" cy="278097"/>
            </a:xfrm>
          </p:grpSpPr>
          <p:sp>
            <p:nvSpPr>
              <p:cNvPr id="1502" name="Forme libre 15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3" name="Ellipse 15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1" name="Groupe 206"/>
            <p:cNvGrpSpPr>
              <a:grpSpLocks/>
            </p:cNvGrpSpPr>
            <p:nvPr/>
          </p:nvGrpSpPr>
          <p:grpSpPr bwMode="auto">
            <a:xfrm rot="20466625">
              <a:off x="6430391" y="4299801"/>
              <a:ext cx="307973" cy="137530"/>
              <a:chOff x="1682040" y="1796196"/>
              <a:chExt cx="370653" cy="278097"/>
            </a:xfrm>
          </p:grpSpPr>
          <p:sp>
            <p:nvSpPr>
              <p:cNvPr id="1500" name="Forme libre 14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1" name="Ellipse 15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2" name="Groupe 206"/>
            <p:cNvGrpSpPr>
              <a:grpSpLocks/>
            </p:cNvGrpSpPr>
            <p:nvPr/>
          </p:nvGrpSpPr>
          <p:grpSpPr bwMode="auto">
            <a:xfrm rot="20466625">
              <a:off x="6362068" y="4173878"/>
              <a:ext cx="307973" cy="137530"/>
              <a:chOff x="1682040" y="1796196"/>
              <a:chExt cx="370653" cy="278097"/>
            </a:xfrm>
          </p:grpSpPr>
          <p:sp>
            <p:nvSpPr>
              <p:cNvPr id="1498" name="Forme libre 14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9" name="Ellipse 14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3" name="Groupe 206"/>
            <p:cNvGrpSpPr>
              <a:grpSpLocks/>
            </p:cNvGrpSpPr>
            <p:nvPr/>
          </p:nvGrpSpPr>
          <p:grpSpPr bwMode="auto">
            <a:xfrm rot="20466625">
              <a:off x="6250432" y="4072016"/>
              <a:ext cx="307973" cy="137530"/>
              <a:chOff x="1682040" y="1796196"/>
              <a:chExt cx="370653" cy="278097"/>
            </a:xfrm>
          </p:grpSpPr>
          <p:sp>
            <p:nvSpPr>
              <p:cNvPr id="1496" name="Forme libre 14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7" name="Ellipse 14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4" name="Groupe 206"/>
            <p:cNvGrpSpPr>
              <a:grpSpLocks/>
            </p:cNvGrpSpPr>
            <p:nvPr/>
          </p:nvGrpSpPr>
          <p:grpSpPr bwMode="auto">
            <a:xfrm rot="20466625">
              <a:off x="6153233" y="3979783"/>
              <a:ext cx="307973" cy="137530"/>
              <a:chOff x="1682040" y="1796196"/>
              <a:chExt cx="370653" cy="278097"/>
            </a:xfrm>
          </p:grpSpPr>
          <p:sp>
            <p:nvSpPr>
              <p:cNvPr id="1494" name="Forme libre 14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5" name="Ellipse 14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5" name="Groupe 206"/>
            <p:cNvGrpSpPr>
              <a:grpSpLocks/>
            </p:cNvGrpSpPr>
            <p:nvPr/>
          </p:nvGrpSpPr>
          <p:grpSpPr bwMode="auto">
            <a:xfrm rot="11992767">
              <a:off x="6461709" y="2682295"/>
              <a:ext cx="307973" cy="137530"/>
              <a:chOff x="1682040" y="1796196"/>
              <a:chExt cx="370653" cy="278097"/>
            </a:xfrm>
          </p:grpSpPr>
          <p:sp>
            <p:nvSpPr>
              <p:cNvPr id="1492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3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6" name="Groupe 206"/>
            <p:cNvGrpSpPr>
              <a:grpSpLocks/>
            </p:cNvGrpSpPr>
            <p:nvPr/>
          </p:nvGrpSpPr>
          <p:grpSpPr bwMode="auto">
            <a:xfrm rot="11992767">
              <a:off x="6468343" y="2818172"/>
              <a:ext cx="307973" cy="137530"/>
              <a:chOff x="1682040" y="1796196"/>
              <a:chExt cx="370653" cy="278097"/>
            </a:xfrm>
          </p:grpSpPr>
          <p:sp>
            <p:nvSpPr>
              <p:cNvPr id="1490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1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7" name="Groupe 206"/>
            <p:cNvGrpSpPr>
              <a:grpSpLocks/>
            </p:cNvGrpSpPr>
            <p:nvPr/>
          </p:nvGrpSpPr>
          <p:grpSpPr bwMode="auto">
            <a:xfrm rot="11992767">
              <a:off x="6473578" y="2959192"/>
              <a:ext cx="307973" cy="137530"/>
              <a:chOff x="1682040" y="1796196"/>
              <a:chExt cx="370653" cy="278097"/>
            </a:xfrm>
          </p:grpSpPr>
          <p:sp>
            <p:nvSpPr>
              <p:cNvPr id="1488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9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8" name="Groupe 206"/>
            <p:cNvGrpSpPr>
              <a:grpSpLocks/>
            </p:cNvGrpSpPr>
            <p:nvPr/>
          </p:nvGrpSpPr>
          <p:grpSpPr bwMode="auto">
            <a:xfrm rot="11992767">
              <a:off x="6478813" y="3100213"/>
              <a:ext cx="307973" cy="137530"/>
              <a:chOff x="1682040" y="1796196"/>
              <a:chExt cx="370653" cy="278097"/>
            </a:xfrm>
          </p:grpSpPr>
          <p:sp>
            <p:nvSpPr>
              <p:cNvPr id="1486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7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69" name="Groupe 206"/>
            <p:cNvGrpSpPr>
              <a:grpSpLocks/>
            </p:cNvGrpSpPr>
            <p:nvPr/>
          </p:nvGrpSpPr>
          <p:grpSpPr bwMode="auto">
            <a:xfrm rot="11992767">
              <a:off x="6484048" y="3241233"/>
              <a:ext cx="307973" cy="137530"/>
              <a:chOff x="1682040" y="1796196"/>
              <a:chExt cx="370653" cy="278097"/>
            </a:xfrm>
          </p:grpSpPr>
          <p:sp>
            <p:nvSpPr>
              <p:cNvPr id="1484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5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0" name="Groupe 206"/>
            <p:cNvGrpSpPr>
              <a:grpSpLocks/>
            </p:cNvGrpSpPr>
            <p:nvPr/>
          </p:nvGrpSpPr>
          <p:grpSpPr bwMode="auto">
            <a:xfrm rot="14567338">
              <a:off x="7008070" y="1497074"/>
              <a:ext cx="307977" cy="137530"/>
              <a:chOff x="1682040" y="1796196"/>
              <a:chExt cx="370653" cy="278097"/>
            </a:xfrm>
          </p:grpSpPr>
          <p:sp>
            <p:nvSpPr>
              <p:cNvPr id="1482" name="Forme libre 14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3" name="Ellipse 14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1" name="Groupe 206"/>
            <p:cNvGrpSpPr>
              <a:grpSpLocks/>
            </p:cNvGrpSpPr>
            <p:nvPr/>
          </p:nvGrpSpPr>
          <p:grpSpPr bwMode="auto">
            <a:xfrm rot="14567338">
              <a:off x="6944479" y="1620358"/>
              <a:ext cx="307979" cy="137530"/>
              <a:chOff x="1682040" y="1796196"/>
              <a:chExt cx="370653" cy="278097"/>
            </a:xfrm>
          </p:grpSpPr>
          <p:sp>
            <p:nvSpPr>
              <p:cNvPr id="1480" name="Forme libre 147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1" name="Ellipse 148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2" name="Groupe 206"/>
            <p:cNvGrpSpPr>
              <a:grpSpLocks/>
            </p:cNvGrpSpPr>
            <p:nvPr/>
          </p:nvGrpSpPr>
          <p:grpSpPr bwMode="auto">
            <a:xfrm rot="14567338">
              <a:off x="6852300" y="1717587"/>
              <a:ext cx="307979" cy="137530"/>
              <a:chOff x="1682040" y="1796196"/>
              <a:chExt cx="370653" cy="278097"/>
            </a:xfrm>
          </p:grpSpPr>
          <p:sp>
            <p:nvSpPr>
              <p:cNvPr id="1478" name="Forme libre 14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9" name="Ellipse 147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3" name="Groupe 206"/>
            <p:cNvGrpSpPr>
              <a:grpSpLocks/>
            </p:cNvGrpSpPr>
            <p:nvPr/>
          </p:nvGrpSpPr>
          <p:grpSpPr bwMode="auto">
            <a:xfrm rot="14567338">
              <a:off x="6750494" y="1814811"/>
              <a:ext cx="307979" cy="137530"/>
              <a:chOff x="1682040" y="1796196"/>
              <a:chExt cx="370653" cy="278097"/>
            </a:xfrm>
          </p:grpSpPr>
          <p:sp>
            <p:nvSpPr>
              <p:cNvPr id="1476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7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4" name="Groupe 206"/>
            <p:cNvGrpSpPr>
              <a:grpSpLocks/>
            </p:cNvGrpSpPr>
            <p:nvPr/>
          </p:nvGrpSpPr>
          <p:grpSpPr bwMode="auto">
            <a:xfrm rot="14567338">
              <a:off x="6663128" y="1936100"/>
              <a:ext cx="307979" cy="137530"/>
              <a:chOff x="1682040" y="1796196"/>
              <a:chExt cx="370653" cy="278097"/>
            </a:xfrm>
          </p:grpSpPr>
          <p:sp>
            <p:nvSpPr>
              <p:cNvPr id="1474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5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5" name="Groupe 206"/>
            <p:cNvGrpSpPr>
              <a:grpSpLocks/>
            </p:cNvGrpSpPr>
            <p:nvPr/>
          </p:nvGrpSpPr>
          <p:grpSpPr bwMode="auto">
            <a:xfrm rot="10840455">
              <a:off x="6472587" y="3327195"/>
              <a:ext cx="307973" cy="137530"/>
              <a:chOff x="1682040" y="1796196"/>
              <a:chExt cx="370653" cy="278097"/>
            </a:xfrm>
          </p:grpSpPr>
          <p:sp>
            <p:nvSpPr>
              <p:cNvPr id="1472" name="Forme libre 14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3" name="Ellipse 14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6" name="Groupe 206"/>
            <p:cNvGrpSpPr>
              <a:grpSpLocks/>
            </p:cNvGrpSpPr>
            <p:nvPr/>
          </p:nvGrpSpPr>
          <p:grpSpPr bwMode="auto">
            <a:xfrm rot="10840455">
              <a:off x="6523549" y="3453327"/>
              <a:ext cx="307973" cy="137530"/>
              <a:chOff x="1682040" y="1796196"/>
              <a:chExt cx="370653" cy="278097"/>
            </a:xfrm>
          </p:grpSpPr>
          <p:sp>
            <p:nvSpPr>
              <p:cNvPr id="1470" name="Forme libre 14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1" name="Ellipse 14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7" name="Groupe 206"/>
            <p:cNvGrpSpPr>
              <a:grpSpLocks/>
            </p:cNvGrpSpPr>
            <p:nvPr/>
          </p:nvGrpSpPr>
          <p:grpSpPr bwMode="auto">
            <a:xfrm rot="10840455">
              <a:off x="6574881" y="3584779"/>
              <a:ext cx="307973" cy="137530"/>
              <a:chOff x="1682040" y="1796196"/>
              <a:chExt cx="370653" cy="278097"/>
            </a:xfrm>
          </p:grpSpPr>
          <p:sp>
            <p:nvSpPr>
              <p:cNvPr id="1468" name="Forme libre 14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9" name="Ellipse 14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8" name="Groupe 206"/>
            <p:cNvGrpSpPr>
              <a:grpSpLocks/>
            </p:cNvGrpSpPr>
            <p:nvPr/>
          </p:nvGrpSpPr>
          <p:grpSpPr bwMode="auto">
            <a:xfrm rot="10840455">
              <a:off x="6626214" y="3716228"/>
              <a:ext cx="307973" cy="137530"/>
              <a:chOff x="1682040" y="1796196"/>
              <a:chExt cx="370653" cy="278097"/>
            </a:xfrm>
          </p:grpSpPr>
          <p:sp>
            <p:nvSpPr>
              <p:cNvPr id="1466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7" name="Ellipse 14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79" name="Groupe 206"/>
            <p:cNvGrpSpPr>
              <a:grpSpLocks/>
            </p:cNvGrpSpPr>
            <p:nvPr/>
          </p:nvGrpSpPr>
          <p:grpSpPr bwMode="auto">
            <a:xfrm rot="10840455">
              <a:off x="6632391" y="3847677"/>
              <a:ext cx="307973" cy="137530"/>
              <a:chOff x="1682040" y="1796196"/>
              <a:chExt cx="370653" cy="278097"/>
            </a:xfrm>
          </p:grpSpPr>
          <p:sp>
            <p:nvSpPr>
              <p:cNvPr id="1464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5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80" name="Forme libre 1179"/>
            <p:cNvSpPr/>
            <p:nvPr/>
          </p:nvSpPr>
          <p:spPr bwMode="auto">
            <a:xfrm rot="15603179">
              <a:off x="7140010" y="449999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1" name="Ellipse 1180"/>
            <p:cNvSpPr/>
            <p:nvPr/>
          </p:nvSpPr>
          <p:spPr bwMode="auto">
            <a:xfrm rot="4803179">
              <a:off x="6945198" y="462469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2" name="Forme libre 1181"/>
            <p:cNvSpPr/>
            <p:nvPr/>
          </p:nvSpPr>
          <p:spPr bwMode="auto">
            <a:xfrm rot="15603179">
              <a:off x="7201370" y="4621175"/>
              <a:ext cx="92682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3" name="Ellipse 1182"/>
            <p:cNvSpPr/>
            <p:nvPr/>
          </p:nvSpPr>
          <p:spPr bwMode="auto">
            <a:xfrm rot="4803179">
              <a:off x="7074085" y="4746498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4" name="Forme libre 1183"/>
            <p:cNvSpPr/>
            <p:nvPr/>
          </p:nvSpPr>
          <p:spPr bwMode="auto">
            <a:xfrm rot="15603179">
              <a:off x="7291131" y="4747641"/>
              <a:ext cx="91617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5" name="Ellipse 1184"/>
            <p:cNvSpPr/>
            <p:nvPr/>
          </p:nvSpPr>
          <p:spPr bwMode="auto">
            <a:xfrm rot="4803179">
              <a:off x="7136405" y="4872345"/>
              <a:ext cx="74589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6" name="Forme libre 1185"/>
            <p:cNvSpPr/>
            <p:nvPr/>
          </p:nvSpPr>
          <p:spPr bwMode="auto">
            <a:xfrm rot="15603179">
              <a:off x="7352491" y="4873587"/>
              <a:ext cx="92683" cy="22863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7" name="Ellipse 1186"/>
            <p:cNvSpPr/>
            <p:nvPr/>
          </p:nvSpPr>
          <p:spPr bwMode="auto">
            <a:xfrm rot="4803179">
              <a:off x="7197910" y="4998910"/>
              <a:ext cx="75456" cy="106682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8" name="Forme libre 1187"/>
            <p:cNvSpPr/>
            <p:nvPr/>
          </p:nvSpPr>
          <p:spPr bwMode="auto">
            <a:xfrm rot="15603179">
              <a:off x="6793473" y="3924744"/>
              <a:ext cx="92292" cy="22864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89" name="Ellipse 1188"/>
            <p:cNvSpPr/>
            <p:nvPr/>
          </p:nvSpPr>
          <p:spPr bwMode="auto">
            <a:xfrm rot="4803179">
              <a:off x="6714263" y="4049841"/>
              <a:ext cx="75138" cy="106683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0" name="Forme libre 1189"/>
            <p:cNvSpPr/>
            <p:nvPr/>
          </p:nvSpPr>
          <p:spPr bwMode="auto">
            <a:xfrm rot="15603179">
              <a:off x="6827820" y="404601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1" name="Ellipse 1190"/>
            <p:cNvSpPr/>
            <p:nvPr/>
          </p:nvSpPr>
          <p:spPr bwMode="auto">
            <a:xfrm rot="4803179">
              <a:off x="6727776" y="417111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Forme libre 270"/>
            <p:cNvSpPr/>
            <p:nvPr/>
          </p:nvSpPr>
          <p:spPr bwMode="auto">
            <a:xfrm rot="15603179">
              <a:off x="6890295" y="417255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3" name="Ellipse 1192"/>
            <p:cNvSpPr/>
            <p:nvPr/>
          </p:nvSpPr>
          <p:spPr bwMode="auto">
            <a:xfrm rot="4803179">
              <a:off x="6762955" y="429764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4" name="Forme libre 268"/>
            <p:cNvSpPr/>
            <p:nvPr/>
          </p:nvSpPr>
          <p:spPr bwMode="auto">
            <a:xfrm rot="15603179">
              <a:off x="6952769" y="4299085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5" name="Ellipse 269"/>
            <p:cNvSpPr/>
            <p:nvPr/>
          </p:nvSpPr>
          <p:spPr bwMode="auto">
            <a:xfrm rot="4803179">
              <a:off x="6825429" y="4424182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Forme libre 266"/>
            <p:cNvSpPr/>
            <p:nvPr/>
          </p:nvSpPr>
          <p:spPr bwMode="auto">
            <a:xfrm rot="15603179">
              <a:off x="7063374" y="4425620"/>
              <a:ext cx="92292" cy="22864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bg1">
                  <a:lumMod val="95000"/>
                </a:schemeClr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7" name="Ellipse 267"/>
            <p:cNvSpPr/>
            <p:nvPr/>
          </p:nvSpPr>
          <p:spPr bwMode="auto">
            <a:xfrm rot="4803179">
              <a:off x="6868652" y="4550717"/>
              <a:ext cx="75138" cy="10668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chemeClr val="bg1">
                  <a:lumMod val="95000"/>
                </a:schemeClr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98" name="Groupe 206"/>
            <p:cNvGrpSpPr>
              <a:grpSpLocks/>
            </p:cNvGrpSpPr>
            <p:nvPr/>
          </p:nvGrpSpPr>
          <p:grpSpPr bwMode="auto">
            <a:xfrm rot="13489978">
              <a:off x="6621967" y="2033741"/>
              <a:ext cx="307974" cy="137530"/>
              <a:chOff x="1682040" y="1796196"/>
              <a:chExt cx="370653" cy="278097"/>
            </a:xfrm>
          </p:grpSpPr>
          <p:sp>
            <p:nvSpPr>
              <p:cNvPr id="1462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3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99" name="Groupe 206"/>
            <p:cNvGrpSpPr>
              <a:grpSpLocks/>
            </p:cNvGrpSpPr>
            <p:nvPr/>
          </p:nvGrpSpPr>
          <p:grpSpPr bwMode="auto">
            <a:xfrm rot="13489978">
              <a:off x="6585097" y="2159733"/>
              <a:ext cx="307974" cy="137530"/>
              <a:chOff x="1682040" y="1796196"/>
              <a:chExt cx="370653" cy="278097"/>
            </a:xfrm>
          </p:grpSpPr>
          <p:sp>
            <p:nvSpPr>
              <p:cNvPr id="1460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1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0" name="Groupe 206"/>
            <p:cNvGrpSpPr>
              <a:grpSpLocks/>
            </p:cNvGrpSpPr>
            <p:nvPr/>
          </p:nvGrpSpPr>
          <p:grpSpPr bwMode="auto">
            <a:xfrm rot="13489978">
              <a:off x="6515910" y="2294611"/>
              <a:ext cx="307974" cy="137530"/>
              <a:chOff x="1682040" y="1796196"/>
              <a:chExt cx="370653" cy="278097"/>
            </a:xfrm>
          </p:grpSpPr>
          <p:sp>
            <p:nvSpPr>
              <p:cNvPr id="1458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9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1" name="Groupe 206"/>
            <p:cNvGrpSpPr>
              <a:grpSpLocks/>
            </p:cNvGrpSpPr>
            <p:nvPr/>
          </p:nvGrpSpPr>
          <p:grpSpPr bwMode="auto">
            <a:xfrm rot="13489978">
              <a:off x="6514100" y="2439114"/>
              <a:ext cx="307974" cy="137530"/>
              <a:chOff x="1682040" y="1796196"/>
              <a:chExt cx="370653" cy="278097"/>
            </a:xfrm>
          </p:grpSpPr>
          <p:sp>
            <p:nvSpPr>
              <p:cNvPr id="1456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7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02" name="Groupe 206"/>
            <p:cNvGrpSpPr>
              <a:grpSpLocks/>
            </p:cNvGrpSpPr>
            <p:nvPr/>
          </p:nvGrpSpPr>
          <p:grpSpPr bwMode="auto">
            <a:xfrm rot="13489978">
              <a:off x="6459353" y="2569178"/>
              <a:ext cx="307974" cy="137530"/>
              <a:chOff x="1682040" y="1796196"/>
              <a:chExt cx="370653" cy="278097"/>
            </a:xfrm>
          </p:grpSpPr>
          <p:sp>
            <p:nvSpPr>
              <p:cNvPr id="1454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5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03" name="Forme libre 1202"/>
            <p:cNvSpPr/>
            <p:nvPr/>
          </p:nvSpPr>
          <p:spPr>
            <a:xfrm>
              <a:off x="2759976" y="1209358"/>
              <a:ext cx="4567342" cy="4165601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rgbClr val="CCFFFF"/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567" name="Ellipse 566"/>
            <p:cNvSpPr>
              <a:spLocks noChangeAspect="1"/>
            </p:cNvSpPr>
            <p:nvPr/>
          </p:nvSpPr>
          <p:spPr bwMode="auto">
            <a:xfrm rot="7680827" flipH="1" flipV="1">
              <a:off x="5736877" y="282798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0" name="Ellipse 629"/>
            <p:cNvSpPr>
              <a:spLocks noChangeAspect="1"/>
            </p:cNvSpPr>
            <p:nvPr/>
          </p:nvSpPr>
          <p:spPr bwMode="auto">
            <a:xfrm rot="7680827" flipH="1" flipV="1">
              <a:off x="5540142" y="3063507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1" name="Ellipse 630"/>
            <p:cNvSpPr>
              <a:spLocks noChangeAspect="1"/>
            </p:cNvSpPr>
            <p:nvPr/>
          </p:nvSpPr>
          <p:spPr bwMode="auto">
            <a:xfrm rot="7680827" flipH="1" flipV="1">
              <a:off x="5964091" y="2650640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2" name="Ellipse 631"/>
            <p:cNvSpPr>
              <a:spLocks noChangeAspect="1"/>
            </p:cNvSpPr>
            <p:nvPr/>
          </p:nvSpPr>
          <p:spPr bwMode="auto">
            <a:xfrm rot="7680827" flipH="1" flipV="1">
              <a:off x="5795066" y="339047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3" name="Ellipse 632"/>
            <p:cNvSpPr>
              <a:spLocks noChangeAspect="1"/>
            </p:cNvSpPr>
            <p:nvPr/>
          </p:nvSpPr>
          <p:spPr bwMode="auto">
            <a:xfrm rot="7680827" flipH="1" flipV="1">
              <a:off x="6119262" y="3542874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4" name="Ellipse 633"/>
            <p:cNvSpPr>
              <a:spLocks noChangeAspect="1"/>
            </p:cNvSpPr>
            <p:nvPr/>
          </p:nvSpPr>
          <p:spPr bwMode="auto">
            <a:xfrm rot="7680827" flipH="1" flipV="1">
              <a:off x="6321539" y="3290721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5" name="Ellipse 634"/>
            <p:cNvSpPr>
              <a:spLocks noChangeAspect="1"/>
            </p:cNvSpPr>
            <p:nvPr/>
          </p:nvSpPr>
          <p:spPr bwMode="auto">
            <a:xfrm rot="7680827" flipH="1" flipV="1">
              <a:off x="5553996" y="3326743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6" name="Ellipse 635"/>
            <p:cNvSpPr>
              <a:spLocks noChangeAspect="1"/>
            </p:cNvSpPr>
            <p:nvPr/>
          </p:nvSpPr>
          <p:spPr bwMode="auto">
            <a:xfrm rot="7680827" flipH="1" flipV="1">
              <a:off x="6291059" y="2816895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7" name="Ellipse 636"/>
            <p:cNvSpPr>
              <a:spLocks noChangeAspect="1"/>
            </p:cNvSpPr>
            <p:nvPr/>
          </p:nvSpPr>
          <p:spPr bwMode="auto">
            <a:xfrm rot="7680827" flipH="1" flipV="1">
              <a:off x="6252267" y="2550889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8" name="Ellipse 637"/>
            <p:cNvSpPr>
              <a:spLocks noChangeAspect="1"/>
            </p:cNvSpPr>
            <p:nvPr/>
          </p:nvSpPr>
          <p:spPr bwMode="auto">
            <a:xfrm rot="7680827" flipH="1" flipV="1">
              <a:off x="5897590" y="3060736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639" name="Ellipse 638"/>
            <p:cNvSpPr>
              <a:spLocks noChangeAspect="1"/>
            </p:cNvSpPr>
            <p:nvPr/>
          </p:nvSpPr>
          <p:spPr bwMode="auto">
            <a:xfrm rot="7680827" flipH="1" flipV="1">
              <a:off x="6205162" y="3069048"/>
              <a:ext cx="281300" cy="287247"/>
            </a:xfrm>
            <a:prstGeom prst="ellipse">
              <a:avLst/>
            </a:prstGeom>
            <a:solidFill>
              <a:srgbClr val="7030A0"/>
            </a:solidFill>
            <a:ln w="12700">
              <a:noFill/>
            </a:ln>
            <a:scene3d>
              <a:camera prst="orthographicFront"/>
              <a:lightRig rig="balanced" dir="t"/>
            </a:scene3d>
            <a:sp3d prstMaterial="flat"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</p:grpSp>
      <p:sp>
        <p:nvSpPr>
          <p:cNvPr id="314" name="Rectangle 31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5" name="ZoneTexte 31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6" name="Rectangle 315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  <p:sp>
        <p:nvSpPr>
          <p:cNvPr id="317" name="ZoneTexte 54"/>
          <p:cNvSpPr txBox="1">
            <a:spLocks noChangeArrowheads="1"/>
          </p:cNvSpPr>
          <p:nvPr/>
        </p:nvSpPr>
        <p:spPr bwMode="auto">
          <a:xfrm>
            <a:off x="1143000" y="768757"/>
            <a:ext cx="7010400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dirty="0" smtClean="0">
                <a:latin typeface="+mn-lt"/>
              </a:rPr>
              <a:t>Determination </a:t>
            </a:r>
            <a:r>
              <a:rPr lang="en-US" dirty="0">
                <a:latin typeface="+mn-lt"/>
              </a:rPr>
              <a:t>of the composition of the silica nanoparticles/SDS foam ? </a:t>
            </a:r>
            <a:endParaRPr lang="fr-FR" dirty="0" smtClean="0">
              <a:latin typeface="+mn-lt"/>
            </a:endParaRPr>
          </a:p>
        </p:txBody>
      </p:sp>
      <p:sp>
        <p:nvSpPr>
          <p:cNvPr id="318" name="ZoneTexte 317"/>
          <p:cNvSpPr txBox="1"/>
          <p:nvPr/>
        </p:nvSpPr>
        <p:spPr>
          <a:xfrm>
            <a:off x="1985385" y="6295509"/>
            <a:ext cx="5571116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err="1" smtClean="0"/>
              <a:t>Consider</a:t>
            </a:r>
            <a:r>
              <a:rPr lang="fr-FR" dirty="0" smtClean="0"/>
              <a:t> </a:t>
            </a:r>
            <a:r>
              <a:rPr lang="fr-FR" dirty="0" err="1" smtClean="0"/>
              <a:t>both</a:t>
            </a:r>
            <a:r>
              <a:rPr lang="fr-FR" dirty="0" smtClean="0"/>
              <a:t> </a:t>
            </a:r>
            <a:r>
              <a:rPr lang="fr-FR" dirty="0" err="1" smtClean="0"/>
              <a:t>coherent</a:t>
            </a:r>
            <a:r>
              <a:rPr lang="fr-FR" dirty="0" smtClean="0"/>
              <a:t> and </a:t>
            </a:r>
            <a:r>
              <a:rPr lang="fr-FR" dirty="0" err="1" smtClean="0"/>
              <a:t>incoherent</a:t>
            </a:r>
            <a:r>
              <a:rPr lang="fr-FR" dirty="0" smtClean="0"/>
              <a:t> </a:t>
            </a:r>
            <a:r>
              <a:rPr lang="fr-FR" dirty="0" err="1" smtClean="0"/>
              <a:t>scattering</a:t>
            </a:r>
            <a:r>
              <a:rPr lang="fr-FR" dirty="0" smtClean="0"/>
              <a:t> </a:t>
            </a:r>
            <a:endParaRPr lang="fr-FR" sz="2000" i="1" dirty="0" smtClean="0"/>
          </a:p>
        </p:txBody>
      </p:sp>
      <p:pic>
        <p:nvPicPr>
          <p:cNvPr id="319" name="Image 3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5475" y="1256648"/>
            <a:ext cx="2447925" cy="2165225"/>
          </a:xfrm>
          <a:prstGeom prst="rect">
            <a:avLst/>
          </a:prstGeom>
        </p:spPr>
      </p:pic>
      <p:sp>
        <p:nvSpPr>
          <p:cNvPr id="320" name="ZoneTexte 54"/>
          <p:cNvSpPr txBox="1">
            <a:spLocks noChangeArrowheads="1"/>
          </p:cNvSpPr>
          <p:nvPr/>
        </p:nvSpPr>
        <p:spPr bwMode="auto">
          <a:xfrm>
            <a:off x="365965" y="1524664"/>
            <a:ext cx="266933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Coherent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scattering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419100" y="2819400"/>
            <a:ext cx="30636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 smtClean="0"/>
              <a:t>« 2 components » </a:t>
            </a:r>
            <a:r>
              <a:rPr lang="fr-FR" sz="1600" dirty="0" smtClean="0"/>
              <a:t>system : </a:t>
            </a:r>
          </a:p>
          <a:p>
            <a:r>
              <a:rPr lang="fr-FR" sz="1600" dirty="0" err="1" smtClean="0"/>
              <a:t>Nanoparticles</a:t>
            </a:r>
            <a:r>
              <a:rPr lang="fr-FR" sz="1600" dirty="0" smtClean="0"/>
              <a:t> </a:t>
            </a:r>
            <a:r>
              <a:rPr lang="fr-FR" sz="1600" i="1" dirty="0" smtClean="0"/>
              <a:t>versu</a:t>
            </a:r>
            <a:r>
              <a:rPr lang="fr-FR" sz="1600" dirty="0" smtClean="0"/>
              <a:t>s water and air</a:t>
            </a:r>
            <a:endParaRPr lang="fr-FR" sz="1600" dirty="0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8631" y="3835400"/>
            <a:ext cx="2600169" cy="2308771"/>
          </a:xfrm>
          <a:prstGeom prst="rect">
            <a:avLst/>
          </a:prstGeom>
        </p:spPr>
      </p:pic>
      <p:sp>
        <p:nvSpPr>
          <p:cNvPr id="321" name="ZoneTexte 54"/>
          <p:cNvSpPr txBox="1">
            <a:spLocks noChangeArrowheads="1"/>
          </p:cNvSpPr>
          <p:nvPr/>
        </p:nvSpPr>
        <p:spPr bwMode="auto">
          <a:xfrm>
            <a:off x="378665" y="4331364"/>
            <a:ext cx="266933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Incoherent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scattering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322" name="ZoneTexte 321"/>
          <p:cNvSpPr txBox="1"/>
          <p:nvPr/>
        </p:nvSpPr>
        <p:spPr>
          <a:xfrm>
            <a:off x="393700" y="5588000"/>
            <a:ext cx="43669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 smtClean="0"/>
              <a:t>« 2 components » </a:t>
            </a:r>
            <a:r>
              <a:rPr lang="fr-FR" sz="1600" dirty="0" smtClean="0"/>
              <a:t>system : </a:t>
            </a:r>
          </a:p>
          <a:p>
            <a:r>
              <a:rPr lang="fr-FR" sz="1600" dirty="0" smtClean="0"/>
              <a:t>Water </a:t>
            </a:r>
            <a:r>
              <a:rPr lang="fr-FR" sz="1600" i="1" dirty="0" smtClean="0"/>
              <a:t>versu</a:t>
            </a:r>
            <a:r>
              <a:rPr lang="fr-FR" sz="1600" dirty="0" smtClean="0"/>
              <a:t>s air and </a:t>
            </a:r>
            <a:r>
              <a:rPr lang="fr-FR" sz="1600" dirty="0" err="1" smtClean="0"/>
              <a:t>nanoparticles</a:t>
            </a:r>
            <a:r>
              <a:rPr lang="fr-FR" sz="1600" dirty="0" smtClean="0"/>
              <a:t> (</a:t>
            </a:r>
            <a:r>
              <a:rPr lang="fr-FR" sz="1600" dirty="0" err="1" smtClean="0">
                <a:latin typeface="Symbol" panose="05050102010706020507" pitchFamily="18" charset="2"/>
              </a:rPr>
              <a:t>s</a:t>
            </a:r>
            <a:r>
              <a:rPr lang="fr-FR" sz="1600" baseline="-25000" dirty="0" err="1" smtClean="0"/>
              <a:t>inc</a:t>
            </a:r>
            <a:r>
              <a:rPr lang="fr-FR" sz="1600" dirty="0" smtClean="0"/>
              <a:t>(SiO</a:t>
            </a:r>
            <a:r>
              <a:rPr lang="fr-FR" sz="1600" baseline="-25000" dirty="0" smtClean="0"/>
              <a:t>2</a:t>
            </a:r>
            <a:r>
              <a:rPr lang="fr-FR" sz="1600" dirty="0" smtClean="0"/>
              <a:t>) = 0)</a:t>
            </a:r>
            <a:endParaRPr lang="fr-FR" sz="1600" dirty="0"/>
          </a:p>
        </p:txBody>
      </p:sp>
    </p:spTree>
    <p:extLst>
      <p:ext uri="{BB962C8B-B14F-4D97-AF65-F5344CB8AC3E}">
        <p14:creationId xmlns:p14="http://schemas.microsoft.com/office/powerpoint/2010/main" val="572919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Rectangle 31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5" name="ZoneTexte 31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6" name="Rectangle 315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  <p:sp>
        <p:nvSpPr>
          <p:cNvPr id="317" name="ZoneTexte 54"/>
          <p:cNvSpPr txBox="1">
            <a:spLocks noChangeArrowheads="1"/>
          </p:cNvSpPr>
          <p:nvPr/>
        </p:nvSpPr>
        <p:spPr bwMode="auto">
          <a:xfrm>
            <a:off x="1143000" y="768757"/>
            <a:ext cx="7010400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dirty="0" smtClean="0">
                <a:latin typeface="+mn-lt"/>
              </a:rPr>
              <a:t>Determination </a:t>
            </a:r>
            <a:r>
              <a:rPr lang="en-US" dirty="0">
                <a:latin typeface="+mn-lt"/>
              </a:rPr>
              <a:t>of the composition of the silica nanoparticles/SDS foam ? </a:t>
            </a:r>
            <a:endParaRPr lang="fr-FR" dirty="0" smtClean="0">
              <a:latin typeface="+mn-lt"/>
            </a:endParaRPr>
          </a:p>
        </p:txBody>
      </p:sp>
      <p:sp>
        <p:nvSpPr>
          <p:cNvPr id="318" name="ZoneTexte 317"/>
          <p:cNvSpPr txBox="1"/>
          <p:nvPr/>
        </p:nvSpPr>
        <p:spPr>
          <a:xfrm>
            <a:off x="1985385" y="6295509"/>
            <a:ext cx="5571116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err="1" smtClean="0"/>
              <a:t>Consider</a:t>
            </a:r>
            <a:r>
              <a:rPr lang="fr-FR" dirty="0" smtClean="0"/>
              <a:t> </a:t>
            </a:r>
            <a:r>
              <a:rPr lang="fr-FR" dirty="0" err="1" smtClean="0"/>
              <a:t>both</a:t>
            </a:r>
            <a:r>
              <a:rPr lang="fr-FR" dirty="0" smtClean="0"/>
              <a:t> </a:t>
            </a:r>
            <a:r>
              <a:rPr lang="fr-FR" dirty="0" err="1" smtClean="0"/>
              <a:t>coherent</a:t>
            </a:r>
            <a:r>
              <a:rPr lang="fr-FR" dirty="0" smtClean="0"/>
              <a:t> and </a:t>
            </a:r>
            <a:r>
              <a:rPr lang="fr-FR" dirty="0" err="1" smtClean="0"/>
              <a:t>incoherent</a:t>
            </a:r>
            <a:r>
              <a:rPr lang="fr-FR" dirty="0" smtClean="0"/>
              <a:t> </a:t>
            </a:r>
            <a:r>
              <a:rPr lang="fr-FR" dirty="0" err="1" smtClean="0"/>
              <a:t>scattering</a:t>
            </a:r>
            <a:r>
              <a:rPr lang="fr-FR" dirty="0" smtClean="0"/>
              <a:t> </a:t>
            </a:r>
            <a:endParaRPr lang="fr-FR" sz="2000" i="1" dirty="0" smtClean="0"/>
          </a:p>
        </p:txBody>
      </p:sp>
      <p:pic>
        <p:nvPicPr>
          <p:cNvPr id="319" name="Image 3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5475" y="1256648"/>
            <a:ext cx="2447925" cy="2165225"/>
          </a:xfrm>
          <a:prstGeom prst="rect">
            <a:avLst/>
          </a:prstGeom>
        </p:spPr>
      </p:pic>
      <p:sp>
        <p:nvSpPr>
          <p:cNvPr id="320" name="ZoneTexte 54"/>
          <p:cNvSpPr txBox="1">
            <a:spLocks noChangeArrowheads="1"/>
          </p:cNvSpPr>
          <p:nvPr/>
        </p:nvSpPr>
        <p:spPr bwMode="auto">
          <a:xfrm>
            <a:off x="365965" y="1524664"/>
            <a:ext cx="266933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Coherent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scattering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419100" y="2819400"/>
            <a:ext cx="30636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 smtClean="0"/>
              <a:t>« 2 components » </a:t>
            </a:r>
            <a:r>
              <a:rPr lang="fr-FR" sz="1600" dirty="0" smtClean="0"/>
              <a:t>system : </a:t>
            </a:r>
          </a:p>
          <a:p>
            <a:r>
              <a:rPr lang="fr-FR" sz="1600" dirty="0" err="1" smtClean="0"/>
              <a:t>Nanoparticles</a:t>
            </a:r>
            <a:r>
              <a:rPr lang="fr-FR" sz="1600" dirty="0" smtClean="0"/>
              <a:t> </a:t>
            </a:r>
            <a:r>
              <a:rPr lang="fr-FR" sz="1600" i="1" dirty="0" smtClean="0"/>
              <a:t>versu</a:t>
            </a:r>
            <a:r>
              <a:rPr lang="fr-FR" sz="1600" dirty="0" smtClean="0"/>
              <a:t>s water and air</a:t>
            </a:r>
            <a:endParaRPr lang="fr-FR" sz="1600" dirty="0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8631" y="3835400"/>
            <a:ext cx="2600169" cy="2308771"/>
          </a:xfrm>
          <a:prstGeom prst="rect">
            <a:avLst/>
          </a:prstGeom>
        </p:spPr>
      </p:pic>
      <p:sp>
        <p:nvSpPr>
          <p:cNvPr id="321" name="ZoneTexte 54"/>
          <p:cNvSpPr txBox="1">
            <a:spLocks noChangeArrowheads="1"/>
          </p:cNvSpPr>
          <p:nvPr/>
        </p:nvSpPr>
        <p:spPr bwMode="auto">
          <a:xfrm>
            <a:off x="378665" y="4331364"/>
            <a:ext cx="266933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Incoherent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scattering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322" name="ZoneTexte 321"/>
          <p:cNvSpPr txBox="1"/>
          <p:nvPr/>
        </p:nvSpPr>
        <p:spPr>
          <a:xfrm>
            <a:off x="393700" y="5588000"/>
            <a:ext cx="43669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 smtClean="0"/>
              <a:t>« 2 components » </a:t>
            </a:r>
            <a:r>
              <a:rPr lang="fr-FR" sz="1600" dirty="0" smtClean="0"/>
              <a:t>system : </a:t>
            </a:r>
          </a:p>
          <a:p>
            <a:r>
              <a:rPr lang="fr-FR" sz="1600" dirty="0" smtClean="0"/>
              <a:t>Water </a:t>
            </a:r>
            <a:r>
              <a:rPr lang="fr-FR" sz="1600" i="1" dirty="0" smtClean="0"/>
              <a:t>versu</a:t>
            </a:r>
            <a:r>
              <a:rPr lang="fr-FR" sz="1600" dirty="0" smtClean="0"/>
              <a:t>s air and </a:t>
            </a:r>
            <a:r>
              <a:rPr lang="fr-FR" sz="1600" dirty="0" err="1" smtClean="0"/>
              <a:t>nanoparticles</a:t>
            </a:r>
            <a:r>
              <a:rPr lang="fr-FR" sz="1600" dirty="0" smtClean="0"/>
              <a:t> (</a:t>
            </a:r>
            <a:r>
              <a:rPr lang="fr-FR" sz="1600" dirty="0" err="1" smtClean="0">
                <a:latin typeface="Symbol" panose="05050102010706020507" pitchFamily="18" charset="2"/>
              </a:rPr>
              <a:t>s</a:t>
            </a:r>
            <a:r>
              <a:rPr lang="fr-FR" sz="1600" baseline="-25000" dirty="0" err="1" smtClean="0"/>
              <a:t>inc</a:t>
            </a:r>
            <a:r>
              <a:rPr lang="fr-FR" sz="1600" dirty="0" smtClean="0"/>
              <a:t>(SiO</a:t>
            </a:r>
            <a:r>
              <a:rPr lang="fr-FR" sz="1600" baseline="-25000" dirty="0" smtClean="0"/>
              <a:t>2</a:t>
            </a:r>
            <a:r>
              <a:rPr lang="fr-FR" sz="1600" dirty="0" smtClean="0"/>
              <a:t>) = 0)</a:t>
            </a:r>
            <a:endParaRPr lang="fr-FR" sz="1600" dirty="0"/>
          </a:p>
        </p:txBody>
      </p:sp>
      <p:pic>
        <p:nvPicPr>
          <p:cNvPr id="31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9413" y="2184400"/>
            <a:ext cx="5124587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06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Rectangle 313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5" name="ZoneTexte 314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dirty="0" err="1" smtClean="0"/>
              <a:t>Foams</a:t>
            </a:r>
            <a:r>
              <a:rPr lang="fr-FR" sz="2000" b="1" dirty="0" smtClean="0"/>
              <a:t> and Neutron </a:t>
            </a:r>
            <a:r>
              <a:rPr lang="fr-FR" sz="2000" b="1" dirty="0" err="1" smtClean="0"/>
              <a:t>Scattering</a:t>
            </a:r>
            <a:r>
              <a:rPr lang="fr-FR" sz="2000" b="1" dirty="0" smtClean="0"/>
              <a:t> </a:t>
            </a:r>
            <a:endParaRPr lang="fr-FR" sz="2000" b="1" dirty="0"/>
          </a:p>
        </p:txBody>
      </p:sp>
      <p:sp>
        <p:nvSpPr>
          <p:cNvPr id="316" name="Rectangle 315"/>
          <p:cNvSpPr/>
          <p:nvPr/>
        </p:nvSpPr>
        <p:spPr>
          <a:xfrm>
            <a:off x="206394" y="146132"/>
            <a:ext cx="44547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i="1" dirty="0" err="1" smtClean="0"/>
              <a:t>Scattering</a:t>
            </a:r>
            <a:r>
              <a:rPr lang="fr-FR" i="1" dirty="0" smtClean="0"/>
              <a:t> in </a:t>
            </a:r>
            <a:r>
              <a:rPr lang="fr-FR" i="1" dirty="0" err="1" smtClean="0"/>
              <a:t>wet</a:t>
            </a:r>
            <a:r>
              <a:rPr lang="fr-FR" i="1" dirty="0" smtClean="0"/>
              <a:t> </a:t>
            </a:r>
            <a:r>
              <a:rPr lang="fr-FR" i="1" dirty="0" err="1" smtClean="0"/>
              <a:t>foams</a:t>
            </a:r>
            <a:r>
              <a:rPr lang="fr-FR" i="1" dirty="0" smtClean="0"/>
              <a:t> made </a:t>
            </a:r>
            <a:r>
              <a:rPr lang="fr-FR" i="1" dirty="0" err="1" smtClean="0"/>
              <a:t>from</a:t>
            </a:r>
            <a:r>
              <a:rPr lang="fr-FR" i="1" dirty="0" smtClean="0"/>
              <a:t> mixtures</a:t>
            </a:r>
            <a:endParaRPr lang="fr-FR" dirty="0"/>
          </a:p>
        </p:txBody>
      </p:sp>
      <p:sp>
        <p:nvSpPr>
          <p:cNvPr id="318" name="ZoneTexte 317"/>
          <p:cNvSpPr txBox="1"/>
          <p:nvPr/>
        </p:nvSpPr>
        <p:spPr>
          <a:xfrm>
            <a:off x="1655185" y="5660509"/>
            <a:ext cx="5787015" cy="707886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fr-FR" sz="2000" dirty="0" err="1" smtClean="0"/>
              <a:t>Its</a:t>
            </a:r>
            <a:r>
              <a:rPr lang="fr-FR" sz="2000" dirty="0" smtClean="0"/>
              <a:t> </a:t>
            </a:r>
            <a:r>
              <a:rPr lang="fr-FR" sz="2000" dirty="0" err="1" smtClean="0"/>
              <a:t>is</a:t>
            </a:r>
            <a:r>
              <a:rPr lang="fr-FR" sz="2000" dirty="0" smtClean="0"/>
              <a:t> possible to </a:t>
            </a:r>
            <a:r>
              <a:rPr lang="fr-FR" sz="2000" dirty="0" err="1" smtClean="0"/>
              <a:t>follow</a:t>
            </a:r>
            <a:r>
              <a:rPr lang="fr-FR" sz="2000" dirty="0" smtClean="0"/>
              <a:t> the </a:t>
            </a:r>
            <a:r>
              <a:rPr lang="fr-FR" sz="2000" dirty="0" err="1" smtClean="0"/>
              <a:t>reorganizations</a:t>
            </a:r>
            <a:r>
              <a:rPr lang="fr-FR" sz="2000" dirty="0" smtClean="0"/>
              <a:t> </a:t>
            </a:r>
            <a:r>
              <a:rPr lang="fr-FR" sz="2000" dirty="0" err="1" smtClean="0"/>
              <a:t>within</a:t>
            </a:r>
            <a:r>
              <a:rPr lang="fr-FR" sz="2000" dirty="0" smtClean="0"/>
              <a:t> Plateau </a:t>
            </a:r>
            <a:r>
              <a:rPr lang="fr-FR" sz="2000" dirty="0" err="1" smtClean="0"/>
              <a:t>during</a:t>
            </a:r>
            <a:r>
              <a:rPr lang="fr-FR" sz="2000" dirty="0" smtClean="0"/>
              <a:t> drainage </a:t>
            </a:r>
            <a:r>
              <a:rPr lang="fr-FR" sz="2000" dirty="0" err="1" smtClean="0"/>
              <a:t>process</a:t>
            </a:r>
            <a:r>
              <a:rPr lang="fr-FR" sz="2000" dirty="0" smtClean="0"/>
              <a:t> !</a:t>
            </a:r>
            <a:endParaRPr lang="fr-FR" sz="2000" i="1" dirty="0" smtClean="0"/>
          </a:p>
        </p:txBody>
      </p:sp>
      <p:sp>
        <p:nvSpPr>
          <p:cNvPr id="14" name="ZoneTexte 54"/>
          <p:cNvSpPr txBox="1">
            <a:spLocks noChangeArrowheads="1"/>
          </p:cNvSpPr>
          <p:nvPr/>
        </p:nvSpPr>
        <p:spPr bwMode="auto">
          <a:xfrm>
            <a:off x="1143000" y="768757"/>
            <a:ext cx="7010400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dirty="0" smtClean="0">
                <a:latin typeface="+mn-lt"/>
              </a:rPr>
              <a:t>Determination </a:t>
            </a:r>
            <a:r>
              <a:rPr lang="en-US" dirty="0">
                <a:latin typeface="+mn-lt"/>
              </a:rPr>
              <a:t>of the composition of the silica nanoparticles/SDS foam ? </a:t>
            </a:r>
            <a:endParaRPr lang="fr-FR" dirty="0" smtClean="0">
              <a:latin typeface="+mn-lt"/>
            </a:endParaRPr>
          </a:p>
        </p:txBody>
      </p:sp>
      <p:pic>
        <p:nvPicPr>
          <p:cNvPr id="1741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924"/>
          <a:stretch/>
        </p:blipFill>
        <p:spPr bwMode="auto">
          <a:xfrm>
            <a:off x="111125" y="1587500"/>
            <a:ext cx="4384675" cy="3081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413"/>
          <a:stretch/>
        </p:blipFill>
        <p:spPr bwMode="auto">
          <a:xfrm>
            <a:off x="4492625" y="1803400"/>
            <a:ext cx="4599840" cy="375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259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Image 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2" y="5357029"/>
            <a:ext cx="1617381" cy="126919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" name="ZoneTexte 11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 smtClean="0"/>
              <a:t>Outline</a:t>
            </a:r>
            <a:r>
              <a:rPr lang="fr-FR" sz="2000" b="1" dirty="0" smtClean="0"/>
              <a:t>…		</a:t>
            </a:r>
            <a:endParaRPr lang="fr-FR" sz="2000" b="1" i="1" dirty="0"/>
          </a:p>
        </p:txBody>
      </p:sp>
      <p:sp>
        <p:nvSpPr>
          <p:cNvPr id="21" name="ZoneTexte 20"/>
          <p:cNvSpPr txBox="1"/>
          <p:nvPr/>
        </p:nvSpPr>
        <p:spPr>
          <a:xfrm>
            <a:off x="3005396" y="1376105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smtClean="0"/>
              <a:t>Pickering </a:t>
            </a:r>
            <a:r>
              <a:rPr lang="fr-FR" sz="1600" b="1" dirty="0" err="1" smtClean="0"/>
              <a:t>emulsions</a:t>
            </a:r>
            <a:r>
              <a:rPr lang="fr-FR" sz="1600" b="1" dirty="0" smtClean="0"/>
              <a:t> </a:t>
            </a:r>
            <a:r>
              <a:rPr lang="fr-FR" sz="1600" dirty="0" err="1" smtClean="0"/>
              <a:t>based</a:t>
            </a:r>
            <a:r>
              <a:rPr lang="fr-FR" sz="1600" dirty="0" smtClean="0"/>
              <a:t> on cellulose </a:t>
            </a:r>
            <a:r>
              <a:rPr lang="fr-FR" sz="1600" dirty="0" err="1" smtClean="0"/>
              <a:t>nanocrystals</a:t>
            </a:r>
            <a:endParaRPr lang="fr-FR" sz="16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492" y="842683"/>
            <a:ext cx="1553192" cy="1390649"/>
          </a:xfrm>
          <a:prstGeom prst="rect">
            <a:avLst/>
          </a:prstGeom>
        </p:spPr>
      </p:pic>
      <p:sp>
        <p:nvSpPr>
          <p:cNvPr id="41" name="Rectangle 40"/>
          <p:cNvSpPr/>
          <p:nvPr/>
        </p:nvSpPr>
        <p:spPr>
          <a:xfrm>
            <a:off x="2866601" y="1269653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2" name="Rectangle 41"/>
          <p:cNvSpPr/>
          <p:nvPr/>
        </p:nvSpPr>
        <p:spPr>
          <a:xfrm>
            <a:off x="2872818" y="1277781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5" y="2306171"/>
            <a:ext cx="1797996" cy="151129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75" y="3779927"/>
            <a:ext cx="1927225" cy="130959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2996432" y="2837352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err="1" smtClean="0"/>
              <a:t>Foams</a:t>
            </a:r>
            <a:r>
              <a:rPr lang="fr-FR" sz="1600" b="1" dirty="0" smtClean="0"/>
              <a:t> </a:t>
            </a:r>
            <a:r>
              <a:rPr lang="fr-FR" sz="1600" dirty="0"/>
              <a:t>and Neutron </a:t>
            </a:r>
            <a:r>
              <a:rPr lang="fr-FR" sz="1600" dirty="0" err="1" smtClean="0"/>
              <a:t>Scattering</a:t>
            </a:r>
            <a:endParaRPr lang="fr-FR" sz="1600" dirty="0"/>
          </a:p>
        </p:txBody>
      </p:sp>
      <p:sp>
        <p:nvSpPr>
          <p:cNvPr id="29" name="Rectangle 28"/>
          <p:cNvSpPr/>
          <p:nvPr/>
        </p:nvSpPr>
        <p:spPr>
          <a:xfrm>
            <a:off x="2929354" y="2730904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2917643" y="2739028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981834" y="5602596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3789673" y="5865791"/>
            <a:ext cx="49066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2 : </a:t>
            </a:r>
            <a:r>
              <a:rPr lang="fr-FR" sz="1600" b="1" i="1" dirty="0" smtClean="0"/>
              <a:t>Smart </a:t>
            </a:r>
            <a:r>
              <a:rPr lang="fr-FR" sz="1600" b="1" i="1" dirty="0" err="1"/>
              <a:t>Foams</a:t>
            </a:r>
            <a:r>
              <a:rPr lang="fr-FR" sz="1600" b="1" i="1" dirty="0"/>
              <a:t> </a:t>
            </a:r>
            <a:r>
              <a:rPr lang="fr-FR" sz="1600" i="1" dirty="0" err="1"/>
              <a:t>based</a:t>
            </a:r>
            <a:r>
              <a:rPr lang="fr-FR" sz="1600" i="1" dirty="0"/>
              <a:t> on </a:t>
            </a:r>
            <a:r>
              <a:rPr lang="fr-FR" sz="1600" i="1" dirty="0" err="1"/>
              <a:t>fatty</a:t>
            </a:r>
            <a:r>
              <a:rPr lang="fr-FR" sz="1600" i="1" dirty="0"/>
              <a:t> </a:t>
            </a:r>
            <a:r>
              <a:rPr lang="fr-FR" sz="1600" i="1" dirty="0" err="1"/>
              <a:t>acids</a:t>
            </a:r>
            <a:r>
              <a:rPr lang="fr-FR" sz="1600" i="1" dirty="0"/>
              <a:t> </a:t>
            </a:r>
            <a:endParaRPr lang="fr-FR" sz="1600" b="1" i="1" dirty="0"/>
          </a:p>
        </p:txBody>
      </p:sp>
      <p:sp>
        <p:nvSpPr>
          <p:cNvPr id="35" name="ZoneTexte 34"/>
          <p:cNvSpPr txBox="1"/>
          <p:nvPr/>
        </p:nvSpPr>
        <p:spPr>
          <a:xfrm>
            <a:off x="3043671" y="5580483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36" name="Rectangle 35"/>
          <p:cNvSpPr/>
          <p:nvPr/>
        </p:nvSpPr>
        <p:spPr>
          <a:xfrm>
            <a:off x="2980582" y="5589060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lèche en arc 36"/>
          <p:cNvSpPr/>
          <p:nvPr/>
        </p:nvSpPr>
        <p:spPr>
          <a:xfrm rot="5400000" flipV="1">
            <a:off x="3614059" y="5683994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2945975" y="4195137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7" name="ZoneTexte 46"/>
          <p:cNvSpPr txBox="1"/>
          <p:nvPr/>
        </p:nvSpPr>
        <p:spPr>
          <a:xfrm>
            <a:off x="3753814" y="4458332"/>
            <a:ext cx="490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1 : </a:t>
            </a:r>
            <a:r>
              <a:rPr lang="en-US" sz="1600" i="1" dirty="0"/>
              <a:t>Foams based on </a:t>
            </a:r>
            <a:r>
              <a:rPr lang="en-US" sz="1600" b="1" i="1" dirty="0"/>
              <a:t>SDS and salt</a:t>
            </a:r>
          </a:p>
          <a:p>
            <a:pPr algn="just"/>
            <a:endParaRPr lang="fr-FR" sz="1600" b="1" i="1" dirty="0"/>
          </a:p>
        </p:txBody>
      </p:sp>
      <p:sp>
        <p:nvSpPr>
          <p:cNvPr id="48" name="ZoneTexte 47"/>
          <p:cNvSpPr txBox="1"/>
          <p:nvPr/>
        </p:nvSpPr>
        <p:spPr>
          <a:xfrm>
            <a:off x="3007812" y="4173024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49" name="Rectangle 48"/>
          <p:cNvSpPr/>
          <p:nvPr/>
        </p:nvSpPr>
        <p:spPr>
          <a:xfrm>
            <a:off x="2944723" y="4181601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lèche en arc 49"/>
          <p:cNvSpPr/>
          <p:nvPr/>
        </p:nvSpPr>
        <p:spPr>
          <a:xfrm rot="5400000" flipV="1">
            <a:off x="3578200" y="4276535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8236" y="3765176"/>
            <a:ext cx="8086165" cy="1479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21582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Image 19" descr="1406IC_Wh140211FC_P5x10ke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" t="2107" r="17494" b="9699"/>
          <a:stretch/>
        </p:blipFill>
        <p:spPr bwMode="auto">
          <a:xfrm>
            <a:off x="1591927" y="1921488"/>
            <a:ext cx="2264224" cy="1914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1" name="Connecteur droit 20"/>
          <p:cNvCxnSpPr/>
          <p:nvPr/>
        </p:nvCxnSpPr>
        <p:spPr>
          <a:xfrm>
            <a:off x="1739810" y="3551076"/>
            <a:ext cx="208196" cy="1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ZoneTexte 6"/>
          <p:cNvSpPr txBox="1"/>
          <p:nvPr/>
        </p:nvSpPr>
        <p:spPr>
          <a:xfrm>
            <a:off x="1585041" y="3522377"/>
            <a:ext cx="775686" cy="3337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fr-FR" sz="1400" b="1" kern="1200" dirty="0">
                <a:effectLst/>
                <a:latin typeface="Calibri"/>
                <a:ea typeface="Times New Roman"/>
                <a:cs typeface="Times New Roman"/>
              </a:rPr>
              <a:t>1 µm</a:t>
            </a:r>
            <a:endParaRPr lang="fr-FR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3" name="Image 22" descr="C:\Users\FCherhal\Desktop\Whiskers neutres\1406IC_Wh140211FC_P5x30ke.bmp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2" b="8924"/>
          <a:stretch/>
        </p:blipFill>
        <p:spPr bwMode="auto">
          <a:xfrm>
            <a:off x="2969505" y="2826563"/>
            <a:ext cx="1439096" cy="1115568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  <p:sp>
        <p:nvSpPr>
          <p:cNvPr id="24" name="Rectangle 23"/>
          <p:cNvSpPr/>
          <p:nvPr/>
        </p:nvSpPr>
        <p:spPr>
          <a:xfrm>
            <a:off x="2414604" y="3085241"/>
            <a:ext cx="329230" cy="196609"/>
          </a:xfrm>
          <a:prstGeom prst="rect">
            <a:avLst/>
          </a:prstGeom>
          <a:noFill/>
          <a:ln w="95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25" name="Connecteur droit 24"/>
          <p:cNvCxnSpPr/>
          <p:nvPr/>
        </p:nvCxnSpPr>
        <p:spPr>
          <a:xfrm flipV="1">
            <a:off x="2753537" y="2819240"/>
            <a:ext cx="220887" cy="26639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755061" y="3292902"/>
            <a:ext cx="217932" cy="661415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e 26"/>
          <p:cNvGrpSpPr/>
          <p:nvPr/>
        </p:nvGrpSpPr>
        <p:grpSpPr>
          <a:xfrm>
            <a:off x="4988982" y="1903269"/>
            <a:ext cx="2228850" cy="1990725"/>
            <a:chOff x="3941098" y="748917"/>
            <a:chExt cx="2228850" cy="1990725"/>
          </a:xfrm>
        </p:grpSpPr>
        <p:sp>
          <p:nvSpPr>
            <p:cNvPr id="28" name="Rectangle 27"/>
            <p:cNvSpPr/>
            <p:nvPr/>
          </p:nvSpPr>
          <p:spPr>
            <a:xfrm>
              <a:off x="3941098" y="748917"/>
              <a:ext cx="2228850" cy="199072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Ellipse 28"/>
            <p:cNvSpPr/>
            <p:nvPr/>
          </p:nvSpPr>
          <p:spPr>
            <a:xfrm>
              <a:off x="4232578" y="850034"/>
              <a:ext cx="1748159" cy="1668542"/>
            </a:xfrm>
            <a:prstGeom prst="ellipse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29"/>
            <p:cNvSpPr/>
            <p:nvPr/>
          </p:nvSpPr>
          <p:spPr>
            <a:xfrm rot="21180000">
              <a:off x="5954107" y="141458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30"/>
            <p:cNvSpPr/>
            <p:nvPr/>
          </p:nvSpPr>
          <p:spPr>
            <a:xfrm rot="3600000">
              <a:off x="4477171" y="95290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31"/>
            <p:cNvSpPr/>
            <p:nvPr/>
          </p:nvSpPr>
          <p:spPr>
            <a:xfrm rot="2700000">
              <a:off x="5705341" y="214745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32"/>
            <p:cNvSpPr/>
            <p:nvPr/>
          </p:nvSpPr>
          <p:spPr>
            <a:xfrm rot="1500000">
              <a:off x="5877908" y="18493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33"/>
            <p:cNvSpPr/>
            <p:nvPr/>
          </p:nvSpPr>
          <p:spPr>
            <a:xfrm rot="9600000">
              <a:off x="4349424" y="202867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34"/>
            <p:cNvSpPr/>
            <p:nvPr/>
          </p:nvSpPr>
          <p:spPr>
            <a:xfrm rot="5400000">
              <a:off x="5026260" y="7355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35"/>
            <p:cNvSpPr/>
            <p:nvPr/>
          </p:nvSpPr>
          <p:spPr>
            <a:xfrm rot="21180000">
              <a:off x="5044189" y="14863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36"/>
            <p:cNvSpPr/>
            <p:nvPr/>
          </p:nvSpPr>
          <p:spPr>
            <a:xfrm rot="4680000">
              <a:off x="4974714" y="147061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37"/>
            <p:cNvSpPr/>
            <p:nvPr/>
          </p:nvSpPr>
          <p:spPr>
            <a:xfrm rot="3600000">
              <a:off x="5180900" y="14952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38"/>
            <p:cNvSpPr/>
            <p:nvPr/>
          </p:nvSpPr>
          <p:spPr>
            <a:xfrm rot="2700000">
              <a:off x="5373644" y="164767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39"/>
            <p:cNvSpPr/>
            <p:nvPr/>
          </p:nvSpPr>
          <p:spPr>
            <a:xfrm rot="2100000">
              <a:off x="5189866" y="14235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1" name="Rectangle 40"/>
            <p:cNvSpPr/>
            <p:nvPr/>
          </p:nvSpPr>
          <p:spPr>
            <a:xfrm rot="1500000">
              <a:off x="4974714" y="156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41"/>
            <p:cNvSpPr/>
            <p:nvPr/>
          </p:nvSpPr>
          <p:spPr>
            <a:xfrm rot="3360000">
              <a:off x="5140561" y="16230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42"/>
            <p:cNvSpPr/>
            <p:nvPr/>
          </p:nvSpPr>
          <p:spPr>
            <a:xfrm rot="5400000">
              <a:off x="5097977" y="17418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5250378" y="16857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44"/>
            <p:cNvSpPr/>
            <p:nvPr/>
          </p:nvSpPr>
          <p:spPr>
            <a:xfrm rot="21180000">
              <a:off x="5411742" y="14437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45"/>
            <p:cNvSpPr/>
            <p:nvPr/>
          </p:nvSpPr>
          <p:spPr>
            <a:xfrm rot="4680000">
              <a:off x="5342267" y="142803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Rectangle 46"/>
            <p:cNvSpPr/>
            <p:nvPr/>
          </p:nvSpPr>
          <p:spPr>
            <a:xfrm rot="1500000">
              <a:off x="5342267" y="152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47"/>
            <p:cNvSpPr/>
            <p:nvPr/>
          </p:nvSpPr>
          <p:spPr>
            <a:xfrm rot="21180000">
              <a:off x="5512617" y="163870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48"/>
            <p:cNvSpPr/>
            <p:nvPr/>
          </p:nvSpPr>
          <p:spPr>
            <a:xfrm rot="4680000">
              <a:off x="5443142" y="162301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49"/>
            <p:cNvSpPr/>
            <p:nvPr/>
          </p:nvSpPr>
          <p:spPr>
            <a:xfrm rot="3600000">
              <a:off x="5649328" y="16476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50"/>
            <p:cNvSpPr/>
            <p:nvPr/>
          </p:nvSpPr>
          <p:spPr>
            <a:xfrm rot="2700000">
              <a:off x="5842072" y="180007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Rectangle 51"/>
            <p:cNvSpPr/>
            <p:nvPr/>
          </p:nvSpPr>
          <p:spPr>
            <a:xfrm rot="2100000">
              <a:off x="5658294" y="15759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3" name="Rectangle 52"/>
            <p:cNvSpPr/>
            <p:nvPr/>
          </p:nvSpPr>
          <p:spPr>
            <a:xfrm rot="1500000">
              <a:off x="5443142" y="17171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Rectangle 53"/>
            <p:cNvSpPr/>
            <p:nvPr/>
          </p:nvSpPr>
          <p:spPr>
            <a:xfrm rot="3360000">
              <a:off x="5608989" y="177541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Rectangle 54"/>
            <p:cNvSpPr/>
            <p:nvPr/>
          </p:nvSpPr>
          <p:spPr>
            <a:xfrm rot="5400000">
              <a:off x="5566405" y="189420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718806" y="18381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Rectangle 56"/>
            <p:cNvSpPr/>
            <p:nvPr/>
          </p:nvSpPr>
          <p:spPr>
            <a:xfrm rot="21180000">
              <a:off x="5880170" y="159612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Rectangle 57"/>
            <p:cNvSpPr/>
            <p:nvPr/>
          </p:nvSpPr>
          <p:spPr>
            <a:xfrm rot="4680000">
              <a:off x="5810695" y="158043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Rectangle 58"/>
            <p:cNvSpPr/>
            <p:nvPr/>
          </p:nvSpPr>
          <p:spPr>
            <a:xfrm rot="1500000">
              <a:off x="5810695" y="16745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0" name="Rectangle 59"/>
            <p:cNvSpPr/>
            <p:nvPr/>
          </p:nvSpPr>
          <p:spPr>
            <a:xfrm rot="21180000">
              <a:off x="5429677" y="123301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Rectangle 60"/>
            <p:cNvSpPr/>
            <p:nvPr/>
          </p:nvSpPr>
          <p:spPr>
            <a:xfrm rot="4680000">
              <a:off x="5360202" y="1217327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Rectangle 61"/>
            <p:cNvSpPr/>
            <p:nvPr/>
          </p:nvSpPr>
          <p:spPr>
            <a:xfrm rot="3600000">
              <a:off x="5566388" y="124197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Rectangle 62"/>
            <p:cNvSpPr/>
            <p:nvPr/>
          </p:nvSpPr>
          <p:spPr>
            <a:xfrm rot="2700000">
              <a:off x="5759132" y="139438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Rectangle 63"/>
            <p:cNvSpPr/>
            <p:nvPr/>
          </p:nvSpPr>
          <p:spPr>
            <a:xfrm rot="2100000">
              <a:off x="5575354" y="117026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65" name="Rectangle 64"/>
            <p:cNvSpPr/>
            <p:nvPr/>
          </p:nvSpPr>
          <p:spPr>
            <a:xfrm rot="1500000">
              <a:off x="5360202" y="131145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Rectangle 65"/>
            <p:cNvSpPr/>
            <p:nvPr/>
          </p:nvSpPr>
          <p:spPr>
            <a:xfrm rot="3360000">
              <a:off x="5526049" y="136972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Rectangle 66"/>
            <p:cNvSpPr/>
            <p:nvPr/>
          </p:nvSpPr>
          <p:spPr>
            <a:xfrm rot="5400000">
              <a:off x="5483465" y="148850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5635866" y="143247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Rectangle 68"/>
            <p:cNvSpPr/>
            <p:nvPr/>
          </p:nvSpPr>
          <p:spPr>
            <a:xfrm rot="21180000">
              <a:off x="5797230" y="119043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0" name="Rectangle 69"/>
            <p:cNvSpPr/>
            <p:nvPr/>
          </p:nvSpPr>
          <p:spPr>
            <a:xfrm rot="4680000">
              <a:off x="5727755" y="117474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1" name="Rectangle 70"/>
            <p:cNvSpPr/>
            <p:nvPr/>
          </p:nvSpPr>
          <p:spPr>
            <a:xfrm rot="1500000">
              <a:off x="5727755" y="126887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2" name="Groupe 71"/>
            <p:cNvGrpSpPr/>
            <p:nvPr/>
          </p:nvGrpSpPr>
          <p:grpSpPr>
            <a:xfrm rot="5400000">
              <a:off x="5017558" y="1600637"/>
              <a:ext cx="645122" cy="508409"/>
              <a:chOff x="4869640" y="3731994"/>
              <a:chExt cx="645122" cy="508409"/>
            </a:xfrm>
          </p:grpSpPr>
          <p:sp>
            <p:nvSpPr>
              <p:cNvPr id="274" name="Rectangle 273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5" name="Rectangle 274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6" name="Rectangle 275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7" name="Rectangle 27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8" name="Rectangle 27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80" name="Rectangle 27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1" name="Rectangle 28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2" name="Rectangle 28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4" name="Rectangle 28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5" name="Rectangle 28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86" name="Rectangle 28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3" name="Groupe 72"/>
            <p:cNvGrpSpPr/>
            <p:nvPr/>
          </p:nvGrpSpPr>
          <p:grpSpPr>
            <a:xfrm rot="5400000">
              <a:off x="5418728" y="1329456"/>
              <a:ext cx="645122" cy="508409"/>
              <a:chOff x="4869640" y="3731994"/>
              <a:chExt cx="645122" cy="508409"/>
            </a:xfrm>
          </p:grpSpPr>
          <p:sp>
            <p:nvSpPr>
              <p:cNvPr id="262" name="Rectangle 261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3" name="Rectangle 262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4" name="Rectangle 263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5" name="Rectangle 264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6" name="Rectangle 26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67" name="Rectangle 266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8" name="Rectangle 267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9" name="Rectangle 268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1" name="Rectangle 270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2" name="Rectangle 271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3" name="Rectangle 272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4" name="Groupe 73"/>
            <p:cNvGrpSpPr/>
            <p:nvPr/>
          </p:nvGrpSpPr>
          <p:grpSpPr>
            <a:xfrm rot="4200000">
              <a:off x="4907739" y="1073960"/>
              <a:ext cx="645122" cy="508409"/>
              <a:chOff x="4869640" y="3731994"/>
              <a:chExt cx="645122" cy="508409"/>
            </a:xfrm>
          </p:grpSpPr>
          <p:sp>
            <p:nvSpPr>
              <p:cNvPr id="250" name="Rectangle 24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1" name="Rectangle 25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2" name="Rectangle 25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3" name="Rectangle 252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4" name="Rectangle 253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55" name="Rectangle 254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6" name="Rectangle 255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7" name="Rectangle 256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59" name="Rectangle 258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0" name="Rectangle 259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1" name="Rectangle 260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5" name="Groupe 74"/>
            <p:cNvGrpSpPr/>
            <p:nvPr/>
          </p:nvGrpSpPr>
          <p:grpSpPr>
            <a:xfrm rot="5400000">
              <a:off x="4114364" y="1537886"/>
              <a:ext cx="645122" cy="508409"/>
              <a:chOff x="4869640" y="3731994"/>
              <a:chExt cx="645122" cy="508409"/>
            </a:xfrm>
          </p:grpSpPr>
          <p:sp>
            <p:nvSpPr>
              <p:cNvPr id="238" name="Rectangle 237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9" name="Rectangle 238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0" name="Rectangle 239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1" name="Rectangle 240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2" name="Rectangle 241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43" name="Rectangle 242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4" name="Rectangle 243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5" name="Rectangle 244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7" name="Rectangle 246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8" name="Rectangle 247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9" name="Rectangle 248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6" name="Groupe 75"/>
            <p:cNvGrpSpPr/>
            <p:nvPr/>
          </p:nvGrpSpPr>
          <p:grpSpPr>
            <a:xfrm rot="5400000">
              <a:off x="5174441" y="1770968"/>
              <a:ext cx="645122" cy="508409"/>
              <a:chOff x="4869640" y="3731994"/>
              <a:chExt cx="645122" cy="508409"/>
            </a:xfrm>
          </p:grpSpPr>
          <p:sp>
            <p:nvSpPr>
              <p:cNvPr id="226" name="Rectangle 22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7" name="Rectangle 22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8" name="Rectangle 22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9" name="Rectangle 22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0" name="Rectangle 229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31" name="Rectangle 230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2" name="Rectangle 231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3" name="Rectangle 232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5" name="Rectangle 234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6" name="Rectangle 235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7" name="Rectangle 236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7" name="Groupe 76"/>
            <p:cNvGrpSpPr/>
            <p:nvPr/>
          </p:nvGrpSpPr>
          <p:grpSpPr>
            <a:xfrm rot="1800000">
              <a:off x="5113930" y="923796"/>
              <a:ext cx="645122" cy="508409"/>
              <a:chOff x="4869640" y="3731994"/>
              <a:chExt cx="645122" cy="508409"/>
            </a:xfrm>
          </p:grpSpPr>
          <p:sp>
            <p:nvSpPr>
              <p:cNvPr id="213" name="Rectangle 21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4" name="Rectangle 21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5" name="Rectangle 21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6" name="Rectangle 21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7" name="Rectangle 21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18" name="Rectangle 21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9" name="Rectangle 21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0" name="Rectangle 21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1" name="Rectangle 22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2" name="Rectangle 22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3" name="Rectangle 22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4" name="Rectangle 22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8" name="Groupe 77"/>
            <p:cNvGrpSpPr/>
            <p:nvPr/>
          </p:nvGrpSpPr>
          <p:grpSpPr>
            <a:xfrm rot="1500000">
              <a:off x="4432610" y="1849402"/>
              <a:ext cx="645122" cy="508409"/>
              <a:chOff x="4869640" y="3731994"/>
              <a:chExt cx="645122" cy="508409"/>
            </a:xfrm>
          </p:grpSpPr>
          <p:sp>
            <p:nvSpPr>
              <p:cNvPr id="201" name="Rectangle 200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2" name="Rectangle 201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3" name="Rectangle 202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4" name="Rectangle 203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5" name="Rectangle 204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206" name="Rectangle 205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7" name="Rectangle 206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8" name="Rectangle 207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0" name="Rectangle 209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1" name="Rectangle 210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12" name="Rectangle 211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9" name="Groupe 78"/>
            <p:cNvGrpSpPr/>
            <p:nvPr/>
          </p:nvGrpSpPr>
          <p:grpSpPr>
            <a:xfrm rot="1500000">
              <a:off x="4793440" y="1921120"/>
              <a:ext cx="645122" cy="508409"/>
              <a:chOff x="4869640" y="3731994"/>
              <a:chExt cx="645122" cy="508409"/>
            </a:xfrm>
          </p:grpSpPr>
          <p:sp>
            <p:nvSpPr>
              <p:cNvPr id="189" name="Rectangle 188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0" name="Rectangle 189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1" name="Rectangle 190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2" name="Rectangle 191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3" name="Rectangle 192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94" name="Rectangle 193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5" name="Rectangle 194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6" name="Rectangle 195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8" name="Rectangle 197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99" name="Rectangle 198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00" name="Rectangle 199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0" name="Groupe 79"/>
            <p:cNvGrpSpPr/>
            <p:nvPr/>
          </p:nvGrpSpPr>
          <p:grpSpPr>
            <a:xfrm rot="5400000">
              <a:off x="4466230" y="1405658"/>
              <a:ext cx="645122" cy="508409"/>
              <a:chOff x="4869640" y="3731994"/>
              <a:chExt cx="645122" cy="508409"/>
            </a:xfrm>
          </p:grpSpPr>
          <p:sp>
            <p:nvSpPr>
              <p:cNvPr id="177" name="Rectangle 17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8" name="Rectangle 17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9" name="Rectangle 17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0" name="Rectangle 17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1" name="Rectangle 18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82" name="Rectangle 18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3" name="Rectangle 18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4" name="Rectangle 18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6" name="Rectangle 18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7" name="Rectangle 18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88" name="Rectangle 18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1" name="Groupe 80"/>
            <p:cNvGrpSpPr/>
            <p:nvPr/>
          </p:nvGrpSpPr>
          <p:grpSpPr>
            <a:xfrm rot="5400000">
              <a:off x="4836023" y="887939"/>
              <a:ext cx="645122" cy="508409"/>
              <a:chOff x="4869640" y="3731994"/>
              <a:chExt cx="645122" cy="508409"/>
            </a:xfrm>
          </p:grpSpPr>
          <p:sp>
            <p:nvSpPr>
              <p:cNvPr id="165" name="Rectangle 16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6" name="Rectangle 16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7" name="Rectangle 16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8" name="Rectangle 16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9" name="Rectangle 16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70" name="Rectangle 16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1" name="Rectangle 17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2" name="Rectangle 17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4" name="Rectangle 17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5" name="Rectangle 17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76" name="Rectangle 17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2" name="Groupe 81"/>
            <p:cNvGrpSpPr/>
            <p:nvPr/>
          </p:nvGrpSpPr>
          <p:grpSpPr>
            <a:xfrm rot="5400000">
              <a:off x="4450542" y="919324"/>
              <a:ext cx="645122" cy="508409"/>
              <a:chOff x="4869640" y="3731994"/>
              <a:chExt cx="645122" cy="508409"/>
            </a:xfrm>
          </p:grpSpPr>
          <p:sp>
            <p:nvSpPr>
              <p:cNvPr id="146" name="Rectangle 145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7" name="Rectangle 146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8" name="Rectangle 147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9" name="Rectangle 148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6" name="Rectangle 155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58" name="Rectangle 15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59" name="Rectangle 15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0" name="Rectangle 15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2" name="Rectangle 16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3" name="Rectangle 16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64" name="Rectangle 16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" name="Groupe 82"/>
            <p:cNvGrpSpPr/>
            <p:nvPr/>
          </p:nvGrpSpPr>
          <p:grpSpPr>
            <a:xfrm rot="5400000">
              <a:off x="4665695" y="1611847"/>
              <a:ext cx="645122" cy="508409"/>
              <a:chOff x="4869640" y="3731994"/>
              <a:chExt cx="645122" cy="508409"/>
            </a:xfrm>
          </p:grpSpPr>
          <p:sp>
            <p:nvSpPr>
              <p:cNvPr id="130" name="Rectangle 129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1" name="Rectangle 130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2" name="Rectangle 131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7" name="Rectangle 136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38" name="Rectangle 137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39" name="Rectangle 138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0" name="Rectangle 139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1" name="Rectangle 140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3" name="Rectangle 142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4" name="Rectangle 143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5" name="Rectangle 144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4" name="Groupe 83"/>
            <p:cNvGrpSpPr/>
            <p:nvPr/>
          </p:nvGrpSpPr>
          <p:grpSpPr>
            <a:xfrm rot="5400000">
              <a:off x="4199529" y="1152405"/>
              <a:ext cx="645122" cy="508409"/>
              <a:chOff x="4869640" y="3731994"/>
              <a:chExt cx="645122" cy="508409"/>
            </a:xfrm>
          </p:grpSpPr>
          <p:sp>
            <p:nvSpPr>
              <p:cNvPr id="117" name="Rectangle 116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0" name="Rectangle 119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1" name="Rectangle 120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22" name="Rectangle 121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3" name="Rectangle 122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4" name="Rectangle 123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6" name="Rectangle 125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7" name="Rectangle 126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8" name="Rectangle 127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5" name="Groupe 84"/>
            <p:cNvGrpSpPr/>
            <p:nvPr/>
          </p:nvGrpSpPr>
          <p:grpSpPr>
            <a:xfrm rot="1500000">
              <a:off x="4598457" y="2021974"/>
              <a:ext cx="645122" cy="508409"/>
              <a:chOff x="4869640" y="3731994"/>
              <a:chExt cx="645122" cy="508409"/>
            </a:xfrm>
          </p:grpSpPr>
          <p:sp>
            <p:nvSpPr>
              <p:cNvPr id="105" name="Rectangle 104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6" name="Rectangle 105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7" name="Rectangle 106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8" name="Rectangle 107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9" name="Rectangle 108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110" name="Rectangle 109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2" name="Rectangle 111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4" name="Rectangle 113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5" name="Rectangle 114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6" name="Rectangle 115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6" name="Groupe 85"/>
            <p:cNvGrpSpPr/>
            <p:nvPr/>
          </p:nvGrpSpPr>
          <p:grpSpPr>
            <a:xfrm rot="1500000">
              <a:off x="4999629" y="1992840"/>
              <a:ext cx="645122" cy="508409"/>
              <a:chOff x="4869640" y="3731994"/>
              <a:chExt cx="645122" cy="508409"/>
            </a:xfrm>
          </p:grpSpPr>
          <p:sp>
            <p:nvSpPr>
              <p:cNvPr id="93" name="Rectangle 92"/>
              <p:cNvSpPr/>
              <p:nvPr/>
            </p:nvSpPr>
            <p:spPr>
              <a:xfrm rot="21180000">
                <a:off x="5032961" y="379474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" name="Rectangle 93"/>
              <p:cNvSpPr/>
              <p:nvPr/>
            </p:nvSpPr>
            <p:spPr>
              <a:xfrm rot="4680000">
                <a:off x="4963486" y="3779059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5" name="Rectangle 94"/>
              <p:cNvSpPr/>
              <p:nvPr/>
            </p:nvSpPr>
            <p:spPr>
              <a:xfrm rot="3600000">
                <a:off x="5169672" y="38037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6" name="Rectangle 95"/>
              <p:cNvSpPr/>
              <p:nvPr/>
            </p:nvSpPr>
            <p:spPr>
              <a:xfrm rot="2700000">
                <a:off x="5362416" y="3956112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7" name="Rectangle 96"/>
              <p:cNvSpPr/>
              <p:nvPr/>
            </p:nvSpPr>
            <p:spPr>
              <a:xfrm rot="2100000">
                <a:off x="5178638" y="3731994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98" name="Rectangle 97"/>
              <p:cNvSpPr/>
              <p:nvPr/>
            </p:nvSpPr>
            <p:spPr>
              <a:xfrm rot="1500000">
                <a:off x="4963486" y="387318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9" name="Rectangle 98"/>
              <p:cNvSpPr/>
              <p:nvPr/>
            </p:nvSpPr>
            <p:spPr>
              <a:xfrm rot="3360000">
                <a:off x="5129333" y="3931458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0" name="Rectangle 99"/>
              <p:cNvSpPr/>
              <p:nvPr/>
            </p:nvSpPr>
            <p:spPr>
              <a:xfrm rot="5400000">
                <a:off x="5086749" y="4050240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5239150" y="3994211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2" name="Rectangle 101"/>
              <p:cNvSpPr/>
              <p:nvPr/>
            </p:nvSpPr>
            <p:spPr>
              <a:xfrm rot="21180000">
                <a:off x="5400514" y="375216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3" name="Rectangle 102"/>
              <p:cNvSpPr/>
              <p:nvPr/>
            </p:nvSpPr>
            <p:spPr>
              <a:xfrm rot="4680000">
                <a:off x="5331039" y="3736476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4" name="Rectangle 103"/>
              <p:cNvSpPr/>
              <p:nvPr/>
            </p:nvSpPr>
            <p:spPr>
              <a:xfrm rot="1500000">
                <a:off x="5331039" y="3830603"/>
                <a:ext cx="58500" cy="246192"/>
              </a:xfrm>
              <a:prstGeom prst="rect">
                <a:avLst/>
              </a:prstGeom>
              <a:solidFill>
                <a:srgbClr val="006C3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87" name="Rectangle 86"/>
            <p:cNvSpPr/>
            <p:nvPr/>
          </p:nvSpPr>
          <p:spPr>
            <a:xfrm rot="5400000">
              <a:off x="5131596" y="23872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" name="Rectangle 87"/>
            <p:cNvSpPr/>
            <p:nvPr/>
          </p:nvSpPr>
          <p:spPr>
            <a:xfrm rot="7500000">
              <a:off x="5577589" y="88342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9" name="Rectangle 88"/>
            <p:cNvSpPr/>
            <p:nvPr/>
          </p:nvSpPr>
          <p:spPr>
            <a:xfrm rot="7500000">
              <a:off x="4499583" y="218555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" name="Rectangle 89"/>
            <p:cNvSpPr/>
            <p:nvPr/>
          </p:nvSpPr>
          <p:spPr>
            <a:xfrm rot="5400000">
              <a:off x="5357955" y="7915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" name="Ellipse 90"/>
            <p:cNvSpPr/>
            <p:nvPr/>
          </p:nvSpPr>
          <p:spPr>
            <a:xfrm>
              <a:off x="4217965" y="840532"/>
              <a:ext cx="1748159" cy="1668542"/>
            </a:xfrm>
            <a:prstGeom prst="ellipse">
              <a:avLst/>
            </a:prstGeom>
            <a:solidFill>
              <a:srgbClr val="006C31">
                <a:alpha val="48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>
              <a:bevelT w="762000" h="762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" name="Secteurs 91"/>
            <p:cNvSpPr/>
            <p:nvPr/>
          </p:nvSpPr>
          <p:spPr>
            <a:xfrm rot="9782144">
              <a:off x="4267284" y="823944"/>
              <a:ext cx="1879135" cy="1632999"/>
            </a:xfrm>
            <a:prstGeom prst="pie">
              <a:avLst>
                <a:gd name="adj1" fmla="val 21025217"/>
                <a:gd name="adj2" fmla="val 4194973"/>
              </a:avLst>
            </a:prstGeom>
            <a:solidFill>
              <a:srgbClr val="FFFF00">
                <a:alpha val="80000"/>
              </a:srgbClr>
            </a:solidFill>
            <a:ln>
              <a:noFill/>
            </a:ln>
            <a:scene3d>
              <a:camera prst="orthographicFront"/>
              <a:lightRig rig="threePt" dir="t">
                <a:rot lat="0" lon="0" rev="7800000"/>
              </a:lightRig>
            </a:scene3d>
            <a:sp3d prstMaterial="matte">
              <a:bevelT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sp>
        <p:nvSpPr>
          <p:cNvPr id="287" name="Rectangle 286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88" name="ZoneTexte 287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  <p:sp>
        <p:nvSpPr>
          <p:cNvPr id="289" name="ZoneTexte 54"/>
          <p:cNvSpPr txBox="1">
            <a:spLocks noChangeArrowheads="1"/>
          </p:cNvSpPr>
          <p:nvPr/>
        </p:nvSpPr>
        <p:spPr bwMode="auto">
          <a:xfrm>
            <a:off x="2287554" y="4299970"/>
            <a:ext cx="5332446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fr-FR" dirty="0" smtClean="0"/>
              <a:t>Use of </a:t>
            </a:r>
            <a:r>
              <a:rPr lang="fr-FR" b="1" dirty="0" err="1"/>
              <a:t>Nanocrystals</a:t>
            </a:r>
            <a:r>
              <a:rPr lang="fr-FR" b="1" dirty="0"/>
              <a:t> Cotton Cellulose </a:t>
            </a:r>
            <a:r>
              <a:rPr lang="fr-FR" dirty="0" smtClean="0"/>
              <a:t>(</a:t>
            </a:r>
            <a:r>
              <a:rPr lang="fr-FR" dirty="0" err="1" smtClean="0"/>
              <a:t>NCCs</a:t>
            </a:r>
            <a:r>
              <a:rPr lang="fr-FR" dirty="0" smtClean="0"/>
              <a:t>)</a:t>
            </a:r>
            <a:r>
              <a:rPr lang="fr-FR" b="1" dirty="0" smtClean="0"/>
              <a:t> </a:t>
            </a:r>
          </a:p>
          <a:p>
            <a:r>
              <a:rPr lang="fr-FR" i="1" dirty="0" smtClean="0"/>
              <a:t>(«</a:t>
            </a:r>
            <a:r>
              <a:rPr lang="fr-FR" i="1" dirty="0"/>
              <a:t> Pickering </a:t>
            </a:r>
            <a:r>
              <a:rPr lang="fr-FR" i="1" dirty="0" smtClean="0"/>
              <a:t>» </a:t>
            </a:r>
            <a:r>
              <a:rPr lang="fr-FR" i="1" dirty="0" err="1" smtClean="0"/>
              <a:t>emulsions</a:t>
            </a:r>
            <a:r>
              <a:rPr lang="fr-FR" i="1" dirty="0" smtClean="0"/>
              <a:t>)  </a:t>
            </a:r>
            <a:endParaRPr lang="fr-FR" i="1" dirty="0"/>
          </a:p>
        </p:txBody>
      </p:sp>
      <p:sp>
        <p:nvSpPr>
          <p:cNvPr id="290" name="Flèche droite 289"/>
          <p:cNvSpPr/>
          <p:nvPr/>
        </p:nvSpPr>
        <p:spPr>
          <a:xfrm>
            <a:off x="1622970" y="4546544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91" name="ZoneTexte 290"/>
          <p:cNvSpPr txBox="1"/>
          <p:nvPr/>
        </p:nvSpPr>
        <p:spPr>
          <a:xfrm>
            <a:off x="5347024" y="6593307"/>
            <a:ext cx="377539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Biomacromolecules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i="1" dirty="0">
                <a:latin typeface="Arial" panose="020B0604020202020204" pitchFamily="34" charset="0"/>
                <a:cs typeface="Arial" panose="020B0604020202020204" pitchFamily="34" charset="0"/>
              </a:rPr>
              <a:t>17(2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), pp 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496–502</a:t>
            </a:r>
            <a:endParaRPr lang="fr-FR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2" name="ZoneTexte 291"/>
          <p:cNvSpPr txBox="1"/>
          <p:nvPr/>
        </p:nvSpPr>
        <p:spPr>
          <a:xfrm>
            <a:off x="1485900" y="971218"/>
            <a:ext cx="6191250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Design of emulsions by green bio-based compounds ?    </a:t>
            </a:r>
          </a:p>
        </p:txBody>
      </p:sp>
      <p:sp>
        <p:nvSpPr>
          <p:cNvPr id="293" name="ZoneTexte 292"/>
          <p:cNvSpPr txBox="1"/>
          <p:nvPr/>
        </p:nvSpPr>
        <p:spPr>
          <a:xfrm>
            <a:off x="2021351" y="5486068"/>
            <a:ext cx="5284324" cy="400110"/>
          </a:xfrm>
          <a:prstGeom prst="rect">
            <a:avLst/>
          </a:prstGeom>
          <a:solidFill>
            <a:schemeClr val="bg1">
              <a:lumMod val="85000"/>
              <a:alpha val="31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are the mechanisms of stabilization ?</a:t>
            </a:r>
          </a:p>
        </p:txBody>
      </p:sp>
    </p:spTree>
    <p:extLst>
      <p:ext uri="{BB962C8B-B14F-4D97-AF65-F5344CB8AC3E}">
        <p14:creationId xmlns:p14="http://schemas.microsoft.com/office/powerpoint/2010/main" val="292144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" name="ZoneTexte 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pic>
        <p:nvPicPr>
          <p:cNvPr id="6" name="Picture 2975"/>
          <p:cNvPicPr>
            <a:picLocks noChangeAspect="1" noChangeArrowheads="1"/>
          </p:cNvPicPr>
          <p:nvPr/>
        </p:nvPicPr>
        <p:blipFill>
          <a:blip r:embed="rId2" cstate="print"/>
          <a:srcRect l="11711" t="14948" r="14543" b="15034"/>
          <a:stretch>
            <a:fillRect/>
          </a:stretch>
        </p:blipFill>
        <p:spPr bwMode="auto">
          <a:xfrm>
            <a:off x="293916" y="1699920"/>
            <a:ext cx="2433646" cy="1730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97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93948" y="1703294"/>
            <a:ext cx="262890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98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85486" y="1692209"/>
            <a:ext cx="2619375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ZoneTexte 8"/>
          <p:cNvSpPr txBox="1"/>
          <p:nvPr/>
        </p:nvSpPr>
        <p:spPr>
          <a:xfrm>
            <a:off x="906576" y="4270329"/>
            <a:ext cx="7323024" cy="1200329"/>
          </a:xfrm>
          <a:prstGeom prst="rect">
            <a:avLst/>
          </a:prstGeom>
          <a:solidFill>
            <a:srgbClr val="92D050">
              <a:alpha val="25000"/>
            </a:srgb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fr-FR" sz="2400" i="1" dirty="0" smtClean="0"/>
              <a:t>How to </a:t>
            </a:r>
            <a:r>
              <a:rPr lang="fr-FR" sz="2400" i="1" dirty="0" err="1" smtClean="0"/>
              <a:t>make</a:t>
            </a:r>
            <a:r>
              <a:rPr lang="fr-FR" sz="2400" i="1" dirty="0" smtClean="0"/>
              <a:t> a </a:t>
            </a:r>
            <a:r>
              <a:rPr lang="fr-FR" sz="2400" i="1" dirty="0" err="1" smtClean="0"/>
              <a:t>foam</a:t>
            </a:r>
            <a:r>
              <a:rPr lang="fr-FR" sz="2400" i="1" dirty="0" smtClean="0"/>
              <a:t> </a:t>
            </a:r>
            <a:r>
              <a:rPr lang="fr-FR" sz="2400" i="1" dirty="0" err="1" smtClean="0"/>
              <a:t>with</a:t>
            </a:r>
            <a:r>
              <a:rPr lang="fr-FR" sz="2400" i="1" dirty="0" smtClean="0"/>
              <a:t> a long </a:t>
            </a:r>
            <a:r>
              <a:rPr lang="fr-FR" sz="2400" i="1" dirty="0" err="1" smtClean="0"/>
              <a:t>lifetime</a:t>
            </a:r>
            <a:r>
              <a:rPr lang="fr-FR" sz="2400" i="1" dirty="0" smtClean="0"/>
              <a:t>, </a:t>
            </a:r>
            <a:r>
              <a:rPr lang="fr-FR" sz="2400" i="1" dirty="0" err="1" smtClean="0"/>
              <a:t>based</a:t>
            </a:r>
            <a:r>
              <a:rPr lang="fr-FR" sz="2400" i="1" dirty="0" smtClean="0"/>
              <a:t> on </a:t>
            </a:r>
            <a:r>
              <a:rPr lang="fr-FR" sz="2400" i="1" dirty="0" err="1" smtClean="0"/>
              <a:t>usual</a:t>
            </a:r>
            <a:r>
              <a:rPr lang="fr-FR" sz="2400" i="1" dirty="0" smtClean="0"/>
              <a:t> and cheap compounds, </a:t>
            </a:r>
            <a:r>
              <a:rPr lang="fr-FR" sz="2400" i="1" dirty="0" err="1" smtClean="0"/>
              <a:t>whom</a:t>
            </a:r>
            <a:r>
              <a:rPr lang="fr-FR" sz="2400" i="1" dirty="0" smtClean="0"/>
              <a:t> </a:t>
            </a:r>
            <a:r>
              <a:rPr lang="fr-FR" sz="2400" i="1" dirty="0" err="1" smtClean="0"/>
              <a:t>stability</a:t>
            </a:r>
            <a:r>
              <a:rPr lang="fr-FR" sz="2400" i="1" dirty="0" smtClean="0"/>
              <a:t> </a:t>
            </a:r>
            <a:r>
              <a:rPr lang="fr-FR" sz="2400" i="1" dirty="0" err="1" smtClean="0"/>
              <a:t>can</a:t>
            </a:r>
            <a:r>
              <a:rPr lang="fr-FR" sz="2400" i="1" dirty="0" smtClean="0"/>
              <a:t> </a:t>
            </a:r>
            <a:r>
              <a:rPr lang="fr-FR" sz="2400" i="1" dirty="0" err="1" smtClean="0"/>
              <a:t>be</a:t>
            </a:r>
            <a:r>
              <a:rPr lang="fr-FR" sz="2400" i="1" dirty="0" smtClean="0"/>
              <a:t> </a:t>
            </a:r>
            <a:r>
              <a:rPr lang="fr-FR" sz="2400" i="1" dirty="0" err="1" smtClean="0"/>
              <a:t>tuned</a:t>
            </a:r>
            <a:r>
              <a:rPr lang="fr-FR" sz="2400" i="1" dirty="0" smtClean="0"/>
              <a:t> by an </a:t>
            </a:r>
            <a:r>
              <a:rPr lang="fr-FR" sz="2400" i="1" dirty="0" err="1" smtClean="0"/>
              <a:t>external</a:t>
            </a:r>
            <a:r>
              <a:rPr lang="fr-FR" sz="2400" i="1" dirty="0" smtClean="0"/>
              <a:t> stimuli ? </a:t>
            </a:r>
            <a:endParaRPr lang="fr-FR" sz="2400" i="1" dirty="0"/>
          </a:p>
        </p:txBody>
      </p:sp>
    </p:spTree>
    <p:extLst>
      <p:ext uri="{BB962C8B-B14F-4D97-AF65-F5344CB8AC3E}">
        <p14:creationId xmlns:p14="http://schemas.microsoft.com/office/powerpoint/2010/main" val="44293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5" descr="F:\Anne-Laure juillet2010\mousse handshaking tubes\12012011\20C\IMG_33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67" t="7552" r="43147" b="48518"/>
          <a:stretch>
            <a:fillRect/>
          </a:stretch>
        </p:blipFill>
        <p:spPr bwMode="auto">
          <a:xfrm>
            <a:off x="6424269" y="1427876"/>
            <a:ext cx="1944687" cy="479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349"/>
          <p:cNvSpPr>
            <a:spLocks noChangeArrowheads="1"/>
          </p:cNvSpPr>
          <p:nvPr/>
        </p:nvSpPr>
        <p:spPr bwMode="auto">
          <a:xfrm>
            <a:off x="3557440" y="3851734"/>
            <a:ext cx="2009775" cy="1152525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80" name="Rectangle 348"/>
          <p:cNvSpPr>
            <a:spLocks noChangeArrowheads="1"/>
          </p:cNvSpPr>
          <p:nvPr/>
        </p:nvSpPr>
        <p:spPr bwMode="auto">
          <a:xfrm>
            <a:off x="3557440" y="2642059"/>
            <a:ext cx="2009775" cy="1150938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81" name="Rectangle 340"/>
          <p:cNvSpPr>
            <a:spLocks noChangeArrowheads="1"/>
          </p:cNvSpPr>
          <p:nvPr/>
        </p:nvSpPr>
        <p:spPr bwMode="auto">
          <a:xfrm>
            <a:off x="691570" y="2642057"/>
            <a:ext cx="2009775" cy="1150938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82" name="Text Box 13"/>
          <p:cNvSpPr txBox="1">
            <a:spLocks noChangeAspect="1" noChangeArrowheads="1"/>
          </p:cNvSpPr>
          <p:nvPr/>
        </p:nvSpPr>
        <p:spPr bwMode="auto">
          <a:xfrm>
            <a:off x="6502400" y="6306985"/>
            <a:ext cx="1866557" cy="436715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</p:spPr>
        <p:txBody>
          <a:bodyPr lIns="59436" tIns="29718" rIns="59436" bIns="29718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000" dirty="0" smtClean="0">
                <a:latin typeface="+mj-lt"/>
                <a:cs typeface="Sakkal Majalla" panose="02000000000000000000" pitchFamily="2" charset="-78"/>
              </a:rPr>
              <a:t>Drainage</a:t>
            </a:r>
            <a:endParaRPr lang="fr-FR" altLang="fr-FR" sz="2000" dirty="0">
              <a:latin typeface="+mj-lt"/>
              <a:cs typeface="Sakkal Majalla" panose="02000000000000000000" pitchFamily="2" charset="-78"/>
            </a:endParaRPr>
          </a:p>
        </p:txBody>
      </p:sp>
      <p:sp>
        <p:nvSpPr>
          <p:cNvPr id="83" name="Rectangle 306"/>
          <p:cNvSpPr>
            <a:spLocks noChangeArrowheads="1"/>
          </p:cNvSpPr>
          <p:nvPr/>
        </p:nvSpPr>
        <p:spPr bwMode="auto">
          <a:xfrm>
            <a:off x="691570" y="1430795"/>
            <a:ext cx="2009775" cy="1152525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84" name="Ellipse 83"/>
          <p:cNvSpPr/>
          <p:nvPr/>
        </p:nvSpPr>
        <p:spPr bwMode="auto">
          <a:xfrm>
            <a:off x="1716258" y="1535187"/>
            <a:ext cx="612949" cy="643094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85" name="Ellipse 84"/>
          <p:cNvSpPr>
            <a:spLocks noChangeAspect="1"/>
          </p:cNvSpPr>
          <p:nvPr/>
        </p:nvSpPr>
        <p:spPr bwMode="auto">
          <a:xfrm>
            <a:off x="863829" y="1928759"/>
            <a:ext cx="465843" cy="488751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86" name="Ellipse 85"/>
          <p:cNvSpPr>
            <a:spLocks noChangeAspect="1"/>
          </p:cNvSpPr>
          <p:nvPr/>
        </p:nvSpPr>
        <p:spPr bwMode="auto">
          <a:xfrm>
            <a:off x="1727979" y="2718916"/>
            <a:ext cx="752899" cy="789931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87" name="Ellipse 86"/>
          <p:cNvSpPr>
            <a:spLocks noChangeAspect="1"/>
          </p:cNvSpPr>
          <p:nvPr/>
        </p:nvSpPr>
        <p:spPr bwMode="auto">
          <a:xfrm>
            <a:off x="875556" y="3112497"/>
            <a:ext cx="232922" cy="244376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88" name="Text Box 13"/>
          <p:cNvSpPr txBox="1">
            <a:spLocks noChangeAspect="1" noChangeArrowheads="1"/>
          </p:cNvSpPr>
          <p:nvPr/>
        </p:nvSpPr>
        <p:spPr bwMode="auto">
          <a:xfrm>
            <a:off x="684293" y="6324957"/>
            <a:ext cx="1975450" cy="36036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</p:spPr>
        <p:txBody>
          <a:bodyPr lIns="59436" tIns="29718" rIns="59436" bIns="29718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000" dirty="0" err="1" smtClean="0">
                <a:latin typeface="+mj-lt"/>
                <a:cs typeface="Sakkal Majalla" panose="02000000000000000000" pitchFamily="2" charset="-78"/>
              </a:rPr>
              <a:t>Coarsening</a:t>
            </a:r>
            <a:endParaRPr lang="fr-FR" altLang="fr-FR" sz="2000" dirty="0" smtClean="0">
              <a:latin typeface="+mj-lt"/>
              <a:cs typeface="Sakkal Majalla" panose="02000000000000000000" pitchFamily="2" charset="-78"/>
            </a:endParaRPr>
          </a:p>
        </p:txBody>
      </p:sp>
      <p:sp>
        <p:nvSpPr>
          <p:cNvPr id="89" name="Text Box 13"/>
          <p:cNvSpPr txBox="1">
            <a:spLocks noChangeAspect="1" noChangeArrowheads="1"/>
          </p:cNvSpPr>
          <p:nvPr/>
        </p:nvSpPr>
        <p:spPr bwMode="auto">
          <a:xfrm>
            <a:off x="3482807" y="6323245"/>
            <a:ext cx="2033588" cy="360363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</p:spPr>
        <p:txBody>
          <a:bodyPr lIns="59436" tIns="29718" rIns="59436" bIns="29718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000" dirty="0" smtClean="0">
                <a:latin typeface="+mj-lt"/>
                <a:cs typeface="Sakkal Majalla" panose="02000000000000000000" pitchFamily="2" charset="-78"/>
              </a:rPr>
              <a:t>Coalescence</a:t>
            </a:r>
            <a:endParaRPr lang="fr-FR" altLang="fr-FR" sz="2000" dirty="0">
              <a:latin typeface="+mj-lt"/>
              <a:cs typeface="Sakkal Majalla" panose="02000000000000000000" pitchFamily="2" charset="-78"/>
            </a:endParaRPr>
          </a:p>
        </p:txBody>
      </p:sp>
      <p:sp>
        <p:nvSpPr>
          <p:cNvPr id="90" name="Ellipse 89"/>
          <p:cNvSpPr/>
          <p:nvPr/>
        </p:nvSpPr>
        <p:spPr bwMode="auto">
          <a:xfrm>
            <a:off x="4410998" y="2728424"/>
            <a:ext cx="612949" cy="643094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1" name="Ellipse 90"/>
          <p:cNvSpPr>
            <a:spLocks noChangeAspect="1"/>
          </p:cNvSpPr>
          <p:nvPr/>
        </p:nvSpPr>
        <p:spPr bwMode="auto">
          <a:xfrm>
            <a:off x="4030825" y="3121996"/>
            <a:ext cx="465843" cy="488751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2" name="Ellipse 91"/>
          <p:cNvSpPr/>
          <p:nvPr/>
        </p:nvSpPr>
        <p:spPr bwMode="auto">
          <a:xfrm>
            <a:off x="4422722" y="3938992"/>
            <a:ext cx="612949" cy="643094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3" name="Ellipse 92"/>
          <p:cNvSpPr>
            <a:spLocks noChangeAspect="1"/>
          </p:cNvSpPr>
          <p:nvPr/>
        </p:nvSpPr>
        <p:spPr bwMode="auto">
          <a:xfrm>
            <a:off x="4042549" y="4332564"/>
            <a:ext cx="465843" cy="488751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4" name="Forme libre 336"/>
          <p:cNvSpPr>
            <a:spLocks/>
          </p:cNvSpPr>
          <p:nvPr/>
        </p:nvSpPr>
        <p:spPr bwMode="auto">
          <a:xfrm>
            <a:off x="4252765" y="4278772"/>
            <a:ext cx="392113" cy="306387"/>
          </a:xfrm>
          <a:custGeom>
            <a:avLst/>
            <a:gdLst>
              <a:gd name="T0" fmla="*/ 2147483647 w 120029"/>
              <a:gd name="T1" fmla="*/ 0 h 127534"/>
              <a:gd name="T2" fmla="*/ 2147483647 w 120029"/>
              <a:gd name="T3" fmla="*/ 0 h 127534"/>
              <a:gd name="T4" fmla="*/ 2147483647 w 120029"/>
              <a:gd name="T5" fmla="*/ 2147483647 h 127534"/>
              <a:gd name="T6" fmla="*/ 2147483647 w 120029"/>
              <a:gd name="T7" fmla="*/ 2147483647 h 127534"/>
              <a:gd name="T8" fmla="*/ 2147483647 w 120029"/>
              <a:gd name="T9" fmla="*/ 2147483647 h 127534"/>
              <a:gd name="T10" fmla="*/ 2147483647 w 120029"/>
              <a:gd name="T11" fmla="*/ 2147483647 h 127534"/>
              <a:gd name="T12" fmla="*/ 2147483647 w 120029"/>
              <a:gd name="T13" fmla="*/ 2147483647 h 127534"/>
              <a:gd name="T14" fmla="*/ 2147483647 w 120029"/>
              <a:gd name="T15" fmla="*/ 2147483647 h 127534"/>
              <a:gd name="T16" fmla="*/ 2147483647 w 120029"/>
              <a:gd name="T17" fmla="*/ 2147483647 h 127534"/>
              <a:gd name="T18" fmla="*/ 2147483647 w 120029"/>
              <a:gd name="T19" fmla="*/ 2147483647 h 127534"/>
              <a:gd name="T20" fmla="*/ 2147483647 w 120029"/>
              <a:gd name="T21" fmla="*/ 2147483647 h 127534"/>
              <a:gd name="T22" fmla="*/ 2147483647 w 120029"/>
              <a:gd name="T23" fmla="*/ 2147483647 h 127534"/>
              <a:gd name="T24" fmla="*/ 2147483647 w 120029"/>
              <a:gd name="T25" fmla="*/ 2147483647 h 127534"/>
              <a:gd name="T26" fmla="*/ 2147483647 w 120029"/>
              <a:gd name="T27" fmla="*/ 0 h 1275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0029"/>
              <a:gd name="T43" fmla="*/ 0 h 127534"/>
              <a:gd name="T44" fmla="*/ 120029 w 120029"/>
              <a:gd name="T45" fmla="*/ 127534 h 1275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0029" h="127534">
                <a:moveTo>
                  <a:pt x="115792" y="0"/>
                </a:moveTo>
                <a:lnTo>
                  <a:pt x="115792" y="0"/>
                </a:lnTo>
                <a:cubicBezTo>
                  <a:pt x="102394" y="6699"/>
                  <a:pt x="89235" y="13898"/>
                  <a:pt x="75599" y="20096"/>
                </a:cubicBezTo>
                <a:cubicBezTo>
                  <a:pt x="70778" y="22287"/>
                  <a:pt x="65068" y="22396"/>
                  <a:pt x="60527" y="25121"/>
                </a:cubicBezTo>
                <a:cubicBezTo>
                  <a:pt x="56465" y="27558"/>
                  <a:pt x="54177" y="32210"/>
                  <a:pt x="50478" y="35169"/>
                </a:cubicBezTo>
                <a:cubicBezTo>
                  <a:pt x="35971" y="46774"/>
                  <a:pt x="36140" y="41787"/>
                  <a:pt x="25357" y="55266"/>
                </a:cubicBezTo>
                <a:cubicBezTo>
                  <a:pt x="0" y="86962"/>
                  <a:pt x="29527" y="56118"/>
                  <a:pt x="5261" y="80387"/>
                </a:cubicBezTo>
                <a:cubicBezTo>
                  <a:pt x="3586" y="85411"/>
                  <a:pt x="236" y="90163"/>
                  <a:pt x="236" y="95459"/>
                </a:cubicBezTo>
                <a:cubicBezTo>
                  <a:pt x="236" y="127534"/>
                  <a:pt x="32875" y="107770"/>
                  <a:pt x="55502" y="105507"/>
                </a:cubicBezTo>
                <a:cubicBezTo>
                  <a:pt x="58852" y="102158"/>
                  <a:pt x="62592" y="99158"/>
                  <a:pt x="65551" y="95459"/>
                </a:cubicBezTo>
                <a:cubicBezTo>
                  <a:pt x="71869" y="87562"/>
                  <a:pt x="76317" y="75936"/>
                  <a:pt x="85647" y="70338"/>
                </a:cubicBezTo>
                <a:cubicBezTo>
                  <a:pt x="90188" y="67613"/>
                  <a:pt x="95696" y="66989"/>
                  <a:pt x="100720" y="65314"/>
                </a:cubicBezTo>
                <a:cubicBezTo>
                  <a:pt x="104069" y="60290"/>
                  <a:pt x="108068" y="55642"/>
                  <a:pt x="110768" y="50241"/>
                </a:cubicBezTo>
                <a:cubicBezTo>
                  <a:pt x="120029" y="31719"/>
                  <a:pt x="114955" y="8373"/>
                  <a:pt x="1157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/>
          <a:lstStyle/>
          <a:p>
            <a:endParaRPr lang="fr-FR"/>
          </a:p>
        </p:txBody>
      </p:sp>
      <p:sp>
        <p:nvSpPr>
          <p:cNvPr id="95" name="Rectangle 337"/>
          <p:cNvSpPr>
            <a:spLocks noChangeArrowheads="1"/>
          </p:cNvSpPr>
          <p:nvPr/>
        </p:nvSpPr>
        <p:spPr bwMode="auto">
          <a:xfrm>
            <a:off x="3557440" y="1430797"/>
            <a:ext cx="2009775" cy="1152525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96" name="Ellipse 95"/>
          <p:cNvSpPr/>
          <p:nvPr/>
        </p:nvSpPr>
        <p:spPr bwMode="auto">
          <a:xfrm>
            <a:off x="4906637" y="1554234"/>
            <a:ext cx="612949" cy="643094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7" name="Ellipse 96"/>
          <p:cNvSpPr>
            <a:spLocks noChangeAspect="1"/>
          </p:cNvSpPr>
          <p:nvPr/>
        </p:nvSpPr>
        <p:spPr bwMode="auto">
          <a:xfrm>
            <a:off x="3682733" y="1757306"/>
            <a:ext cx="465843" cy="488751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98" name="Rectangle 341"/>
          <p:cNvSpPr>
            <a:spLocks noChangeArrowheads="1"/>
          </p:cNvSpPr>
          <p:nvPr/>
        </p:nvSpPr>
        <p:spPr bwMode="auto">
          <a:xfrm>
            <a:off x="701095" y="3861257"/>
            <a:ext cx="2009775" cy="1150938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99" name="Ellipse 98"/>
          <p:cNvSpPr>
            <a:spLocks noChangeAspect="1"/>
          </p:cNvSpPr>
          <p:nvPr/>
        </p:nvSpPr>
        <p:spPr bwMode="auto">
          <a:xfrm>
            <a:off x="1736938" y="3938149"/>
            <a:ext cx="829782" cy="87059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100" name="Ellipse 99"/>
          <p:cNvSpPr>
            <a:spLocks noChangeAspect="1"/>
          </p:cNvSpPr>
          <p:nvPr/>
        </p:nvSpPr>
        <p:spPr bwMode="auto">
          <a:xfrm>
            <a:off x="884528" y="4331736"/>
            <a:ext cx="111804" cy="11730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101" name="Rectangle 344"/>
          <p:cNvSpPr>
            <a:spLocks noChangeArrowheads="1"/>
          </p:cNvSpPr>
          <p:nvPr/>
        </p:nvSpPr>
        <p:spPr bwMode="auto">
          <a:xfrm>
            <a:off x="709033" y="5080457"/>
            <a:ext cx="2009775" cy="1150938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102" name="Ellipse 101"/>
          <p:cNvSpPr>
            <a:spLocks noChangeAspect="1"/>
          </p:cNvSpPr>
          <p:nvPr/>
        </p:nvSpPr>
        <p:spPr bwMode="auto">
          <a:xfrm>
            <a:off x="1192380" y="5161196"/>
            <a:ext cx="954250" cy="100118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sp>
        <p:nvSpPr>
          <p:cNvPr id="103" name="Rectangle 350"/>
          <p:cNvSpPr>
            <a:spLocks noChangeArrowheads="1"/>
          </p:cNvSpPr>
          <p:nvPr/>
        </p:nvSpPr>
        <p:spPr bwMode="auto">
          <a:xfrm>
            <a:off x="3557440" y="5070934"/>
            <a:ext cx="2009775" cy="1152525"/>
          </a:xfrm>
          <a:prstGeom prst="rect">
            <a:avLst/>
          </a:prstGeom>
          <a:solidFill>
            <a:srgbClr val="95B3D7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endParaRPr lang="fr-FR" altLang="fr-FR">
              <a:cs typeface="Arial" charset="0"/>
            </a:endParaRPr>
          </a:p>
        </p:txBody>
      </p:sp>
      <p:sp>
        <p:nvSpPr>
          <p:cNvPr id="104" name="Ellipse 103"/>
          <p:cNvSpPr>
            <a:spLocks noChangeAspect="1"/>
          </p:cNvSpPr>
          <p:nvPr/>
        </p:nvSpPr>
        <p:spPr bwMode="auto">
          <a:xfrm>
            <a:off x="4137211" y="5193212"/>
            <a:ext cx="823144" cy="863632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273050" prstMaterial="matte">
            <a:bevelT w="82550" h="57150"/>
            <a:bevelB w="120650"/>
          </a:sp3d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</a:endParaRPr>
          </a:p>
        </p:txBody>
      </p:sp>
      <p:cxnSp>
        <p:nvCxnSpPr>
          <p:cNvPr id="105" name="Connecteur droit avec flèche 42"/>
          <p:cNvCxnSpPr>
            <a:cxnSpLocks noChangeShapeType="1"/>
          </p:cNvCxnSpPr>
          <p:nvPr/>
        </p:nvCxnSpPr>
        <p:spPr bwMode="auto">
          <a:xfrm flipV="1">
            <a:off x="1296408" y="1856245"/>
            <a:ext cx="420687" cy="16827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prstDash val="sysDash"/>
            <a:miter lim="8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" name="Connecteur droit avec flèche 43"/>
          <p:cNvCxnSpPr>
            <a:cxnSpLocks noChangeShapeType="1"/>
          </p:cNvCxnSpPr>
          <p:nvPr/>
        </p:nvCxnSpPr>
        <p:spPr bwMode="auto">
          <a:xfrm flipV="1">
            <a:off x="1109083" y="3113545"/>
            <a:ext cx="619125" cy="10477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prstDash val="sysDash"/>
            <a:miter lim="8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" name="Connecteur droit avec flèche 45"/>
          <p:cNvCxnSpPr>
            <a:cxnSpLocks noChangeShapeType="1"/>
          </p:cNvCxnSpPr>
          <p:nvPr/>
        </p:nvCxnSpPr>
        <p:spPr bwMode="auto">
          <a:xfrm>
            <a:off x="1028120" y="4372432"/>
            <a:ext cx="709613" cy="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prstDash val="sysDash"/>
            <a:miter lim="8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8" name="ZoneTexte 47"/>
          <p:cNvSpPr txBox="1">
            <a:spLocks noChangeArrowheads="1"/>
          </p:cNvSpPr>
          <p:nvPr/>
        </p:nvSpPr>
        <p:spPr bwMode="auto">
          <a:xfrm>
            <a:off x="1170995" y="1607007"/>
            <a:ext cx="5540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fr-FR" altLang="fr-FR" sz="1600">
                <a:latin typeface="Tahoma" pitchFamily="34" charset="0"/>
              </a:rPr>
              <a:t>gaz</a:t>
            </a:r>
          </a:p>
        </p:txBody>
      </p:sp>
      <p:sp>
        <p:nvSpPr>
          <p:cNvPr id="109" name="Forme libre 108"/>
          <p:cNvSpPr/>
          <p:nvPr/>
        </p:nvSpPr>
        <p:spPr bwMode="auto">
          <a:xfrm>
            <a:off x="7198969" y="1650126"/>
            <a:ext cx="338137" cy="3206750"/>
          </a:xfrm>
          <a:custGeom>
            <a:avLst/>
            <a:gdLst>
              <a:gd name="connsiteX0" fmla="*/ 141107 w 337093"/>
              <a:gd name="connsiteY0" fmla="*/ 0 h 3206840"/>
              <a:gd name="connsiteX1" fmla="*/ 153986 w 337093"/>
              <a:gd name="connsiteY1" fmla="*/ 38637 h 3206840"/>
              <a:gd name="connsiteX2" fmla="*/ 192622 w 337093"/>
              <a:gd name="connsiteY2" fmla="*/ 115910 h 3206840"/>
              <a:gd name="connsiteX3" fmla="*/ 179743 w 337093"/>
              <a:gd name="connsiteY3" fmla="*/ 193183 h 3206840"/>
              <a:gd name="connsiteX4" fmla="*/ 166865 w 337093"/>
              <a:gd name="connsiteY4" fmla="*/ 231820 h 3206840"/>
              <a:gd name="connsiteX5" fmla="*/ 179743 w 337093"/>
              <a:gd name="connsiteY5" fmla="*/ 321972 h 3206840"/>
              <a:gd name="connsiteX6" fmla="*/ 192622 w 337093"/>
              <a:gd name="connsiteY6" fmla="*/ 360609 h 3206840"/>
              <a:gd name="connsiteX7" fmla="*/ 244138 w 337093"/>
              <a:gd name="connsiteY7" fmla="*/ 373487 h 3206840"/>
              <a:gd name="connsiteX8" fmla="*/ 282774 w 337093"/>
              <a:gd name="connsiteY8" fmla="*/ 386366 h 3206840"/>
              <a:gd name="connsiteX9" fmla="*/ 334290 w 337093"/>
              <a:gd name="connsiteY9" fmla="*/ 463640 h 3206840"/>
              <a:gd name="connsiteX10" fmla="*/ 321411 w 337093"/>
              <a:gd name="connsiteY10" fmla="*/ 605307 h 3206840"/>
              <a:gd name="connsiteX11" fmla="*/ 308532 w 337093"/>
              <a:gd name="connsiteY11" fmla="*/ 656823 h 3206840"/>
              <a:gd name="connsiteX12" fmla="*/ 295653 w 337093"/>
              <a:gd name="connsiteY12" fmla="*/ 746975 h 3206840"/>
              <a:gd name="connsiteX13" fmla="*/ 282774 w 337093"/>
              <a:gd name="connsiteY13" fmla="*/ 785611 h 3206840"/>
              <a:gd name="connsiteX14" fmla="*/ 244138 w 337093"/>
              <a:gd name="connsiteY14" fmla="*/ 811369 h 3206840"/>
              <a:gd name="connsiteX15" fmla="*/ 231259 w 337093"/>
              <a:gd name="connsiteY15" fmla="*/ 850006 h 3206840"/>
              <a:gd name="connsiteX16" fmla="*/ 269895 w 337093"/>
              <a:gd name="connsiteY16" fmla="*/ 927279 h 3206840"/>
              <a:gd name="connsiteX17" fmla="*/ 282774 w 337093"/>
              <a:gd name="connsiteY17" fmla="*/ 965916 h 3206840"/>
              <a:gd name="connsiteX18" fmla="*/ 244138 w 337093"/>
              <a:gd name="connsiteY18" fmla="*/ 1043189 h 3206840"/>
              <a:gd name="connsiteX19" fmla="*/ 231259 w 337093"/>
              <a:gd name="connsiteY19" fmla="*/ 1081826 h 3206840"/>
              <a:gd name="connsiteX20" fmla="*/ 179743 w 337093"/>
              <a:gd name="connsiteY20" fmla="*/ 1159099 h 3206840"/>
              <a:gd name="connsiteX21" fmla="*/ 153986 w 337093"/>
              <a:gd name="connsiteY21" fmla="*/ 1197735 h 3206840"/>
              <a:gd name="connsiteX22" fmla="*/ 128228 w 337093"/>
              <a:gd name="connsiteY22" fmla="*/ 1236372 h 3206840"/>
              <a:gd name="connsiteX23" fmla="*/ 128228 w 337093"/>
              <a:gd name="connsiteY23" fmla="*/ 1468192 h 3206840"/>
              <a:gd name="connsiteX24" fmla="*/ 179743 w 337093"/>
              <a:gd name="connsiteY24" fmla="*/ 1545465 h 3206840"/>
              <a:gd name="connsiteX25" fmla="*/ 205501 w 337093"/>
              <a:gd name="connsiteY25" fmla="*/ 1622738 h 3206840"/>
              <a:gd name="connsiteX26" fmla="*/ 179743 w 337093"/>
              <a:gd name="connsiteY26" fmla="*/ 1700011 h 3206840"/>
              <a:gd name="connsiteX27" fmla="*/ 192622 w 337093"/>
              <a:gd name="connsiteY27" fmla="*/ 1803042 h 3206840"/>
              <a:gd name="connsiteX28" fmla="*/ 205501 w 337093"/>
              <a:gd name="connsiteY28" fmla="*/ 1841679 h 3206840"/>
              <a:gd name="connsiteX29" fmla="*/ 218380 w 337093"/>
              <a:gd name="connsiteY29" fmla="*/ 1906073 h 3206840"/>
              <a:gd name="connsiteX30" fmla="*/ 244138 w 337093"/>
              <a:gd name="connsiteY30" fmla="*/ 1983347 h 3206840"/>
              <a:gd name="connsiteX31" fmla="*/ 205501 w 337093"/>
              <a:gd name="connsiteY31" fmla="*/ 2009104 h 3206840"/>
              <a:gd name="connsiteX32" fmla="*/ 141107 w 337093"/>
              <a:gd name="connsiteY32" fmla="*/ 2086378 h 3206840"/>
              <a:gd name="connsiteX33" fmla="*/ 115349 w 337093"/>
              <a:gd name="connsiteY33" fmla="*/ 2163651 h 3206840"/>
              <a:gd name="connsiteX34" fmla="*/ 128228 w 337093"/>
              <a:gd name="connsiteY34" fmla="*/ 2228045 h 3206840"/>
              <a:gd name="connsiteX35" fmla="*/ 141107 w 337093"/>
              <a:gd name="connsiteY35" fmla="*/ 2331076 h 3206840"/>
              <a:gd name="connsiteX36" fmla="*/ 166865 w 337093"/>
              <a:gd name="connsiteY36" fmla="*/ 2408349 h 3206840"/>
              <a:gd name="connsiteX37" fmla="*/ 179743 w 337093"/>
              <a:gd name="connsiteY37" fmla="*/ 2446986 h 3206840"/>
              <a:gd name="connsiteX38" fmla="*/ 166865 w 337093"/>
              <a:gd name="connsiteY38" fmla="*/ 2485623 h 3206840"/>
              <a:gd name="connsiteX39" fmla="*/ 89591 w 337093"/>
              <a:gd name="connsiteY39" fmla="*/ 2524259 h 3206840"/>
              <a:gd name="connsiteX40" fmla="*/ 76712 w 337093"/>
              <a:gd name="connsiteY40" fmla="*/ 2562896 h 3206840"/>
              <a:gd name="connsiteX41" fmla="*/ 38076 w 337093"/>
              <a:gd name="connsiteY41" fmla="*/ 2601533 h 3206840"/>
              <a:gd name="connsiteX42" fmla="*/ 25197 w 337093"/>
              <a:gd name="connsiteY42" fmla="*/ 2665927 h 3206840"/>
              <a:gd name="connsiteX43" fmla="*/ 12318 w 337093"/>
              <a:gd name="connsiteY43" fmla="*/ 2717442 h 3206840"/>
              <a:gd name="connsiteX44" fmla="*/ 89591 w 337093"/>
              <a:gd name="connsiteY44" fmla="*/ 2768958 h 3206840"/>
              <a:gd name="connsiteX45" fmla="*/ 128228 w 337093"/>
              <a:gd name="connsiteY45" fmla="*/ 2846231 h 3206840"/>
              <a:gd name="connsiteX46" fmla="*/ 153986 w 337093"/>
              <a:gd name="connsiteY46" fmla="*/ 3052293 h 3206840"/>
              <a:gd name="connsiteX47" fmla="*/ 166865 w 337093"/>
              <a:gd name="connsiteY47" fmla="*/ 3116687 h 3206840"/>
              <a:gd name="connsiteX48" fmla="*/ 179743 w 337093"/>
              <a:gd name="connsiteY48" fmla="*/ 3155324 h 3206840"/>
              <a:gd name="connsiteX49" fmla="*/ 179743 w 337093"/>
              <a:gd name="connsiteY49" fmla="*/ 3206840 h 320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7093" h="3206840">
                <a:moveTo>
                  <a:pt x="141107" y="0"/>
                </a:moveTo>
                <a:cubicBezTo>
                  <a:pt x="145400" y="12879"/>
                  <a:pt x="147915" y="26495"/>
                  <a:pt x="153986" y="38637"/>
                </a:cubicBezTo>
                <a:cubicBezTo>
                  <a:pt x="203918" y="138502"/>
                  <a:pt x="160250" y="18794"/>
                  <a:pt x="192622" y="115910"/>
                </a:cubicBezTo>
                <a:cubicBezTo>
                  <a:pt x="188329" y="141668"/>
                  <a:pt x="185408" y="167692"/>
                  <a:pt x="179743" y="193183"/>
                </a:cubicBezTo>
                <a:cubicBezTo>
                  <a:pt x="176798" y="206435"/>
                  <a:pt x="166865" y="218244"/>
                  <a:pt x="166865" y="231820"/>
                </a:cubicBezTo>
                <a:cubicBezTo>
                  <a:pt x="166865" y="262176"/>
                  <a:pt x="173790" y="292206"/>
                  <a:pt x="179743" y="321972"/>
                </a:cubicBezTo>
                <a:cubicBezTo>
                  <a:pt x="182405" y="335284"/>
                  <a:pt x="182021" y="352128"/>
                  <a:pt x="192622" y="360609"/>
                </a:cubicBezTo>
                <a:cubicBezTo>
                  <a:pt x="206444" y="371666"/>
                  <a:pt x="227119" y="368624"/>
                  <a:pt x="244138" y="373487"/>
                </a:cubicBezTo>
                <a:cubicBezTo>
                  <a:pt x="257191" y="377216"/>
                  <a:pt x="269895" y="382073"/>
                  <a:pt x="282774" y="386366"/>
                </a:cubicBezTo>
                <a:cubicBezTo>
                  <a:pt x="299946" y="412124"/>
                  <a:pt x="337093" y="432810"/>
                  <a:pt x="334290" y="463640"/>
                </a:cubicBezTo>
                <a:cubicBezTo>
                  <a:pt x="329997" y="510862"/>
                  <a:pt x="327678" y="558306"/>
                  <a:pt x="321411" y="605307"/>
                </a:cubicBezTo>
                <a:cubicBezTo>
                  <a:pt x="319072" y="622852"/>
                  <a:pt x="311698" y="639408"/>
                  <a:pt x="308532" y="656823"/>
                </a:cubicBezTo>
                <a:cubicBezTo>
                  <a:pt x="303102" y="686689"/>
                  <a:pt x="301606" y="717209"/>
                  <a:pt x="295653" y="746975"/>
                </a:cubicBezTo>
                <a:cubicBezTo>
                  <a:pt x="292991" y="760287"/>
                  <a:pt x="291254" y="775010"/>
                  <a:pt x="282774" y="785611"/>
                </a:cubicBezTo>
                <a:cubicBezTo>
                  <a:pt x="273105" y="797698"/>
                  <a:pt x="257017" y="802783"/>
                  <a:pt x="244138" y="811369"/>
                </a:cubicBezTo>
                <a:cubicBezTo>
                  <a:pt x="239845" y="824248"/>
                  <a:pt x="231259" y="836430"/>
                  <a:pt x="231259" y="850006"/>
                </a:cubicBezTo>
                <a:cubicBezTo>
                  <a:pt x="231259" y="882375"/>
                  <a:pt x="256873" y="901235"/>
                  <a:pt x="269895" y="927279"/>
                </a:cubicBezTo>
                <a:cubicBezTo>
                  <a:pt x="275966" y="939422"/>
                  <a:pt x="278481" y="953037"/>
                  <a:pt x="282774" y="965916"/>
                </a:cubicBezTo>
                <a:cubicBezTo>
                  <a:pt x="250401" y="1063032"/>
                  <a:pt x="294071" y="943321"/>
                  <a:pt x="244138" y="1043189"/>
                </a:cubicBezTo>
                <a:cubicBezTo>
                  <a:pt x="238067" y="1055332"/>
                  <a:pt x="237852" y="1069959"/>
                  <a:pt x="231259" y="1081826"/>
                </a:cubicBezTo>
                <a:cubicBezTo>
                  <a:pt x="216225" y="1108887"/>
                  <a:pt x="196915" y="1133341"/>
                  <a:pt x="179743" y="1159099"/>
                </a:cubicBezTo>
                <a:lnTo>
                  <a:pt x="153986" y="1197735"/>
                </a:lnTo>
                <a:lnTo>
                  <a:pt x="128228" y="1236372"/>
                </a:lnTo>
                <a:cubicBezTo>
                  <a:pt x="110323" y="1325893"/>
                  <a:pt x="98451" y="1355037"/>
                  <a:pt x="128228" y="1468192"/>
                </a:cubicBezTo>
                <a:cubicBezTo>
                  <a:pt x="136106" y="1498130"/>
                  <a:pt x="169953" y="1516097"/>
                  <a:pt x="179743" y="1545465"/>
                </a:cubicBezTo>
                <a:lnTo>
                  <a:pt x="205501" y="1622738"/>
                </a:lnTo>
                <a:cubicBezTo>
                  <a:pt x="196915" y="1648496"/>
                  <a:pt x="176375" y="1673070"/>
                  <a:pt x="179743" y="1700011"/>
                </a:cubicBezTo>
                <a:cubicBezTo>
                  <a:pt x="184036" y="1734355"/>
                  <a:pt x="186431" y="1768989"/>
                  <a:pt x="192622" y="1803042"/>
                </a:cubicBezTo>
                <a:cubicBezTo>
                  <a:pt x="195051" y="1816399"/>
                  <a:pt x="202208" y="1828509"/>
                  <a:pt x="205501" y="1841679"/>
                </a:cubicBezTo>
                <a:cubicBezTo>
                  <a:pt x="210810" y="1862915"/>
                  <a:pt x="212620" y="1884955"/>
                  <a:pt x="218380" y="1906073"/>
                </a:cubicBezTo>
                <a:cubicBezTo>
                  <a:pt x="225524" y="1932268"/>
                  <a:pt x="244138" y="1983347"/>
                  <a:pt x="244138" y="1983347"/>
                </a:cubicBezTo>
                <a:cubicBezTo>
                  <a:pt x="231259" y="1991933"/>
                  <a:pt x="217392" y="1999195"/>
                  <a:pt x="205501" y="2009104"/>
                </a:cubicBezTo>
                <a:cubicBezTo>
                  <a:pt x="184093" y="2026944"/>
                  <a:pt x="153025" y="2059563"/>
                  <a:pt x="141107" y="2086378"/>
                </a:cubicBezTo>
                <a:cubicBezTo>
                  <a:pt x="130080" y="2111189"/>
                  <a:pt x="115349" y="2163651"/>
                  <a:pt x="115349" y="2163651"/>
                </a:cubicBezTo>
                <a:cubicBezTo>
                  <a:pt x="119642" y="2185116"/>
                  <a:pt x="124899" y="2206410"/>
                  <a:pt x="128228" y="2228045"/>
                </a:cubicBezTo>
                <a:cubicBezTo>
                  <a:pt x="133491" y="2262253"/>
                  <a:pt x="133855" y="2297233"/>
                  <a:pt x="141107" y="2331076"/>
                </a:cubicBezTo>
                <a:cubicBezTo>
                  <a:pt x="146796" y="2357624"/>
                  <a:pt x="158279" y="2382591"/>
                  <a:pt x="166865" y="2408349"/>
                </a:cubicBezTo>
                <a:lnTo>
                  <a:pt x="179743" y="2446986"/>
                </a:lnTo>
                <a:cubicBezTo>
                  <a:pt x="175450" y="2459865"/>
                  <a:pt x="175346" y="2475022"/>
                  <a:pt x="166865" y="2485623"/>
                </a:cubicBezTo>
                <a:cubicBezTo>
                  <a:pt x="148709" y="2508318"/>
                  <a:pt x="115042" y="2515775"/>
                  <a:pt x="89591" y="2524259"/>
                </a:cubicBezTo>
                <a:cubicBezTo>
                  <a:pt x="85298" y="2537138"/>
                  <a:pt x="84242" y="2551600"/>
                  <a:pt x="76712" y="2562896"/>
                </a:cubicBezTo>
                <a:cubicBezTo>
                  <a:pt x="66609" y="2578051"/>
                  <a:pt x="46221" y="2585242"/>
                  <a:pt x="38076" y="2601533"/>
                </a:cubicBezTo>
                <a:cubicBezTo>
                  <a:pt x="28287" y="2621112"/>
                  <a:pt x="29946" y="2644559"/>
                  <a:pt x="25197" y="2665927"/>
                </a:cubicBezTo>
                <a:cubicBezTo>
                  <a:pt x="21357" y="2683206"/>
                  <a:pt x="16611" y="2700270"/>
                  <a:pt x="12318" y="2717442"/>
                </a:cubicBezTo>
                <a:cubicBezTo>
                  <a:pt x="39490" y="2798957"/>
                  <a:pt x="0" y="2717763"/>
                  <a:pt x="89591" y="2768958"/>
                </a:cubicBezTo>
                <a:cubicBezTo>
                  <a:pt x="110151" y="2780707"/>
                  <a:pt x="121617" y="2826399"/>
                  <a:pt x="128228" y="2846231"/>
                </a:cubicBezTo>
                <a:cubicBezTo>
                  <a:pt x="140039" y="2964340"/>
                  <a:pt x="136233" y="2954654"/>
                  <a:pt x="153986" y="3052293"/>
                </a:cubicBezTo>
                <a:cubicBezTo>
                  <a:pt x="157902" y="3073830"/>
                  <a:pt x="161556" y="3095451"/>
                  <a:pt x="166865" y="3116687"/>
                </a:cubicBezTo>
                <a:cubicBezTo>
                  <a:pt x="170157" y="3129857"/>
                  <a:pt x="177823" y="3141885"/>
                  <a:pt x="179743" y="3155324"/>
                </a:cubicBezTo>
                <a:cubicBezTo>
                  <a:pt x="182171" y="3172323"/>
                  <a:pt x="179743" y="3189668"/>
                  <a:pt x="179743" y="3206840"/>
                </a:cubicBezTo>
              </a:path>
            </a:pathLst>
          </a:custGeom>
          <a:ln w="317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10" name="Connecteur droit avec flèche 109"/>
          <p:cNvCxnSpPr/>
          <p:nvPr/>
        </p:nvCxnSpPr>
        <p:spPr bwMode="auto">
          <a:xfrm rot="5400000">
            <a:off x="6956875" y="5273595"/>
            <a:ext cx="857250" cy="1588"/>
          </a:xfrm>
          <a:prstGeom prst="straightConnector1">
            <a:avLst/>
          </a:prstGeom>
          <a:ln w="3175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Flèche vers le bas 110"/>
          <p:cNvSpPr/>
          <p:nvPr/>
        </p:nvSpPr>
        <p:spPr bwMode="auto">
          <a:xfrm>
            <a:off x="6933192" y="1614344"/>
            <a:ext cx="447675" cy="1500188"/>
          </a:xfrm>
          <a:prstGeom prst="downArrow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12" name="ZoneTexte 9"/>
          <p:cNvSpPr txBox="1">
            <a:spLocks noChangeArrowheads="1"/>
          </p:cNvSpPr>
          <p:nvPr/>
        </p:nvSpPr>
        <p:spPr bwMode="auto">
          <a:xfrm>
            <a:off x="6995395" y="2016561"/>
            <a:ext cx="2143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fr-FR" altLang="fr-FR" sz="2400" b="1"/>
              <a:t>g</a:t>
            </a:r>
          </a:p>
        </p:txBody>
      </p:sp>
      <p:sp>
        <p:nvSpPr>
          <p:cNvPr id="113" name="Forme libre 112"/>
          <p:cNvSpPr/>
          <p:nvPr/>
        </p:nvSpPr>
        <p:spPr bwMode="auto">
          <a:xfrm>
            <a:off x="6525869" y="1664414"/>
            <a:ext cx="401637" cy="3803650"/>
          </a:xfrm>
          <a:custGeom>
            <a:avLst/>
            <a:gdLst>
              <a:gd name="connsiteX0" fmla="*/ 119666 w 401768"/>
              <a:gd name="connsiteY0" fmla="*/ 0 h 3803514"/>
              <a:gd name="connsiteX1" fmla="*/ 22389 w 401768"/>
              <a:gd name="connsiteY1" fmla="*/ 9727 h 3803514"/>
              <a:gd name="connsiteX2" fmla="*/ 2934 w 401768"/>
              <a:gd name="connsiteY2" fmla="*/ 29183 h 3803514"/>
              <a:gd name="connsiteX3" fmla="*/ 12662 w 401768"/>
              <a:gd name="connsiteY3" fmla="*/ 214008 h 3803514"/>
              <a:gd name="connsiteX4" fmla="*/ 22389 w 401768"/>
              <a:gd name="connsiteY4" fmla="*/ 243191 h 3803514"/>
              <a:gd name="connsiteX5" fmla="*/ 41845 w 401768"/>
              <a:gd name="connsiteY5" fmla="*/ 262646 h 3803514"/>
              <a:gd name="connsiteX6" fmla="*/ 61300 w 401768"/>
              <a:gd name="connsiteY6" fmla="*/ 321012 h 3803514"/>
              <a:gd name="connsiteX7" fmla="*/ 71028 w 401768"/>
              <a:gd name="connsiteY7" fmla="*/ 389106 h 3803514"/>
              <a:gd name="connsiteX8" fmla="*/ 90483 w 401768"/>
              <a:gd name="connsiteY8" fmla="*/ 418289 h 3803514"/>
              <a:gd name="connsiteX9" fmla="*/ 100211 w 401768"/>
              <a:gd name="connsiteY9" fmla="*/ 447472 h 3803514"/>
              <a:gd name="connsiteX10" fmla="*/ 129394 w 401768"/>
              <a:gd name="connsiteY10" fmla="*/ 466927 h 3803514"/>
              <a:gd name="connsiteX11" fmla="*/ 178032 w 401768"/>
              <a:gd name="connsiteY11" fmla="*/ 496110 h 3803514"/>
              <a:gd name="connsiteX12" fmla="*/ 216942 w 401768"/>
              <a:gd name="connsiteY12" fmla="*/ 544749 h 3803514"/>
              <a:gd name="connsiteX13" fmla="*/ 236398 w 401768"/>
              <a:gd name="connsiteY13" fmla="*/ 564204 h 3803514"/>
              <a:gd name="connsiteX14" fmla="*/ 275308 w 401768"/>
              <a:gd name="connsiteY14" fmla="*/ 622570 h 3803514"/>
              <a:gd name="connsiteX15" fmla="*/ 314219 w 401768"/>
              <a:gd name="connsiteY15" fmla="*/ 632297 h 3803514"/>
              <a:gd name="connsiteX16" fmla="*/ 314219 w 401768"/>
              <a:gd name="connsiteY16" fmla="*/ 768485 h 3803514"/>
              <a:gd name="connsiteX17" fmla="*/ 285036 w 401768"/>
              <a:gd name="connsiteY17" fmla="*/ 787940 h 3803514"/>
              <a:gd name="connsiteX18" fmla="*/ 323947 w 401768"/>
              <a:gd name="connsiteY18" fmla="*/ 963038 h 3803514"/>
              <a:gd name="connsiteX19" fmla="*/ 353130 w 401768"/>
              <a:gd name="connsiteY19" fmla="*/ 982493 h 3803514"/>
              <a:gd name="connsiteX20" fmla="*/ 362857 w 401768"/>
              <a:gd name="connsiteY20" fmla="*/ 1011676 h 3803514"/>
              <a:gd name="connsiteX21" fmla="*/ 304491 w 401768"/>
              <a:gd name="connsiteY21" fmla="*/ 1031131 h 3803514"/>
              <a:gd name="connsiteX22" fmla="*/ 285036 w 401768"/>
              <a:gd name="connsiteY22" fmla="*/ 1050587 h 3803514"/>
              <a:gd name="connsiteX23" fmla="*/ 265581 w 401768"/>
              <a:gd name="connsiteY23" fmla="*/ 1108953 h 3803514"/>
              <a:gd name="connsiteX24" fmla="*/ 275308 w 401768"/>
              <a:gd name="connsiteY24" fmla="*/ 1177046 h 3803514"/>
              <a:gd name="connsiteX25" fmla="*/ 294764 w 401768"/>
              <a:gd name="connsiteY25" fmla="*/ 1196502 h 3803514"/>
              <a:gd name="connsiteX26" fmla="*/ 323947 w 401768"/>
              <a:gd name="connsiteY26" fmla="*/ 1254868 h 3803514"/>
              <a:gd name="connsiteX27" fmla="*/ 323947 w 401768"/>
              <a:gd name="connsiteY27" fmla="*/ 1420238 h 3803514"/>
              <a:gd name="connsiteX28" fmla="*/ 294764 w 401768"/>
              <a:gd name="connsiteY28" fmla="*/ 1429966 h 3803514"/>
              <a:gd name="connsiteX29" fmla="*/ 285036 w 401768"/>
              <a:gd name="connsiteY29" fmla="*/ 1536970 h 3803514"/>
              <a:gd name="connsiteX30" fmla="*/ 323947 w 401768"/>
              <a:gd name="connsiteY30" fmla="*/ 1546697 h 3803514"/>
              <a:gd name="connsiteX31" fmla="*/ 333674 w 401768"/>
              <a:gd name="connsiteY31" fmla="*/ 1575880 h 3803514"/>
              <a:gd name="connsiteX32" fmla="*/ 304491 w 401768"/>
              <a:gd name="connsiteY32" fmla="*/ 1624519 h 3803514"/>
              <a:gd name="connsiteX33" fmla="*/ 314219 w 401768"/>
              <a:gd name="connsiteY33" fmla="*/ 1653702 h 3803514"/>
              <a:gd name="connsiteX34" fmla="*/ 323947 w 401768"/>
              <a:gd name="connsiteY34" fmla="*/ 1935804 h 3803514"/>
              <a:gd name="connsiteX35" fmla="*/ 382313 w 401768"/>
              <a:gd name="connsiteY35" fmla="*/ 1945531 h 3803514"/>
              <a:gd name="connsiteX36" fmla="*/ 372585 w 401768"/>
              <a:gd name="connsiteY36" fmla="*/ 2042808 h 3803514"/>
              <a:gd name="connsiteX37" fmla="*/ 343402 w 401768"/>
              <a:gd name="connsiteY37" fmla="*/ 2052536 h 3803514"/>
              <a:gd name="connsiteX38" fmla="*/ 314219 w 401768"/>
              <a:gd name="connsiteY38" fmla="*/ 2159540 h 3803514"/>
              <a:gd name="connsiteX39" fmla="*/ 285036 w 401768"/>
              <a:gd name="connsiteY39" fmla="*/ 2169268 h 3803514"/>
              <a:gd name="connsiteX40" fmla="*/ 294764 w 401768"/>
              <a:gd name="connsiteY40" fmla="*/ 2315183 h 3803514"/>
              <a:gd name="connsiteX41" fmla="*/ 323947 w 401768"/>
              <a:gd name="connsiteY41" fmla="*/ 2324910 h 3803514"/>
              <a:gd name="connsiteX42" fmla="*/ 333674 w 401768"/>
              <a:gd name="connsiteY42" fmla="*/ 2354093 h 3803514"/>
              <a:gd name="connsiteX43" fmla="*/ 343402 w 401768"/>
              <a:gd name="connsiteY43" fmla="*/ 2568102 h 3803514"/>
              <a:gd name="connsiteX44" fmla="*/ 362857 w 401768"/>
              <a:gd name="connsiteY44" fmla="*/ 2597285 h 3803514"/>
              <a:gd name="connsiteX45" fmla="*/ 392040 w 401768"/>
              <a:gd name="connsiteY45" fmla="*/ 2694561 h 3803514"/>
              <a:gd name="connsiteX46" fmla="*/ 401768 w 401768"/>
              <a:gd name="connsiteY46" fmla="*/ 2723744 h 3803514"/>
              <a:gd name="connsiteX47" fmla="*/ 392040 w 401768"/>
              <a:gd name="connsiteY47" fmla="*/ 2811293 h 3803514"/>
              <a:gd name="connsiteX48" fmla="*/ 372585 w 401768"/>
              <a:gd name="connsiteY48" fmla="*/ 2830749 h 3803514"/>
              <a:gd name="connsiteX49" fmla="*/ 333674 w 401768"/>
              <a:gd name="connsiteY49" fmla="*/ 2908570 h 3803514"/>
              <a:gd name="connsiteX50" fmla="*/ 333674 w 401768"/>
              <a:gd name="connsiteY50" fmla="*/ 2986391 h 3803514"/>
              <a:gd name="connsiteX51" fmla="*/ 353130 w 401768"/>
              <a:gd name="connsiteY51" fmla="*/ 3005846 h 3803514"/>
              <a:gd name="connsiteX52" fmla="*/ 353130 w 401768"/>
              <a:gd name="connsiteY52" fmla="*/ 3200400 h 3803514"/>
              <a:gd name="connsiteX53" fmla="*/ 333674 w 401768"/>
              <a:gd name="connsiteY53" fmla="*/ 3278221 h 3803514"/>
              <a:gd name="connsiteX54" fmla="*/ 314219 w 401768"/>
              <a:gd name="connsiteY54" fmla="*/ 3307404 h 3803514"/>
              <a:gd name="connsiteX55" fmla="*/ 304491 w 401768"/>
              <a:gd name="connsiteY55" fmla="*/ 3336587 h 3803514"/>
              <a:gd name="connsiteX56" fmla="*/ 275308 w 401768"/>
              <a:gd name="connsiteY56" fmla="*/ 3394953 h 3803514"/>
              <a:gd name="connsiteX57" fmla="*/ 275308 w 401768"/>
              <a:gd name="connsiteY57" fmla="*/ 3803514 h 380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01768" h="3803514">
                <a:moveTo>
                  <a:pt x="119666" y="0"/>
                </a:moveTo>
                <a:cubicBezTo>
                  <a:pt x="87240" y="3242"/>
                  <a:pt x="54003" y="1823"/>
                  <a:pt x="22389" y="9727"/>
                </a:cubicBezTo>
                <a:cubicBezTo>
                  <a:pt x="13491" y="11951"/>
                  <a:pt x="3370" y="20022"/>
                  <a:pt x="2934" y="29183"/>
                </a:cubicBezTo>
                <a:cubicBezTo>
                  <a:pt x="0" y="90807"/>
                  <a:pt x="7077" y="152568"/>
                  <a:pt x="12662" y="214008"/>
                </a:cubicBezTo>
                <a:cubicBezTo>
                  <a:pt x="13590" y="224220"/>
                  <a:pt x="17113" y="234398"/>
                  <a:pt x="22389" y="243191"/>
                </a:cubicBezTo>
                <a:cubicBezTo>
                  <a:pt x="27108" y="251055"/>
                  <a:pt x="35360" y="256161"/>
                  <a:pt x="41845" y="262646"/>
                </a:cubicBezTo>
                <a:cubicBezTo>
                  <a:pt x="48330" y="282101"/>
                  <a:pt x="58400" y="300710"/>
                  <a:pt x="61300" y="321012"/>
                </a:cubicBezTo>
                <a:cubicBezTo>
                  <a:pt x="64543" y="343710"/>
                  <a:pt x="64440" y="367145"/>
                  <a:pt x="71028" y="389106"/>
                </a:cubicBezTo>
                <a:cubicBezTo>
                  <a:pt x="74387" y="400304"/>
                  <a:pt x="85255" y="407832"/>
                  <a:pt x="90483" y="418289"/>
                </a:cubicBezTo>
                <a:cubicBezTo>
                  <a:pt x="95069" y="427460"/>
                  <a:pt x="93805" y="439465"/>
                  <a:pt x="100211" y="447472"/>
                </a:cubicBezTo>
                <a:cubicBezTo>
                  <a:pt x="107514" y="456601"/>
                  <a:pt x="120265" y="459624"/>
                  <a:pt x="129394" y="466927"/>
                </a:cubicBezTo>
                <a:cubicBezTo>
                  <a:pt x="167546" y="497449"/>
                  <a:pt x="127351" y="479217"/>
                  <a:pt x="178032" y="496110"/>
                </a:cubicBezTo>
                <a:cubicBezTo>
                  <a:pt x="225015" y="543096"/>
                  <a:pt x="167846" y="483380"/>
                  <a:pt x="216942" y="544749"/>
                </a:cubicBezTo>
                <a:cubicBezTo>
                  <a:pt x="222671" y="551911"/>
                  <a:pt x="230895" y="556867"/>
                  <a:pt x="236398" y="564204"/>
                </a:cubicBezTo>
                <a:cubicBezTo>
                  <a:pt x="250427" y="582910"/>
                  <a:pt x="252624" y="616899"/>
                  <a:pt x="275308" y="622570"/>
                </a:cubicBezTo>
                <a:lnTo>
                  <a:pt x="314219" y="632297"/>
                </a:lnTo>
                <a:cubicBezTo>
                  <a:pt x="318957" y="670204"/>
                  <a:pt x="333855" y="729213"/>
                  <a:pt x="314219" y="768485"/>
                </a:cubicBezTo>
                <a:cubicBezTo>
                  <a:pt x="308991" y="778942"/>
                  <a:pt x="294764" y="781455"/>
                  <a:pt x="285036" y="787940"/>
                </a:cubicBezTo>
                <a:cubicBezTo>
                  <a:pt x="293026" y="907778"/>
                  <a:pt x="261044" y="910619"/>
                  <a:pt x="323947" y="963038"/>
                </a:cubicBezTo>
                <a:cubicBezTo>
                  <a:pt x="332928" y="970522"/>
                  <a:pt x="343402" y="976008"/>
                  <a:pt x="353130" y="982493"/>
                </a:cubicBezTo>
                <a:cubicBezTo>
                  <a:pt x="356372" y="992221"/>
                  <a:pt x="370108" y="1004426"/>
                  <a:pt x="362857" y="1011676"/>
                </a:cubicBezTo>
                <a:cubicBezTo>
                  <a:pt x="348356" y="1026177"/>
                  <a:pt x="304491" y="1031131"/>
                  <a:pt x="304491" y="1031131"/>
                </a:cubicBezTo>
                <a:cubicBezTo>
                  <a:pt x="298006" y="1037616"/>
                  <a:pt x="289137" y="1042384"/>
                  <a:pt x="285036" y="1050587"/>
                </a:cubicBezTo>
                <a:cubicBezTo>
                  <a:pt x="275865" y="1068930"/>
                  <a:pt x="265581" y="1108953"/>
                  <a:pt x="265581" y="1108953"/>
                </a:cubicBezTo>
                <a:cubicBezTo>
                  <a:pt x="268823" y="1131651"/>
                  <a:pt x="268058" y="1155295"/>
                  <a:pt x="275308" y="1177046"/>
                </a:cubicBezTo>
                <a:cubicBezTo>
                  <a:pt x="278208" y="1185747"/>
                  <a:pt x="289035" y="1189340"/>
                  <a:pt x="294764" y="1196502"/>
                </a:cubicBezTo>
                <a:cubicBezTo>
                  <a:pt x="316314" y="1223440"/>
                  <a:pt x="313673" y="1224046"/>
                  <a:pt x="323947" y="1254868"/>
                </a:cubicBezTo>
                <a:cubicBezTo>
                  <a:pt x="332000" y="1311239"/>
                  <a:pt x="344885" y="1362658"/>
                  <a:pt x="323947" y="1420238"/>
                </a:cubicBezTo>
                <a:cubicBezTo>
                  <a:pt x="320443" y="1429875"/>
                  <a:pt x="304492" y="1426723"/>
                  <a:pt x="294764" y="1429966"/>
                </a:cubicBezTo>
                <a:cubicBezTo>
                  <a:pt x="262373" y="1462355"/>
                  <a:pt x="249233" y="1465366"/>
                  <a:pt x="285036" y="1536970"/>
                </a:cubicBezTo>
                <a:cubicBezTo>
                  <a:pt x="291015" y="1548928"/>
                  <a:pt x="310977" y="1543455"/>
                  <a:pt x="323947" y="1546697"/>
                </a:cubicBezTo>
                <a:cubicBezTo>
                  <a:pt x="327189" y="1556425"/>
                  <a:pt x="333674" y="1565626"/>
                  <a:pt x="333674" y="1575880"/>
                </a:cubicBezTo>
                <a:cubicBezTo>
                  <a:pt x="333674" y="1601137"/>
                  <a:pt x="319903" y="1609107"/>
                  <a:pt x="304491" y="1624519"/>
                </a:cubicBezTo>
                <a:cubicBezTo>
                  <a:pt x="307734" y="1634247"/>
                  <a:pt x="313579" y="1643468"/>
                  <a:pt x="314219" y="1653702"/>
                </a:cubicBezTo>
                <a:cubicBezTo>
                  <a:pt x="320088" y="1747609"/>
                  <a:pt x="302567" y="1844175"/>
                  <a:pt x="323947" y="1935804"/>
                </a:cubicBezTo>
                <a:cubicBezTo>
                  <a:pt x="328429" y="1955012"/>
                  <a:pt x="362858" y="1942289"/>
                  <a:pt x="382313" y="1945531"/>
                </a:cubicBezTo>
                <a:cubicBezTo>
                  <a:pt x="379070" y="1977957"/>
                  <a:pt x="383722" y="2012183"/>
                  <a:pt x="372585" y="2042808"/>
                </a:cubicBezTo>
                <a:cubicBezTo>
                  <a:pt x="369081" y="2052445"/>
                  <a:pt x="349090" y="2044004"/>
                  <a:pt x="343402" y="2052536"/>
                </a:cubicBezTo>
                <a:cubicBezTo>
                  <a:pt x="333891" y="2066802"/>
                  <a:pt x="333644" y="2153065"/>
                  <a:pt x="314219" y="2159540"/>
                </a:cubicBezTo>
                <a:lnTo>
                  <a:pt x="285036" y="2169268"/>
                </a:lnTo>
                <a:cubicBezTo>
                  <a:pt x="288279" y="2217906"/>
                  <a:pt x="282941" y="2267892"/>
                  <a:pt x="294764" y="2315183"/>
                </a:cubicBezTo>
                <a:cubicBezTo>
                  <a:pt x="297251" y="2325131"/>
                  <a:pt x="316696" y="2317659"/>
                  <a:pt x="323947" y="2324910"/>
                </a:cubicBezTo>
                <a:cubicBezTo>
                  <a:pt x="331198" y="2332161"/>
                  <a:pt x="330432" y="2344365"/>
                  <a:pt x="333674" y="2354093"/>
                </a:cubicBezTo>
                <a:cubicBezTo>
                  <a:pt x="336917" y="2425429"/>
                  <a:pt x="334894" y="2497201"/>
                  <a:pt x="343402" y="2568102"/>
                </a:cubicBezTo>
                <a:cubicBezTo>
                  <a:pt x="344795" y="2579710"/>
                  <a:pt x="358109" y="2586602"/>
                  <a:pt x="362857" y="2597285"/>
                </a:cubicBezTo>
                <a:cubicBezTo>
                  <a:pt x="381356" y="2638907"/>
                  <a:pt x="380720" y="2654939"/>
                  <a:pt x="392040" y="2694561"/>
                </a:cubicBezTo>
                <a:cubicBezTo>
                  <a:pt x="394857" y="2704420"/>
                  <a:pt x="398525" y="2714016"/>
                  <a:pt x="401768" y="2723744"/>
                </a:cubicBezTo>
                <a:cubicBezTo>
                  <a:pt x="398525" y="2752927"/>
                  <a:pt x="399766" y="2782965"/>
                  <a:pt x="392040" y="2811293"/>
                </a:cubicBezTo>
                <a:cubicBezTo>
                  <a:pt x="389627" y="2820141"/>
                  <a:pt x="376687" y="2822546"/>
                  <a:pt x="372585" y="2830749"/>
                </a:cubicBezTo>
                <a:cubicBezTo>
                  <a:pt x="327875" y="2920169"/>
                  <a:pt x="377629" y="2864615"/>
                  <a:pt x="333674" y="2908570"/>
                </a:cubicBezTo>
                <a:cubicBezTo>
                  <a:pt x="322359" y="2942517"/>
                  <a:pt x="316067" y="2945308"/>
                  <a:pt x="333674" y="2986391"/>
                </a:cubicBezTo>
                <a:cubicBezTo>
                  <a:pt x="337287" y="2994821"/>
                  <a:pt x="346645" y="2999361"/>
                  <a:pt x="353130" y="3005846"/>
                </a:cubicBezTo>
                <a:cubicBezTo>
                  <a:pt x="379496" y="3084948"/>
                  <a:pt x="367886" y="3038076"/>
                  <a:pt x="353130" y="3200400"/>
                </a:cubicBezTo>
                <a:cubicBezTo>
                  <a:pt x="351897" y="3213967"/>
                  <a:pt x="342115" y="3261339"/>
                  <a:pt x="333674" y="3278221"/>
                </a:cubicBezTo>
                <a:cubicBezTo>
                  <a:pt x="328446" y="3288678"/>
                  <a:pt x="319447" y="3296947"/>
                  <a:pt x="314219" y="3307404"/>
                </a:cubicBezTo>
                <a:cubicBezTo>
                  <a:pt x="309633" y="3316575"/>
                  <a:pt x="309077" y="3327416"/>
                  <a:pt x="304491" y="3336587"/>
                </a:cubicBezTo>
                <a:cubicBezTo>
                  <a:pt x="294007" y="3357555"/>
                  <a:pt x="275877" y="3369367"/>
                  <a:pt x="275308" y="3394953"/>
                </a:cubicBezTo>
                <a:cubicBezTo>
                  <a:pt x="272282" y="3531106"/>
                  <a:pt x="275308" y="3667327"/>
                  <a:pt x="275308" y="3803514"/>
                </a:cubicBezTo>
              </a:path>
            </a:pathLst>
          </a:custGeom>
          <a:ln w="317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14" name="Connecteur droit avec flèche 113"/>
          <p:cNvCxnSpPr/>
          <p:nvPr/>
        </p:nvCxnSpPr>
        <p:spPr bwMode="auto">
          <a:xfrm rot="5400000">
            <a:off x="6484433" y="5779726"/>
            <a:ext cx="647700" cy="1588"/>
          </a:xfrm>
          <a:prstGeom prst="straightConnector1">
            <a:avLst/>
          </a:prstGeom>
          <a:ln w="3175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Forme libre 114"/>
          <p:cNvSpPr/>
          <p:nvPr/>
        </p:nvSpPr>
        <p:spPr bwMode="auto">
          <a:xfrm>
            <a:off x="7980019" y="1664414"/>
            <a:ext cx="215900" cy="3375025"/>
          </a:xfrm>
          <a:custGeom>
            <a:avLst/>
            <a:gdLst>
              <a:gd name="connsiteX0" fmla="*/ 60910 w 215537"/>
              <a:gd name="connsiteY0" fmla="*/ 0 h 3375497"/>
              <a:gd name="connsiteX1" fmla="*/ 80365 w 215537"/>
              <a:gd name="connsiteY1" fmla="*/ 29183 h 3375497"/>
              <a:gd name="connsiteX2" fmla="*/ 99821 w 215537"/>
              <a:gd name="connsiteY2" fmla="*/ 136187 h 3375497"/>
              <a:gd name="connsiteX3" fmla="*/ 119276 w 215537"/>
              <a:gd name="connsiteY3" fmla="*/ 165370 h 3375497"/>
              <a:gd name="connsiteX4" fmla="*/ 129004 w 215537"/>
              <a:gd name="connsiteY4" fmla="*/ 214008 h 3375497"/>
              <a:gd name="connsiteX5" fmla="*/ 148459 w 215537"/>
              <a:gd name="connsiteY5" fmla="*/ 272374 h 3375497"/>
              <a:gd name="connsiteX6" fmla="*/ 129004 w 215537"/>
              <a:gd name="connsiteY6" fmla="*/ 379378 h 3375497"/>
              <a:gd name="connsiteX7" fmla="*/ 109548 w 215537"/>
              <a:gd name="connsiteY7" fmla="*/ 398834 h 3375497"/>
              <a:gd name="connsiteX8" fmla="*/ 158187 w 215537"/>
              <a:gd name="connsiteY8" fmla="*/ 428017 h 3375497"/>
              <a:gd name="connsiteX9" fmla="*/ 187370 w 215537"/>
              <a:gd name="connsiteY9" fmla="*/ 486383 h 3375497"/>
              <a:gd name="connsiteX10" fmla="*/ 177642 w 215537"/>
              <a:gd name="connsiteY10" fmla="*/ 690663 h 3375497"/>
              <a:gd name="connsiteX11" fmla="*/ 148459 w 215537"/>
              <a:gd name="connsiteY11" fmla="*/ 700391 h 3375497"/>
              <a:gd name="connsiteX12" fmla="*/ 119276 w 215537"/>
              <a:gd name="connsiteY12" fmla="*/ 885217 h 3375497"/>
              <a:gd name="connsiteX13" fmla="*/ 109548 w 215537"/>
              <a:gd name="connsiteY13" fmla="*/ 933855 h 3375497"/>
              <a:gd name="connsiteX14" fmla="*/ 80365 w 215537"/>
              <a:gd name="connsiteY14" fmla="*/ 953310 h 3375497"/>
              <a:gd name="connsiteX15" fmla="*/ 41455 w 215537"/>
              <a:gd name="connsiteY15" fmla="*/ 1001949 h 3375497"/>
              <a:gd name="connsiteX16" fmla="*/ 21999 w 215537"/>
              <a:gd name="connsiteY16" fmla="*/ 1060314 h 3375497"/>
              <a:gd name="connsiteX17" fmla="*/ 12272 w 215537"/>
              <a:gd name="connsiteY17" fmla="*/ 1284051 h 3375497"/>
              <a:gd name="connsiteX18" fmla="*/ 60910 w 215537"/>
              <a:gd name="connsiteY18" fmla="*/ 1293778 h 3375497"/>
              <a:gd name="connsiteX19" fmla="*/ 80365 w 215537"/>
              <a:gd name="connsiteY19" fmla="*/ 1322961 h 3375497"/>
              <a:gd name="connsiteX20" fmla="*/ 90093 w 215537"/>
              <a:gd name="connsiteY20" fmla="*/ 1361872 h 3375497"/>
              <a:gd name="connsiteX21" fmla="*/ 148459 w 215537"/>
              <a:gd name="connsiteY21" fmla="*/ 1381327 h 3375497"/>
              <a:gd name="connsiteX22" fmla="*/ 119276 w 215537"/>
              <a:gd name="connsiteY22" fmla="*/ 1488331 h 3375497"/>
              <a:gd name="connsiteX23" fmla="*/ 80365 w 215537"/>
              <a:gd name="connsiteY23" fmla="*/ 1527242 h 3375497"/>
              <a:gd name="connsiteX24" fmla="*/ 70638 w 215537"/>
              <a:gd name="connsiteY24" fmla="*/ 1556425 h 3375497"/>
              <a:gd name="connsiteX25" fmla="*/ 51182 w 215537"/>
              <a:gd name="connsiteY25" fmla="*/ 1575880 h 3375497"/>
              <a:gd name="connsiteX26" fmla="*/ 60910 w 215537"/>
              <a:gd name="connsiteY26" fmla="*/ 1673157 h 3375497"/>
              <a:gd name="connsiteX27" fmla="*/ 70638 w 215537"/>
              <a:gd name="connsiteY27" fmla="*/ 1731523 h 3375497"/>
              <a:gd name="connsiteX28" fmla="*/ 129004 w 215537"/>
              <a:gd name="connsiteY28" fmla="*/ 1760706 h 3375497"/>
              <a:gd name="connsiteX29" fmla="*/ 148459 w 215537"/>
              <a:gd name="connsiteY29" fmla="*/ 1789889 h 3375497"/>
              <a:gd name="connsiteX30" fmla="*/ 158187 w 215537"/>
              <a:gd name="connsiteY30" fmla="*/ 1848255 h 3375497"/>
              <a:gd name="connsiteX31" fmla="*/ 187370 w 215537"/>
              <a:gd name="connsiteY31" fmla="*/ 1877438 h 3375497"/>
              <a:gd name="connsiteX32" fmla="*/ 158187 w 215537"/>
              <a:gd name="connsiteY32" fmla="*/ 1994170 h 3375497"/>
              <a:gd name="connsiteX33" fmla="*/ 138731 w 215537"/>
              <a:gd name="connsiteY33" fmla="*/ 2013625 h 3375497"/>
              <a:gd name="connsiteX34" fmla="*/ 90093 w 215537"/>
              <a:gd name="connsiteY34" fmla="*/ 2052536 h 3375497"/>
              <a:gd name="connsiteX35" fmla="*/ 90093 w 215537"/>
              <a:gd name="connsiteY35" fmla="*/ 2217906 h 3375497"/>
              <a:gd name="connsiteX36" fmla="*/ 109548 w 215537"/>
              <a:gd name="connsiteY36" fmla="*/ 2247089 h 3375497"/>
              <a:gd name="connsiteX37" fmla="*/ 119276 w 215537"/>
              <a:gd name="connsiteY37" fmla="*/ 2276272 h 3375497"/>
              <a:gd name="connsiteX38" fmla="*/ 138731 w 215537"/>
              <a:gd name="connsiteY38" fmla="*/ 2373549 h 3375497"/>
              <a:gd name="connsiteX39" fmla="*/ 129004 w 215537"/>
              <a:gd name="connsiteY39" fmla="*/ 2490280 h 3375497"/>
              <a:gd name="connsiteX40" fmla="*/ 60910 w 215537"/>
              <a:gd name="connsiteY40" fmla="*/ 2500008 h 3375497"/>
              <a:gd name="connsiteX41" fmla="*/ 90093 w 215537"/>
              <a:gd name="connsiteY41" fmla="*/ 2626468 h 3375497"/>
              <a:gd name="connsiteX42" fmla="*/ 80365 w 215537"/>
              <a:gd name="connsiteY42" fmla="*/ 2869659 h 3375497"/>
              <a:gd name="connsiteX43" fmla="*/ 80365 w 215537"/>
              <a:gd name="connsiteY43" fmla="*/ 2947480 h 3375497"/>
              <a:gd name="connsiteX44" fmla="*/ 158187 w 215537"/>
              <a:gd name="connsiteY44" fmla="*/ 2957208 h 3375497"/>
              <a:gd name="connsiteX45" fmla="*/ 197097 w 215537"/>
              <a:gd name="connsiteY45" fmla="*/ 3015574 h 3375497"/>
              <a:gd name="connsiteX46" fmla="*/ 206825 w 215537"/>
              <a:gd name="connsiteY46" fmla="*/ 3375497 h 337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5537" h="3375497">
                <a:moveTo>
                  <a:pt x="60910" y="0"/>
                </a:moveTo>
                <a:cubicBezTo>
                  <a:pt x="67395" y="9728"/>
                  <a:pt x="76668" y="18092"/>
                  <a:pt x="80365" y="29183"/>
                </a:cubicBezTo>
                <a:cubicBezTo>
                  <a:pt x="91293" y="61966"/>
                  <a:pt x="87498" y="103325"/>
                  <a:pt x="99821" y="136187"/>
                </a:cubicBezTo>
                <a:cubicBezTo>
                  <a:pt x="103926" y="147134"/>
                  <a:pt x="112791" y="155642"/>
                  <a:pt x="119276" y="165370"/>
                </a:cubicBezTo>
                <a:cubicBezTo>
                  <a:pt x="122519" y="181583"/>
                  <a:pt x="124654" y="198057"/>
                  <a:pt x="129004" y="214008"/>
                </a:cubicBezTo>
                <a:cubicBezTo>
                  <a:pt x="134400" y="233793"/>
                  <a:pt x="148459" y="272374"/>
                  <a:pt x="148459" y="272374"/>
                </a:cubicBezTo>
                <a:cubicBezTo>
                  <a:pt x="147119" y="283096"/>
                  <a:pt x="143209" y="355703"/>
                  <a:pt x="129004" y="379378"/>
                </a:cubicBezTo>
                <a:cubicBezTo>
                  <a:pt x="124285" y="387243"/>
                  <a:pt x="116033" y="392349"/>
                  <a:pt x="109548" y="398834"/>
                </a:cubicBezTo>
                <a:cubicBezTo>
                  <a:pt x="129518" y="405490"/>
                  <a:pt x="147504" y="406651"/>
                  <a:pt x="158187" y="428017"/>
                </a:cubicBezTo>
                <a:cubicBezTo>
                  <a:pt x="194043" y="499730"/>
                  <a:pt x="142061" y="441074"/>
                  <a:pt x="187370" y="486383"/>
                </a:cubicBezTo>
                <a:cubicBezTo>
                  <a:pt x="184127" y="554476"/>
                  <a:pt x="189837" y="623592"/>
                  <a:pt x="177642" y="690663"/>
                </a:cubicBezTo>
                <a:cubicBezTo>
                  <a:pt x="175808" y="700751"/>
                  <a:pt x="150683" y="690381"/>
                  <a:pt x="148459" y="700391"/>
                </a:cubicBezTo>
                <a:cubicBezTo>
                  <a:pt x="101527" y="911584"/>
                  <a:pt x="183865" y="820624"/>
                  <a:pt x="119276" y="885217"/>
                </a:cubicBezTo>
                <a:cubicBezTo>
                  <a:pt x="116033" y="901430"/>
                  <a:pt x="117751" y="919500"/>
                  <a:pt x="109548" y="933855"/>
                </a:cubicBezTo>
                <a:cubicBezTo>
                  <a:pt x="103747" y="944006"/>
                  <a:pt x="89494" y="946007"/>
                  <a:pt x="80365" y="953310"/>
                </a:cubicBezTo>
                <a:cubicBezTo>
                  <a:pt x="66426" y="964462"/>
                  <a:pt x="48428" y="986259"/>
                  <a:pt x="41455" y="1001949"/>
                </a:cubicBezTo>
                <a:cubicBezTo>
                  <a:pt x="33126" y="1020689"/>
                  <a:pt x="21999" y="1060314"/>
                  <a:pt x="21999" y="1060314"/>
                </a:cubicBezTo>
                <a:cubicBezTo>
                  <a:pt x="18757" y="1134893"/>
                  <a:pt x="0" y="1210417"/>
                  <a:pt x="12272" y="1284051"/>
                </a:cubicBezTo>
                <a:cubicBezTo>
                  <a:pt x="14990" y="1300360"/>
                  <a:pt x="46555" y="1285575"/>
                  <a:pt x="60910" y="1293778"/>
                </a:cubicBezTo>
                <a:cubicBezTo>
                  <a:pt x="71061" y="1299578"/>
                  <a:pt x="73880" y="1313233"/>
                  <a:pt x="80365" y="1322961"/>
                </a:cubicBezTo>
                <a:cubicBezTo>
                  <a:pt x="83608" y="1335931"/>
                  <a:pt x="79942" y="1353171"/>
                  <a:pt x="90093" y="1361872"/>
                </a:cubicBezTo>
                <a:cubicBezTo>
                  <a:pt x="105664" y="1375218"/>
                  <a:pt x="148459" y="1381327"/>
                  <a:pt x="148459" y="1381327"/>
                </a:cubicBezTo>
                <a:cubicBezTo>
                  <a:pt x="140985" y="1441119"/>
                  <a:pt x="151576" y="1450648"/>
                  <a:pt x="119276" y="1488331"/>
                </a:cubicBezTo>
                <a:cubicBezTo>
                  <a:pt x="107339" y="1502258"/>
                  <a:pt x="80365" y="1527242"/>
                  <a:pt x="80365" y="1527242"/>
                </a:cubicBezTo>
                <a:cubicBezTo>
                  <a:pt x="77123" y="1536970"/>
                  <a:pt x="75914" y="1547632"/>
                  <a:pt x="70638" y="1556425"/>
                </a:cubicBezTo>
                <a:cubicBezTo>
                  <a:pt x="65919" y="1564289"/>
                  <a:pt x="51944" y="1566740"/>
                  <a:pt x="51182" y="1575880"/>
                </a:cubicBezTo>
                <a:cubicBezTo>
                  <a:pt x="48476" y="1608355"/>
                  <a:pt x="56868" y="1640821"/>
                  <a:pt x="60910" y="1673157"/>
                </a:cubicBezTo>
                <a:cubicBezTo>
                  <a:pt x="63357" y="1692728"/>
                  <a:pt x="61817" y="1713882"/>
                  <a:pt x="70638" y="1731523"/>
                </a:cubicBezTo>
                <a:cubicBezTo>
                  <a:pt x="78181" y="1746608"/>
                  <a:pt x="115193" y="1756102"/>
                  <a:pt x="129004" y="1760706"/>
                </a:cubicBezTo>
                <a:cubicBezTo>
                  <a:pt x="135489" y="1770434"/>
                  <a:pt x="144762" y="1778798"/>
                  <a:pt x="148459" y="1789889"/>
                </a:cubicBezTo>
                <a:cubicBezTo>
                  <a:pt x="154696" y="1808601"/>
                  <a:pt x="150176" y="1830231"/>
                  <a:pt x="158187" y="1848255"/>
                </a:cubicBezTo>
                <a:cubicBezTo>
                  <a:pt x="163774" y="1860826"/>
                  <a:pt x="177642" y="1867710"/>
                  <a:pt x="187370" y="1877438"/>
                </a:cubicBezTo>
                <a:cubicBezTo>
                  <a:pt x="138881" y="1925924"/>
                  <a:pt x="190108" y="1866487"/>
                  <a:pt x="158187" y="1994170"/>
                </a:cubicBezTo>
                <a:cubicBezTo>
                  <a:pt x="155963" y="2003068"/>
                  <a:pt x="145893" y="2007896"/>
                  <a:pt x="138731" y="2013625"/>
                </a:cubicBezTo>
                <a:cubicBezTo>
                  <a:pt x="77386" y="2062700"/>
                  <a:pt x="137059" y="2005568"/>
                  <a:pt x="90093" y="2052536"/>
                </a:cubicBezTo>
                <a:cubicBezTo>
                  <a:pt x="68238" y="2118098"/>
                  <a:pt x="69579" y="2101658"/>
                  <a:pt x="90093" y="2217906"/>
                </a:cubicBezTo>
                <a:cubicBezTo>
                  <a:pt x="92125" y="2229419"/>
                  <a:pt x="104320" y="2236632"/>
                  <a:pt x="109548" y="2247089"/>
                </a:cubicBezTo>
                <a:cubicBezTo>
                  <a:pt x="114134" y="2256260"/>
                  <a:pt x="116970" y="2266281"/>
                  <a:pt x="119276" y="2276272"/>
                </a:cubicBezTo>
                <a:cubicBezTo>
                  <a:pt x="126712" y="2308493"/>
                  <a:pt x="138731" y="2373549"/>
                  <a:pt x="138731" y="2373549"/>
                </a:cubicBezTo>
                <a:cubicBezTo>
                  <a:pt x="135489" y="2412459"/>
                  <a:pt x="149467" y="2457027"/>
                  <a:pt x="129004" y="2490280"/>
                </a:cubicBezTo>
                <a:cubicBezTo>
                  <a:pt x="116987" y="2509807"/>
                  <a:pt x="71889" y="2479879"/>
                  <a:pt x="60910" y="2500008"/>
                </a:cubicBezTo>
                <a:cubicBezTo>
                  <a:pt x="33138" y="2550923"/>
                  <a:pt x="66433" y="2590977"/>
                  <a:pt x="90093" y="2626468"/>
                </a:cubicBezTo>
                <a:cubicBezTo>
                  <a:pt x="86850" y="2707532"/>
                  <a:pt x="86145" y="2788737"/>
                  <a:pt x="80365" y="2869659"/>
                </a:cubicBezTo>
                <a:cubicBezTo>
                  <a:pt x="78777" y="2891892"/>
                  <a:pt x="47074" y="2925286"/>
                  <a:pt x="80365" y="2947480"/>
                </a:cubicBezTo>
                <a:cubicBezTo>
                  <a:pt x="102117" y="2961981"/>
                  <a:pt x="132246" y="2953965"/>
                  <a:pt x="158187" y="2957208"/>
                </a:cubicBezTo>
                <a:cubicBezTo>
                  <a:pt x="171157" y="2976663"/>
                  <a:pt x="194770" y="2992308"/>
                  <a:pt x="197097" y="3015574"/>
                </a:cubicBezTo>
                <a:cubicBezTo>
                  <a:pt x="215537" y="3199965"/>
                  <a:pt x="206825" y="3080264"/>
                  <a:pt x="206825" y="3375497"/>
                </a:cubicBezTo>
              </a:path>
            </a:pathLst>
          </a:custGeom>
          <a:ln w="317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16" name="Connecteur droit avec flèche 115"/>
          <p:cNvCxnSpPr/>
          <p:nvPr/>
        </p:nvCxnSpPr>
        <p:spPr bwMode="auto">
          <a:xfrm rot="5400000">
            <a:off x="7830794" y="5328364"/>
            <a:ext cx="719137" cy="1587"/>
          </a:xfrm>
          <a:prstGeom prst="straightConnector1">
            <a:avLst/>
          </a:prstGeom>
          <a:ln w="3175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ZoneTexte 43"/>
          <p:cNvSpPr txBox="1"/>
          <p:nvPr/>
        </p:nvSpPr>
        <p:spPr>
          <a:xfrm>
            <a:off x="2379085" y="834509"/>
            <a:ext cx="45932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Why is a foam not stable </a:t>
            </a:r>
            <a:r>
              <a:rPr lang="fr-FR" sz="2000" dirty="0" smtClean="0"/>
              <a:t>?</a:t>
            </a:r>
            <a:endParaRPr lang="fr-FR" sz="2000" i="1" dirty="0" smtClean="0"/>
          </a:p>
        </p:txBody>
      </p:sp>
      <p:sp>
        <p:nvSpPr>
          <p:cNvPr id="45" name="Rectangle 4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6" name="ZoneTexte 4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743309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1500655" y="1506398"/>
            <a:ext cx="4300537" cy="3616325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sp>
        <p:nvSpPr>
          <p:cNvPr id="341" name="Text Box 13"/>
          <p:cNvSpPr txBox="1">
            <a:spLocks noChangeAspect="1" noChangeArrowheads="1"/>
          </p:cNvSpPr>
          <p:nvPr/>
        </p:nvSpPr>
        <p:spPr bwMode="auto">
          <a:xfrm>
            <a:off x="2846326" y="2670074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342" name="Text Box 13"/>
          <p:cNvSpPr txBox="1">
            <a:spLocks noChangeAspect="1" noChangeArrowheads="1"/>
          </p:cNvSpPr>
          <p:nvPr/>
        </p:nvSpPr>
        <p:spPr bwMode="auto">
          <a:xfrm>
            <a:off x="3142223" y="3802385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343" name="Text Box 13"/>
          <p:cNvSpPr txBox="1">
            <a:spLocks noChangeAspect="1" noChangeArrowheads="1"/>
          </p:cNvSpPr>
          <p:nvPr/>
        </p:nvSpPr>
        <p:spPr bwMode="auto">
          <a:xfrm>
            <a:off x="4500635" y="3103087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4599709" y="2733963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9" name="Rectangle 348"/>
          <p:cNvSpPr/>
          <p:nvPr/>
        </p:nvSpPr>
        <p:spPr>
          <a:xfrm>
            <a:off x="4862946" y="3154218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0" name="Rectangle 349"/>
          <p:cNvSpPr/>
          <p:nvPr/>
        </p:nvSpPr>
        <p:spPr>
          <a:xfrm>
            <a:off x="4230255" y="3131126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1" name="Rectangle 350"/>
          <p:cNvSpPr/>
          <p:nvPr/>
        </p:nvSpPr>
        <p:spPr>
          <a:xfrm>
            <a:off x="4581237" y="3297381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2" name="Rectangle 351"/>
          <p:cNvSpPr/>
          <p:nvPr/>
        </p:nvSpPr>
        <p:spPr>
          <a:xfrm>
            <a:off x="4438072" y="2932545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3" name="Rectangle 352"/>
          <p:cNvSpPr/>
          <p:nvPr/>
        </p:nvSpPr>
        <p:spPr>
          <a:xfrm>
            <a:off x="4904509" y="3491345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Rectangle 21"/>
          <p:cNvSpPr/>
          <p:nvPr/>
        </p:nvSpPr>
        <p:spPr>
          <a:xfrm>
            <a:off x="4760823" y="2920119"/>
            <a:ext cx="221673" cy="415636"/>
          </a:xfrm>
          <a:prstGeom prst="rect">
            <a:avLst/>
          </a:prstGeom>
          <a:solidFill>
            <a:schemeClr val="bg1">
              <a:lumMod val="65000"/>
              <a:alpha val="77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266700" h="152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54"/>
          <p:cNvSpPr txBox="1">
            <a:spLocks noChangeArrowheads="1"/>
          </p:cNvSpPr>
          <p:nvPr/>
        </p:nvSpPr>
        <p:spPr bwMode="auto">
          <a:xfrm>
            <a:off x="370115" y="4443010"/>
            <a:ext cx="4100285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err="1" smtClean="0">
                <a:latin typeface="+mj-lt"/>
              </a:rPr>
              <a:t>Make</a:t>
            </a:r>
            <a:r>
              <a:rPr lang="fr-FR" dirty="0" smtClean="0">
                <a:latin typeface="+mj-lt"/>
              </a:rPr>
              <a:t> an </a:t>
            </a:r>
            <a:r>
              <a:rPr lang="fr-FR" dirty="0" err="1" smtClean="0">
                <a:latin typeface="+mj-lt"/>
              </a:rPr>
              <a:t>elastic</a:t>
            </a:r>
            <a:r>
              <a:rPr lang="fr-FR" dirty="0" smtClean="0">
                <a:latin typeface="+mj-lt"/>
              </a:rPr>
              <a:t> film to </a:t>
            </a:r>
            <a:r>
              <a:rPr lang="fr-FR" dirty="0" err="1" smtClean="0">
                <a:latin typeface="+mj-lt"/>
              </a:rPr>
              <a:t>limit</a:t>
            </a:r>
            <a:r>
              <a:rPr lang="fr-FR" dirty="0" smtClean="0">
                <a:latin typeface="+mj-lt"/>
              </a:rPr>
              <a:t> </a:t>
            </a:r>
            <a:r>
              <a:rPr lang="fr-FR" b="1" dirty="0" smtClean="0">
                <a:latin typeface="+mj-lt"/>
              </a:rPr>
              <a:t>coalescence</a:t>
            </a:r>
            <a:r>
              <a:rPr lang="fr-FR" dirty="0" smtClean="0">
                <a:latin typeface="+mj-lt"/>
              </a:rPr>
              <a:t> and  </a:t>
            </a:r>
            <a:r>
              <a:rPr lang="fr-FR" b="1" dirty="0" err="1" smtClean="0">
                <a:latin typeface="+mj-lt"/>
              </a:rPr>
              <a:t>coarsening</a:t>
            </a:r>
            <a:endParaRPr lang="fr-FR" b="1" i="1" dirty="0">
              <a:latin typeface="+mj-lt"/>
            </a:endParaRPr>
          </a:p>
        </p:txBody>
      </p:sp>
      <p:sp>
        <p:nvSpPr>
          <p:cNvPr id="24" name="ZoneTexte 54"/>
          <p:cNvSpPr txBox="1">
            <a:spLocks noChangeArrowheads="1"/>
          </p:cNvSpPr>
          <p:nvPr/>
        </p:nvSpPr>
        <p:spPr bwMode="auto">
          <a:xfrm>
            <a:off x="5671458" y="2091692"/>
            <a:ext cx="3069772" cy="92333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/>
            <a:r>
              <a:rPr lang="fr-FR" b="1" dirty="0" err="1" smtClean="0">
                <a:latin typeface="+mj-lt"/>
              </a:rPr>
              <a:t>Slowing</a:t>
            </a:r>
            <a:r>
              <a:rPr lang="fr-FR" b="1" dirty="0" smtClean="0">
                <a:latin typeface="+mj-lt"/>
              </a:rPr>
              <a:t> the drainage </a:t>
            </a:r>
            <a:r>
              <a:rPr lang="fr-FR" dirty="0" smtClean="0">
                <a:latin typeface="+mj-lt"/>
              </a:rPr>
              <a:t>by </a:t>
            </a:r>
            <a:r>
              <a:rPr lang="fr-FR" dirty="0" err="1" smtClean="0">
                <a:latin typeface="+mj-lt"/>
              </a:rPr>
              <a:t>increasing</a:t>
            </a:r>
            <a:r>
              <a:rPr lang="fr-FR" dirty="0" smtClean="0">
                <a:latin typeface="+mj-lt"/>
              </a:rPr>
              <a:t> the </a:t>
            </a:r>
            <a:r>
              <a:rPr lang="fr-FR" dirty="0" err="1" smtClean="0">
                <a:latin typeface="+mj-lt"/>
              </a:rPr>
              <a:t>viscosity</a:t>
            </a:r>
            <a:r>
              <a:rPr lang="fr-FR" dirty="0" smtClean="0">
                <a:latin typeface="+mj-lt"/>
              </a:rPr>
              <a:t> in the Plateau </a:t>
            </a:r>
            <a:r>
              <a:rPr lang="fr-FR" dirty="0" err="1" smtClean="0">
                <a:latin typeface="+mj-lt"/>
              </a:rPr>
              <a:t>borders</a:t>
            </a:r>
            <a:endParaRPr lang="fr-FR" i="1" dirty="0">
              <a:latin typeface="+mj-lt"/>
            </a:endParaRPr>
          </a:p>
        </p:txBody>
      </p:sp>
      <p:sp>
        <p:nvSpPr>
          <p:cNvPr id="2" name="Forme libre 1"/>
          <p:cNvSpPr/>
          <p:nvPr/>
        </p:nvSpPr>
        <p:spPr>
          <a:xfrm>
            <a:off x="1534886" y="1611086"/>
            <a:ext cx="3842657" cy="1817914"/>
          </a:xfrm>
          <a:custGeom>
            <a:avLst/>
            <a:gdLst>
              <a:gd name="connsiteX0" fmla="*/ 0 w 3842657"/>
              <a:gd name="connsiteY0" fmla="*/ 1817914 h 1817914"/>
              <a:gd name="connsiteX1" fmla="*/ 609600 w 3842657"/>
              <a:gd name="connsiteY1" fmla="*/ 1796143 h 1817914"/>
              <a:gd name="connsiteX2" fmla="*/ 1197428 w 3842657"/>
              <a:gd name="connsiteY2" fmla="*/ 1796143 h 1817914"/>
              <a:gd name="connsiteX3" fmla="*/ 2090057 w 3842657"/>
              <a:gd name="connsiteY3" fmla="*/ 1719943 h 1817914"/>
              <a:gd name="connsiteX4" fmla="*/ 2438400 w 3842657"/>
              <a:gd name="connsiteY4" fmla="*/ 1654628 h 1817914"/>
              <a:gd name="connsiteX5" fmla="*/ 2743200 w 3842657"/>
              <a:gd name="connsiteY5" fmla="*/ 1458685 h 1817914"/>
              <a:gd name="connsiteX6" fmla="*/ 2993571 w 3842657"/>
              <a:gd name="connsiteY6" fmla="*/ 1197428 h 1817914"/>
              <a:gd name="connsiteX7" fmla="*/ 3222171 w 3842657"/>
              <a:gd name="connsiteY7" fmla="*/ 968828 h 1817914"/>
              <a:gd name="connsiteX8" fmla="*/ 3331028 w 3842657"/>
              <a:gd name="connsiteY8" fmla="*/ 881743 h 1817914"/>
              <a:gd name="connsiteX9" fmla="*/ 3363685 w 3842657"/>
              <a:gd name="connsiteY9" fmla="*/ 794657 h 1817914"/>
              <a:gd name="connsiteX10" fmla="*/ 3429000 w 3842657"/>
              <a:gd name="connsiteY10" fmla="*/ 609600 h 1817914"/>
              <a:gd name="connsiteX11" fmla="*/ 3657600 w 3842657"/>
              <a:gd name="connsiteY11" fmla="*/ 337457 h 1817914"/>
              <a:gd name="connsiteX12" fmla="*/ 3766457 w 3842657"/>
              <a:gd name="connsiteY12" fmla="*/ 130628 h 1817914"/>
              <a:gd name="connsiteX13" fmla="*/ 3842657 w 3842657"/>
              <a:gd name="connsiteY13" fmla="*/ 0 h 18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42657" h="1817914">
                <a:moveTo>
                  <a:pt x="0" y="1817914"/>
                </a:moveTo>
                <a:lnTo>
                  <a:pt x="609600" y="1796143"/>
                </a:lnTo>
                <a:cubicBezTo>
                  <a:pt x="809171" y="1792514"/>
                  <a:pt x="950685" y="1808843"/>
                  <a:pt x="1197428" y="1796143"/>
                </a:cubicBezTo>
                <a:cubicBezTo>
                  <a:pt x="1444171" y="1783443"/>
                  <a:pt x="1883228" y="1743529"/>
                  <a:pt x="2090057" y="1719943"/>
                </a:cubicBezTo>
                <a:cubicBezTo>
                  <a:pt x="2296886" y="1696357"/>
                  <a:pt x="2329543" y="1698171"/>
                  <a:pt x="2438400" y="1654628"/>
                </a:cubicBezTo>
                <a:cubicBezTo>
                  <a:pt x="2547257" y="1611085"/>
                  <a:pt x="2650672" y="1534885"/>
                  <a:pt x="2743200" y="1458685"/>
                </a:cubicBezTo>
                <a:cubicBezTo>
                  <a:pt x="2835728" y="1382485"/>
                  <a:pt x="2913743" y="1279071"/>
                  <a:pt x="2993571" y="1197428"/>
                </a:cubicBezTo>
                <a:cubicBezTo>
                  <a:pt x="3073399" y="1115785"/>
                  <a:pt x="3165928" y="1021442"/>
                  <a:pt x="3222171" y="968828"/>
                </a:cubicBezTo>
                <a:cubicBezTo>
                  <a:pt x="3278414" y="916214"/>
                  <a:pt x="3307442" y="910771"/>
                  <a:pt x="3331028" y="881743"/>
                </a:cubicBezTo>
                <a:cubicBezTo>
                  <a:pt x="3354614" y="852715"/>
                  <a:pt x="3347356" y="840014"/>
                  <a:pt x="3363685" y="794657"/>
                </a:cubicBezTo>
                <a:cubicBezTo>
                  <a:pt x="3380014" y="749300"/>
                  <a:pt x="3380014" y="685800"/>
                  <a:pt x="3429000" y="609600"/>
                </a:cubicBezTo>
                <a:cubicBezTo>
                  <a:pt x="3477986" y="533400"/>
                  <a:pt x="3601357" y="417286"/>
                  <a:pt x="3657600" y="337457"/>
                </a:cubicBezTo>
                <a:cubicBezTo>
                  <a:pt x="3713843" y="257628"/>
                  <a:pt x="3735614" y="186871"/>
                  <a:pt x="3766457" y="130628"/>
                </a:cubicBezTo>
                <a:cubicBezTo>
                  <a:pt x="3797300" y="74385"/>
                  <a:pt x="3819978" y="37192"/>
                  <a:pt x="3842657" y="0"/>
                </a:cubicBezTo>
              </a:path>
            </a:pathLst>
          </a:custGeom>
          <a:noFill/>
          <a:ln w="317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Forme libre 2"/>
          <p:cNvSpPr/>
          <p:nvPr/>
        </p:nvSpPr>
        <p:spPr>
          <a:xfrm>
            <a:off x="1600200" y="3554362"/>
            <a:ext cx="4060371" cy="1572809"/>
          </a:xfrm>
          <a:custGeom>
            <a:avLst/>
            <a:gdLst>
              <a:gd name="connsiteX0" fmla="*/ 0 w 4060371"/>
              <a:gd name="connsiteY0" fmla="*/ 37924 h 1572809"/>
              <a:gd name="connsiteX1" fmla="*/ 576943 w 4060371"/>
              <a:gd name="connsiteY1" fmla="*/ 16152 h 1572809"/>
              <a:gd name="connsiteX2" fmla="*/ 1284514 w 4060371"/>
              <a:gd name="connsiteY2" fmla="*/ 5267 h 1572809"/>
              <a:gd name="connsiteX3" fmla="*/ 2198914 w 4060371"/>
              <a:gd name="connsiteY3" fmla="*/ 5267 h 1572809"/>
              <a:gd name="connsiteX4" fmla="*/ 2547257 w 4060371"/>
              <a:gd name="connsiteY4" fmla="*/ 70581 h 1572809"/>
              <a:gd name="connsiteX5" fmla="*/ 2852057 w 4060371"/>
              <a:gd name="connsiteY5" fmla="*/ 70581 h 1572809"/>
              <a:gd name="connsiteX6" fmla="*/ 3222171 w 4060371"/>
              <a:gd name="connsiteY6" fmla="*/ 255638 h 1572809"/>
              <a:gd name="connsiteX7" fmla="*/ 3537857 w 4060371"/>
              <a:gd name="connsiteY7" fmla="*/ 669295 h 1572809"/>
              <a:gd name="connsiteX8" fmla="*/ 3766457 w 4060371"/>
              <a:gd name="connsiteY8" fmla="*/ 930552 h 1572809"/>
              <a:gd name="connsiteX9" fmla="*/ 4060371 w 4060371"/>
              <a:gd name="connsiteY9" fmla="*/ 1572809 h 1572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371" h="1572809">
                <a:moveTo>
                  <a:pt x="0" y="37924"/>
                </a:moveTo>
                <a:lnTo>
                  <a:pt x="576943" y="16152"/>
                </a:lnTo>
                <a:cubicBezTo>
                  <a:pt x="791029" y="10709"/>
                  <a:pt x="1284514" y="5267"/>
                  <a:pt x="1284514" y="5267"/>
                </a:cubicBezTo>
                <a:cubicBezTo>
                  <a:pt x="1554842" y="3453"/>
                  <a:pt x="1988457" y="-5619"/>
                  <a:pt x="2198914" y="5267"/>
                </a:cubicBezTo>
                <a:cubicBezTo>
                  <a:pt x="2409371" y="16153"/>
                  <a:pt x="2438400" y="59695"/>
                  <a:pt x="2547257" y="70581"/>
                </a:cubicBezTo>
                <a:cubicBezTo>
                  <a:pt x="2656114" y="81467"/>
                  <a:pt x="2739571" y="39738"/>
                  <a:pt x="2852057" y="70581"/>
                </a:cubicBezTo>
                <a:cubicBezTo>
                  <a:pt x="2964543" y="101424"/>
                  <a:pt x="3107871" y="155852"/>
                  <a:pt x="3222171" y="255638"/>
                </a:cubicBezTo>
                <a:cubicBezTo>
                  <a:pt x="3336471" y="355424"/>
                  <a:pt x="3447143" y="556809"/>
                  <a:pt x="3537857" y="669295"/>
                </a:cubicBezTo>
                <a:cubicBezTo>
                  <a:pt x="3628571" y="781781"/>
                  <a:pt x="3679371" y="779966"/>
                  <a:pt x="3766457" y="930552"/>
                </a:cubicBezTo>
                <a:cubicBezTo>
                  <a:pt x="3853543" y="1081138"/>
                  <a:pt x="3956957" y="1326973"/>
                  <a:pt x="4060371" y="1572809"/>
                </a:cubicBezTo>
              </a:path>
            </a:pathLst>
          </a:custGeom>
          <a:noFill/>
          <a:ln w="317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avec flèche 7"/>
          <p:cNvCxnSpPr/>
          <p:nvPr/>
        </p:nvCxnSpPr>
        <p:spPr>
          <a:xfrm flipV="1">
            <a:off x="2079171" y="3472543"/>
            <a:ext cx="391886" cy="794657"/>
          </a:xfrm>
          <a:prstGeom prst="straightConnector1">
            <a:avLst/>
          </a:prstGeom>
          <a:ln w="19050">
            <a:solidFill>
              <a:srgbClr val="7030A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avec flèche 10"/>
          <p:cNvCxnSpPr/>
          <p:nvPr/>
        </p:nvCxnSpPr>
        <p:spPr>
          <a:xfrm flipV="1">
            <a:off x="2111829" y="3624943"/>
            <a:ext cx="587828" cy="674914"/>
          </a:xfrm>
          <a:prstGeom prst="straightConnector1">
            <a:avLst/>
          </a:prstGeom>
          <a:ln w="19050">
            <a:solidFill>
              <a:srgbClr val="7030A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avec flèche 12"/>
          <p:cNvCxnSpPr/>
          <p:nvPr/>
        </p:nvCxnSpPr>
        <p:spPr>
          <a:xfrm flipH="1">
            <a:off x="4724400" y="2612571"/>
            <a:ext cx="892629" cy="609600"/>
          </a:xfrm>
          <a:prstGeom prst="straightConnector1">
            <a:avLst/>
          </a:prstGeom>
          <a:ln w="19050">
            <a:solidFill>
              <a:srgbClr val="7030A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6" name="ZoneTexte 2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28" name="ZoneTexte 27"/>
          <p:cNvSpPr txBox="1"/>
          <p:nvPr/>
        </p:nvSpPr>
        <p:spPr>
          <a:xfrm>
            <a:off x="2175885" y="961509"/>
            <a:ext cx="45932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design a stable </a:t>
            </a:r>
            <a:r>
              <a:rPr lang="en-US" sz="2000" dirty="0" smtClean="0"/>
              <a:t>foam </a:t>
            </a:r>
            <a:r>
              <a:rPr lang="fr-FR" sz="2000" dirty="0" smtClean="0"/>
              <a:t>?</a:t>
            </a:r>
            <a:endParaRPr lang="fr-FR" sz="2000" i="1" dirty="0" smtClean="0"/>
          </a:p>
        </p:txBody>
      </p:sp>
    </p:spTree>
    <p:extLst>
      <p:ext uri="{BB962C8B-B14F-4D97-AF65-F5344CB8AC3E}">
        <p14:creationId xmlns:p14="http://schemas.microsoft.com/office/powerpoint/2010/main" val="1427338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Text Box 13"/>
          <p:cNvSpPr txBox="1">
            <a:spLocks noChangeAspect="1" noChangeArrowheads="1"/>
          </p:cNvSpPr>
          <p:nvPr/>
        </p:nvSpPr>
        <p:spPr bwMode="auto">
          <a:xfrm>
            <a:off x="4722308" y="3103087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grpSp>
        <p:nvGrpSpPr>
          <p:cNvPr id="4" name="Groupe 3"/>
          <p:cNvGrpSpPr/>
          <p:nvPr/>
        </p:nvGrpSpPr>
        <p:grpSpPr>
          <a:xfrm>
            <a:off x="1500655" y="1506398"/>
            <a:ext cx="4300537" cy="3616325"/>
            <a:chOff x="1500655" y="1506398"/>
            <a:chExt cx="4300537" cy="3616325"/>
          </a:xfrm>
        </p:grpSpPr>
        <p:sp>
          <p:nvSpPr>
            <p:cNvPr id="9" name="Forme libre 8"/>
            <p:cNvSpPr/>
            <p:nvPr/>
          </p:nvSpPr>
          <p:spPr>
            <a:xfrm>
              <a:off x="1500655" y="1506398"/>
              <a:ext cx="4300537" cy="3616325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37000"/>
              </a:scheme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339" name="Ellipse 338"/>
            <p:cNvSpPr/>
            <p:nvPr/>
          </p:nvSpPr>
          <p:spPr>
            <a:xfrm>
              <a:off x="1573278" y="351448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1" name="Text Box 13"/>
            <p:cNvSpPr txBox="1">
              <a:spLocks noChangeAspect="1" noChangeArrowheads="1"/>
            </p:cNvSpPr>
            <p:nvPr/>
          </p:nvSpPr>
          <p:spPr bwMode="auto">
            <a:xfrm>
              <a:off x="2846326" y="2670074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  <p:sp>
          <p:nvSpPr>
            <p:cNvPr id="342" name="Text Box 13"/>
            <p:cNvSpPr txBox="1">
              <a:spLocks noChangeAspect="1" noChangeArrowheads="1"/>
            </p:cNvSpPr>
            <p:nvPr/>
          </p:nvSpPr>
          <p:spPr bwMode="auto">
            <a:xfrm>
              <a:off x="3142223" y="3802385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  <p:sp>
          <p:nvSpPr>
            <p:cNvPr id="22" name="Ellipse 21"/>
            <p:cNvSpPr/>
            <p:nvPr/>
          </p:nvSpPr>
          <p:spPr>
            <a:xfrm>
              <a:off x="1763386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Ellipse 22"/>
            <p:cNvSpPr/>
            <p:nvPr/>
          </p:nvSpPr>
          <p:spPr>
            <a:xfrm>
              <a:off x="1925212" y="354590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Ellipse 23"/>
            <p:cNvSpPr/>
            <p:nvPr/>
          </p:nvSpPr>
          <p:spPr>
            <a:xfrm>
              <a:off x="2087039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Ellipse 24"/>
            <p:cNvSpPr/>
            <p:nvPr/>
          </p:nvSpPr>
          <p:spPr>
            <a:xfrm>
              <a:off x="2267719" y="355847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Ellipse 25"/>
            <p:cNvSpPr/>
            <p:nvPr/>
          </p:nvSpPr>
          <p:spPr>
            <a:xfrm>
              <a:off x="2457827" y="3541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Ellipse 26"/>
            <p:cNvSpPr/>
            <p:nvPr/>
          </p:nvSpPr>
          <p:spPr>
            <a:xfrm>
              <a:off x="2610226" y="353333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Ellipse 27"/>
            <p:cNvSpPr/>
            <p:nvPr/>
          </p:nvSpPr>
          <p:spPr>
            <a:xfrm>
              <a:off x="2790907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Ellipse 28"/>
            <p:cNvSpPr/>
            <p:nvPr/>
          </p:nvSpPr>
          <p:spPr>
            <a:xfrm>
              <a:off x="2981015" y="351762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Ellipse 29"/>
            <p:cNvSpPr/>
            <p:nvPr/>
          </p:nvSpPr>
          <p:spPr>
            <a:xfrm>
              <a:off x="3142841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Ellipse 30"/>
            <p:cNvSpPr/>
            <p:nvPr/>
          </p:nvSpPr>
          <p:spPr>
            <a:xfrm>
              <a:off x="3304668" y="354904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Ellipse 31"/>
            <p:cNvSpPr/>
            <p:nvPr/>
          </p:nvSpPr>
          <p:spPr>
            <a:xfrm>
              <a:off x="3485348" y="356004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Ellipse 32"/>
            <p:cNvSpPr/>
            <p:nvPr/>
          </p:nvSpPr>
          <p:spPr>
            <a:xfrm>
              <a:off x="3675456" y="35427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Ellipse 33"/>
            <p:cNvSpPr/>
            <p:nvPr/>
          </p:nvSpPr>
          <p:spPr>
            <a:xfrm>
              <a:off x="3827855" y="35349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Ellipse 34"/>
            <p:cNvSpPr/>
            <p:nvPr/>
          </p:nvSpPr>
          <p:spPr>
            <a:xfrm>
              <a:off x="1518289" y="32143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Ellipse 35"/>
            <p:cNvSpPr/>
            <p:nvPr/>
          </p:nvSpPr>
          <p:spPr>
            <a:xfrm>
              <a:off x="1708397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Ellipse 36"/>
            <p:cNvSpPr/>
            <p:nvPr/>
          </p:nvSpPr>
          <p:spPr>
            <a:xfrm>
              <a:off x="1870223" y="324582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Ellipse 37"/>
            <p:cNvSpPr/>
            <p:nvPr/>
          </p:nvSpPr>
          <p:spPr>
            <a:xfrm>
              <a:off x="2032050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Ellipse 38"/>
            <p:cNvSpPr/>
            <p:nvPr/>
          </p:nvSpPr>
          <p:spPr>
            <a:xfrm>
              <a:off x="2212730" y="325838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Ellipse 39"/>
            <p:cNvSpPr/>
            <p:nvPr/>
          </p:nvSpPr>
          <p:spPr>
            <a:xfrm>
              <a:off x="2402838" y="324110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Ellipse 40"/>
            <p:cNvSpPr/>
            <p:nvPr/>
          </p:nvSpPr>
          <p:spPr>
            <a:xfrm>
              <a:off x="2555237" y="323325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Ellipse 41"/>
            <p:cNvSpPr/>
            <p:nvPr/>
          </p:nvSpPr>
          <p:spPr>
            <a:xfrm>
              <a:off x="2735918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Ellipse 42"/>
            <p:cNvSpPr/>
            <p:nvPr/>
          </p:nvSpPr>
          <p:spPr>
            <a:xfrm>
              <a:off x="2926026" y="321753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Ellipse 43"/>
            <p:cNvSpPr/>
            <p:nvPr/>
          </p:nvSpPr>
          <p:spPr>
            <a:xfrm>
              <a:off x="3087852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Ellipse 44"/>
            <p:cNvSpPr/>
            <p:nvPr/>
          </p:nvSpPr>
          <p:spPr>
            <a:xfrm>
              <a:off x="3249679" y="32489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Ellipse 45"/>
            <p:cNvSpPr/>
            <p:nvPr/>
          </p:nvSpPr>
          <p:spPr>
            <a:xfrm>
              <a:off x="3430359" y="32599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Ellipse 46"/>
            <p:cNvSpPr/>
            <p:nvPr/>
          </p:nvSpPr>
          <p:spPr>
            <a:xfrm>
              <a:off x="3620467" y="324267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Ellipse 47"/>
            <p:cNvSpPr/>
            <p:nvPr/>
          </p:nvSpPr>
          <p:spPr>
            <a:xfrm>
              <a:off x="3772866" y="323482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Ellipse 48"/>
            <p:cNvSpPr/>
            <p:nvPr/>
          </p:nvSpPr>
          <p:spPr>
            <a:xfrm>
              <a:off x="4506585" y="305414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Ellipse 49"/>
            <p:cNvSpPr/>
            <p:nvPr/>
          </p:nvSpPr>
          <p:spPr>
            <a:xfrm>
              <a:off x="4630705" y="35647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Ellipse 50"/>
            <p:cNvSpPr/>
            <p:nvPr/>
          </p:nvSpPr>
          <p:spPr>
            <a:xfrm>
              <a:off x="3962972" y="317983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Ellipse 51"/>
            <p:cNvSpPr/>
            <p:nvPr/>
          </p:nvSpPr>
          <p:spPr>
            <a:xfrm>
              <a:off x="4153079" y="364331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Ellipse 52"/>
            <p:cNvSpPr/>
            <p:nvPr/>
          </p:nvSpPr>
          <p:spPr>
            <a:xfrm>
              <a:off x="4220639" y="296615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Ellipse 53"/>
            <p:cNvSpPr/>
            <p:nvPr/>
          </p:nvSpPr>
          <p:spPr>
            <a:xfrm>
              <a:off x="4448454" y="349563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Ellipse 54"/>
            <p:cNvSpPr/>
            <p:nvPr/>
          </p:nvSpPr>
          <p:spPr>
            <a:xfrm>
              <a:off x="4308621" y="31484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Ellipse 55"/>
            <p:cNvSpPr/>
            <p:nvPr/>
          </p:nvSpPr>
          <p:spPr>
            <a:xfrm>
              <a:off x="4178218" y="344221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Ellipse 56"/>
            <p:cNvSpPr/>
            <p:nvPr/>
          </p:nvSpPr>
          <p:spPr>
            <a:xfrm>
              <a:off x="4151510" y="30949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Ellipse 57"/>
            <p:cNvSpPr/>
            <p:nvPr/>
          </p:nvSpPr>
          <p:spPr>
            <a:xfrm>
              <a:off x="4621278" y="27446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Ellipse 58"/>
            <p:cNvSpPr/>
            <p:nvPr/>
          </p:nvSpPr>
          <p:spPr>
            <a:xfrm>
              <a:off x="4462594" y="334008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0" name="Ellipse 59"/>
            <p:cNvSpPr/>
            <p:nvPr/>
          </p:nvSpPr>
          <p:spPr>
            <a:xfrm>
              <a:off x="4501872" y="286089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Ellipse 60"/>
            <p:cNvSpPr/>
            <p:nvPr/>
          </p:nvSpPr>
          <p:spPr>
            <a:xfrm>
              <a:off x="3984969" y="35694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Ellipse 61"/>
            <p:cNvSpPr/>
            <p:nvPr/>
          </p:nvSpPr>
          <p:spPr>
            <a:xfrm>
              <a:off x="4288197" y="35898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Ellipse 62"/>
            <p:cNvSpPr/>
            <p:nvPr/>
          </p:nvSpPr>
          <p:spPr>
            <a:xfrm>
              <a:off x="4459452" y="31672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Ellipse 63"/>
            <p:cNvSpPr/>
            <p:nvPr/>
          </p:nvSpPr>
          <p:spPr>
            <a:xfrm>
              <a:off x="4376181" y="29331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5" name="Ellipse 64"/>
            <p:cNvSpPr/>
            <p:nvPr/>
          </p:nvSpPr>
          <p:spPr>
            <a:xfrm>
              <a:off x="4283485" y="334951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Ellipse 65"/>
            <p:cNvSpPr/>
            <p:nvPr/>
          </p:nvSpPr>
          <p:spPr>
            <a:xfrm>
              <a:off x="4124801" y="32473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Ellipse 66"/>
            <p:cNvSpPr/>
            <p:nvPr/>
          </p:nvSpPr>
          <p:spPr>
            <a:xfrm>
              <a:off x="5056149" y="315112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8" name="Ellipse 67"/>
            <p:cNvSpPr/>
            <p:nvPr/>
          </p:nvSpPr>
          <p:spPr>
            <a:xfrm>
              <a:off x="4626087" y="295977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Ellipse 68"/>
            <p:cNvSpPr/>
            <p:nvPr/>
          </p:nvSpPr>
          <p:spPr>
            <a:xfrm>
              <a:off x="4601043" y="343549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0" name="Ellipse 69"/>
            <p:cNvSpPr/>
            <p:nvPr/>
          </p:nvSpPr>
          <p:spPr>
            <a:xfrm>
              <a:off x="4770203" y="306314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1" name="Ellipse 70"/>
            <p:cNvSpPr/>
            <p:nvPr/>
          </p:nvSpPr>
          <p:spPr>
            <a:xfrm>
              <a:off x="4998018" y="359261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2" name="Ellipse 71"/>
            <p:cNvSpPr/>
            <p:nvPr/>
          </p:nvSpPr>
          <p:spPr>
            <a:xfrm>
              <a:off x="4858185" y="3245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3" name="Ellipse 72"/>
            <p:cNvSpPr/>
            <p:nvPr/>
          </p:nvSpPr>
          <p:spPr>
            <a:xfrm>
              <a:off x="4727782" y="3539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4" name="Ellipse 73"/>
            <p:cNvSpPr/>
            <p:nvPr/>
          </p:nvSpPr>
          <p:spPr>
            <a:xfrm>
              <a:off x="4701074" y="31919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" name="Ellipse 74"/>
            <p:cNvSpPr/>
            <p:nvPr/>
          </p:nvSpPr>
          <p:spPr>
            <a:xfrm>
              <a:off x="4810624" y="28970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" name="Ellipse 75"/>
            <p:cNvSpPr/>
            <p:nvPr/>
          </p:nvSpPr>
          <p:spPr>
            <a:xfrm>
              <a:off x="5012158" y="343706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" name="Ellipse 76"/>
            <p:cNvSpPr/>
            <p:nvPr/>
          </p:nvSpPr>
          <p:spPr>
            <a:xfrm>
              <a:off x="5051436" y="295787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" name="Ellipse 77"/>
            <p:cNvSpPr/>
            <p:nvPr/>
          </p:nvSpPr>
          <p:spPr>
            <a:xfrm>
              <a:off x="4985543" y="376077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" name="Ellipse 78"/>
            <p:cNvSpPr/>
            <p:nvPr/>
          </p:nvSpPr>
          <p:spPr>
            <a:xfrm>
              <a:off x="5009016" y="326424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" name="Ellipse 79"/>
            <p:cNvSpPr/>
            <p:nvPr/>
          </p:nvSpPr>
          <p:spPr>
            <a:xfrm>
              <a:off x="4925745" y="303014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" name="Ellipse 80"/>
            <p:cNvSpPr/>
            <p:nvPr/>
          </p:nvSpPr>
          <p:spPr>
            <a:xfrm>
              <a:off x="4833049" y="344649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" name="Ellipse 81"/>
            <p:cNvSpPr/>
            <p:nvPr/>
          </p:nvSpPr>
          <p:spPr>
            <a:xfrm>
              <a:off x="4674365" y="33443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85" name="ZoneTexte 54"/>
          <p:cNvSpPr txBox="1">
            <a:spLocks noChangeArrowheads="1"/>
          </p:cNvSpPr>
          <p:nvPr/>
        </p:nvSpPr>
        <p:spPr bwMode="auto">
          <a:xfrm>
            <a:off x="998216" y="1785081"/>
            <a:ext cx="3639771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/>
              <a:t>Use of </a:t>
            </a:r>
            <a:r>
              <a:rPr lang="fr-FR" b="1" dirty="0" err="1" smtClean="0"/>
              <a:t>nanoparticles</a:t>
            </a:r>
            <a:r>
              <a:rPr lang="fr-FR" b="1" dirty="0" smtClean="0"/>
              <a:t> </a:t>
            </a:r>
            <a:r>
              <a:rPr lang="fr-FR" i="1" dirty="0" smtClean="0"/>
              <a:t>(«</a:t>
            </a:r>
            <a:r>
              <a:rPr lang="fr-FR" i="1" dirty="0"/>
              <a:t> Pickering </a:t>
            </a:r>
            <a:r>
              <a:rPr lang="fr-FR" i="1" dirty="0" smtClean="0"/>
              <a:t>» </a:t>
            </a:r>
            <a:r>
              <a:rPr lang="fr-FR" i="1" dirty="0" err="1" smtClean="0"/>
              <a:t>foams</a:t>
            </a:r>
            <a:r>
              <a:rPr lang="fr-FR" i="1" dirty="0" smtClean="0"/>
              <a:t>)  </a:t>
            </a:r>
            <a:endParaRPr lang="fr-FR" i="1" dirty="0"/>
          </a:p>
        </p:txBody>
      </p:sp>
      <p:sp>
        <p:nvSpPr>
          <p:cNvPr id="86" name="Flèche droite 85"/>
          <p:cNvSpPr/>
          <p:nvPr/>
        </p:nvSpPr>
        <p:spPr>
          <a:xfrm>
            <a:off x="333632" y="203165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83" name="Rectangle 8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84" name="ZoneTexte 8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88" name="ZoneTexte 87"/>
          <p:cNvSpPr txBox="1"/>
          <p:nvPr/>
        </p:nvSpPr>
        <p:spPr>
          <a:xfrm>
            <a:off x="2175885" y="961509"/>
            <a:ext cx="45932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design a stable </a:t>
            </a:r>
            <a:r>
              <a:rPr lang="en-US" sz="2000" dirty="0" smtClean="0"/>
              <a:t>foam </a:t>
            </a:r>
            <a:r>
              <a:rPr lang="fr-FR" sz="2000" dirty="0" smtClean="0"/>
              <a:t>?</a:t>
            </a:r>
            <a:endParaRPr lang="fr-FR" sz="2000" i="1" dirty="0" smtClean="0"/>
          </a:p>
        </p:txBody>
      </p:sp>
    </p:spTree>
    <p:extLst>
      <p:ext uri="{BB962C8B-B14F-4D97-AF65-F5344CB8AC3E}">
        <p14:creationId xmlns:p14="http://schemas.microsoft.com/office/powerpoint/2010/main" val="3316531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Text Box 13"/>
          <p:cNvSpPr txBox="1">
            <a:spLocks noChangeAspect="1" noChangeArrowheads="1"/>
          </p:cNvSpPr>
          <p:nvPr/>
        </p:nvSpPr>
        <p:spPr bwMode="auto">
          <a:xfrm>
            <a:off x="4722308" y="3103087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grpSp>
        <p:nvGrpSpPr>
          <p:cNvPr id="4" name="Groupe 3"/>
          <p:cNvGrpSpPr/>
          <p:nvPr/>
        </p:nvGrpSpPr>
        <p:grpSpPr>
          <a:xfrm>
            <a:off x="1500655" y="1506398"/>
            <a:ext cx="4300537" cy="3616325"/>
            <a:chOff x="1500655" y="1506398"/>
            <a:chExt cx="4300537" cy="3616325"/>
          </a:xfrm>
        </p:grpSpPr>
        <p:sp>
          <p:nvSpPr>
            <p:cNvPr id="9" name="Forme libre 8"/>
            <p:cNvSpPr/>
            <p:nvPr/>
          </p:nvSpPr>
          <p:spPr>
            <a:xfrm>
              <a:off x="1500655" y="1506398"/>
              <a:ext cx="4300537" cy="3616325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37000"/>
              </a:scheme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339" name="Ellipse 338"/>
            <p:cNvSpPr/>
            <p:nvPr/>
          </p:nvSpPr>
          <p:spPr>
            <a:xfrm>
              <a:off x="1573278" y="351448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1" name="Text Box 13"/>
            <p:cNvSpPr txBox="1">
              <a:spLocks noChangeAspect="1" noChangeArrowheads="1"/>
            </p:cNvSpPr>
            <p:nvPr/>
          </p:nvSpPr>
          <p:spPr bwMode="auto">
            <a:xfrm>
              <a:off x="2846326" y="2670074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  <p:sp>
          <p:nvSpPr>
            <p:cNvPr id="342" name="Text Box 13"/>
            <p:cNvSpPr txBox="1">
              <a:spLocks noChangeAspect="1" noChangeArrowheads="1"/>
            </p:cNvSpPr>
            <p:nvPr/>
          </p:nvSpPr>
          <p:spPr bwMode="auto">
            <a:xfrm>
              <a:off x="3142223" y="3802385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r>
                <a:rPr lang="fr-FR" sz="1800" b="1" dirty="0">
                  <a:solidFill>
                    <a:srgbClr val="000000"/>
                  </a:solidFill>
                  <a:latin typeface="Arial" charset="0"/>
                </a:rPr>
                <a:t>air</a:t>
              </a:r>
            </a:p>
          </p:txBody>
        </p:sp>
        <p:sp>
          <p:nvSpPr>
            <p:cNvPr id="22" name="Ellipse 21"/>
            <p:cNvSpPr/>
            <p:nvPr/>
          </p:nvSpPr>
          <p:spPr>
            <a:xfrm>
              <a:off x="1763386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Ellipse 22"/>
            <p:cNvSpPr/>
            <p:nvPr/>
          </p:nvSpPr>
          <p:spPr>
            <a:xfrm>
              <a:off x="1925212" y="354590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Ellipse 23"/>
            <p:cNvSpPr/>
            <p:nvPr/>
          </p:nvSpPr>
          <p:spPr>
            <a:xfrm>
              <a:off x="2087039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Ellipse 24"/>
            <p:cNvSpPr/>
            <p:nvPr/>
          </p:nvSpPr>
          <p:spPr>
            <a:xfrm>
              <a:off x="2267719" y="355847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Ellipse 25"/>
            <p:cNvSpPr/>
            <p:nvPr/>
          </p:nvSpPr>
          <p:spPr>
            <a:xfrm>
              <a:off x="2457827" y="3541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Ellipse 26"/>
            <p:cNvSpPr/>
            <p:nvPr/>
          </p:nvSpPr>
          <p:spPr>
            <a:xfrm>
              <a:off x="2610226" y="353333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Ellipse 27"/>
            <p:cNvSpPr/>
            <p:nvPr/>
          </p:nvSpPr>
          <p:spPr>
            <a:xfrm>
              <a:off x="2790907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Ellipse 28"/>
            <p:cNvSpPr/>
            <p:nvPr/>
          </p:nvSpPr>
          <p:spPr>
            <a:xfrm>
              <a:off x="2981015" y="351762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Ellipse 29"/>
            <p:cNvSpPr/>
            <p:nvPr/>
          </p:nvSpPr>
          <p:spPr>
            <a:xfrm>
              <a:off x="3142841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Ellipse 30"/>
            <p:cNvSpPr/>
            <p:nvPr/>
          </p:nvSpPr>
          <p:spPr>
            <a:xfrm>
              <a:off x="3304668" y="354904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Ellipse 31"/>
            <p:cNvSpPr/>
            <p:nvPr/>
          </p:nvSpPr>
          <p:spPr>
            <a:xfrm>
              <a:off x="3485348" y="356004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Ellipse 32"/>
            <p:cNvSpPr/>
            <p:nvPr/>
          </p:nvSpPr>
          <p:spPr>
            <a:xfrm>
              <a:off x="3675456" y="35427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Ellipse 33"/>
            <p:cNvSpPr/>
            <p:nvPr/>
          </p:nvSpPr>
          <p:spPr>
            <a:xfrm>
              <a:off x="3827855" y="35349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Ellipse 34"/>
            <p:cNvSpPr/>
            <p:nvPr/>
          </p:nvSpPr>
          <p:spPr>
            <a:xfrm>
              <a:off x="1518289" y="32143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Ellipse 35"/>
            <p:cNvSpPr/>
            <p:nvPr/>
          </p:nvSpPr>
          <p:spPr>
            <a:xfrm>
              <a:off x="1708397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Ellipse 36"/>
            <p:cNvSpPr/>
            <p:nvPr/>
          </p:nvSpPr>
          <p:spPr>
            <a:xfrm>
              <a:off x="1870223" y="324582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Ellipse 37"/>
            <p:cNvSpPr/>
            <p:nvPr/>
          </p:nvSpPr>
          <p:spPr>
            <a:xfrm>
              <a:off x="2032050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Ellipse 38"/>
            <p:cNvSpPr/>
            <p:nvPr/>
          </p:nvSpPr>
          <p:spPr>
            <a:xfrm>
              <a:off x="2212730" y="325838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Ellipse 39"/>
            <p:cNvSpPr/>
            <p:nvPr/>
          </p:nvSpPr>
          <p:spPr>
            <a:xfrm>
              <a:off x="2402838" y="324110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Ellipse 40"/>
            <p:cNvSpPr/>
            <p:nvPr/>
          </p:nvSpPr>
          <p:spPr>
            <a:xfrm>
              <a:off x="2555237" y="323325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Ellipse 41"/>
            <p:cNvSpPr/>
            <p:nvPr/>
          </p:nvSpPr>
          <p:spPr>
            <a:xfrm>
              <a:off x="2735918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Ellipse 42"/>
            <p:cNvSpPr/>
            <p:nvPr/>
          </p:nvSpPr>
          <p:spPr>
            <a:xfrm>
              <a:off x="2926026" y="321753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Ellipse 43"/>
            <p:cNvSpPr/>
            <p:nvPr/>
          </p:nvSpPr>
          <p:spPr>
            <a:xfrm>
              <a:off x="3087852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Ellipse 44"/>
            <p:cNvSpPr/>
            <p:nvPr/>
          </p:nvSpPr>
          <p:spPr>
            <a:xfrm>
              <a:off x="3249679" y="32489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Ellipse 45"/>
            <p:cNvSpPr/>
            <p:nvPr/>
          </p:nvSpPr>
          <p:spPr>
            <a:xfrm>
              <a:off x="3430359" y="32599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Ellipse 46"/>
            <p:cNvSpPr/>
            <p:nvPr/>
          </p:nvSpPr>
          <p:spPr>
            <a:xfrm>
              <a:off x="3620467" y="324267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Ellipse 47"/>
            <p:cNvSpPr/>
            <p:nvPr/>
          </p:nvSpPr>
          <p:spPr>
            <a:xfrm>
              <a:off x="3772866" y="323482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Ellipse 48"/>
            <p:cNvSpPr/>
            <p:nvPr/>
          </p:nvSpPr>
          <p:spPr>
            <a:xfrm>
              <a:off x="4506585" y="305414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Ellipse 49"/>
            <p:cNvSpPr/>
            <p:nvPr/>
          </p:nvSpPr>
          <p:spPr>
            <a:xfrm>
              <a:off x="4630705" y="35647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Ellipse 50"/>
            <p:cNvSpPr/>
            <p:nvPr/>
          </p:nvSpPr>
          <p:spPr>
            <a:xfrm>
              <a:off x="3962972" y="317983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Ellipse 51"/>
            <p:cNvSpPr/>
            <p:nvPr/>
          </p:nvSpPr>
          <p:spPr>
            <a:xfrm>
              <a:off x="4153079" y="364331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Ellipse 52"/>
            <p:cNvSpPr/>
            <p:nvPr/>
          </p:nvSpPr>
          <p:spPr>
            <a:xfrm>
              <a:off x="4220639" y="296615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Ellipse 53"/>
            <p:cNvSpPr/>
            <p:nvPr/>
          </p:nvSpPr>
          <p:spPr>
            <a:xfrm>
              <a:off x="4448454" y="349563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Ellipse 54"/>
            <p:cNvSpPr/>
            <p:nvPr/>
          </p:nvSpPr>
          <p:spPr>
            <a:xfrm>
              <a:off x="4308621" y="31484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Ellipse 55"/>
            <p:cNvSpPr/>
            <p:nvPr/>
          </p:nvSpPr>
          <p:spPr>
            <a:xfrm>
              <a:off x="4178218" y="344221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Ellipse 56"/>
            <p:cNvSpPr/>
            <p:nvPr/>
          </p:nvSpPr>
          <p:spPr>
            <a:xfrm>
              <a:off x="4151510" y="30949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Ellipse 57"/>
            <p:cNvSpPr/>
            <p:nvPr/>
          </p:nvSpPr>
          <p:spPr>
            <a:xfrm>
              <a:off x="4621278" y="27446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Ellipse 58"/>
            <p:cNvSpPr/>
            <p:nvPr/>
          </p:nvSpPr>
          <p:spPr>
            <a:xfrm>
              <a:off x="4462594" y="334008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0" name="Ellipse 59"/>
            <p:cNvSpPr/>
            <p:nvPr/>
          </p:nvSpPr>
          <p:spPr>
            <a:xfrm>
              <a:off x="4501872" y="286089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Ellipse 60"/>
            <p:cNvSpPr/>
            <p:nvPr/>
          </p:nvSpPr>
          <p:spPr>
            <a:xfrm>
              <a:off x="3984969" y="35694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Ellipse 61"/>
            <p:cNvSpPr/>
            <p:nvPr/>
          </p:nvSpPr>
          <p:spPr>
            <a:xfrm>
              <a:off x="4288197" y="35898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Ellipse 62"/>
            <p:cNvSpPr/>
            <p:nvPr/>
          </p:nvSpPr>
          <p:spPr>
            <a:xfrm>
              <a:off x="4459452" y="31672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Ellipse 63"/>
            <p:cNvSpPr/>
            <p:nvPr/>
          </p:nvSpPr>
          <p:spPr>
            <a:xfrm>
              <a:off x="4376181" y="29331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5" name="Ellipse 64"/>
            <p:cNvSpPr/>
            <p:nvPr/>
          </p:nvSpPr>
          <p:spPr>
            <a:xfrm>
              <a:off x="4283485" y="334951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Ellipse 65"/>
            <p:cNvSpPr/>
            <p:nvPr/>
          </p:nvSpPr>
          <p:spPr>
            <a:xfrm>
              <a:off x="4124801" y="32473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Ellipse 66"/>
            <p:cNvSpPr/>
            <p:nvPr/>
          </p:nvSpPr>
          <p:spPr>
            <a:xfrm>
              <a:off x="5056149" y="315112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8" name="Ellipse 67"/>
            <p:cNvSpPr/>
            <p:nvPr/>
          </p:nvSpPr>
          <p:spPr>
            <a:xfrm>
              <a:off x="4626087" y="295977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Ellipse 68"/>
            <p:cNvSpPr/>
            <p:nvPr/>
          </p:nvSpPr>
          <p:spPr>
            <a:xfrm>
              <a:off x="4601043" y="343549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0" name="Ellipse 69"/>
            <p:cNvSpPr/>
            <p:nvPr/>
          </p:nvSpPr>
          <p:spPr>
            <a:xfrm>
              <a:off x="4770203" y="306314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1" name="Ellipse 70"/>
            <p:cNvSpPr/>
            <p:nvPr/>
          </p:nvSpPr>
          <p:spPr>
            <a:xfrm>
              <a:off x="4998018" y="359261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2" name="Ellipse 71"/>
            <p:cNvSpPr/>
            <p:nvPr/>
          </p:nvSpPr>
          <p:spPr>
            <a:xfrm>
              <a:off x="4858185" y="3245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3" name="Ellipse 72"/>
            <p:cNvSpPr/>
            <p:nvPr/>
          </p:nvSpPr>
          <p:spPr>
            <a:xfrm>
              <a:off x="4727782" y="3539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4" name="Ellipse 73"/>
            <p:cNvSpPr/>
            <p:nvPr/>
          </p:nvSpPr>
          <p:spPr>
            <a:xfrm>
              <a:off x="4701074" y="31919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" name="Ellipse 74"/>
            <p:cNvSpPr/>
            <p:nvPr/>
          </p:nvSpPr>
          <p:spPr>
            <a:xfrm>
              <a:off x="4810624" y="28970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6" name="Ellipse 75"/>
            <p:cNvSpPr/>
            <p:nvPr/>
          </p:nvSpPr>
          <p:spPr>
            <a:xfrm>
              <a:off x="5012158" y="343706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7" name="Ellipse 76"/>
            <p:cNvSpPr/>
            <p:nvPr/>
          </p:nvSpPr>
          <p:spPr>
            <a:xfrm>
              <a:off x="5051436" y="295787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" name="Ellipse 77"/>
            <p:cNvSpPr/>
            <p:nvPr/>
          </p:nvSpPr>
          <p:spPr>
            <a:xfrm>
              <a:off x="4985543" y="376077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" name="Ellipse 78"/>
            <p:cNvSpPr/>
            <p:nvPr/>
          </p:nvSpPr>
          <p:spPr>
            <a:xfrm>
              <a:off x="5009016" y="326424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" name="Ellipse 79"/>
            <p:cNvSpPr/>
            <p:nvPr/>
          </p:nvSpPr>
          <p:spPr>
            <a:xfrm>
              <a:off x="4925745" y="303014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" name="Ellipse 80"/>
            <p:cNvSpPr/>
            <p:nvPr/>
          </p:nvSpPr>
          <p:spPr>
            <a:xfrm>
              <a:off x="4833049" y="344649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" name="Ellipse 81"/>
            <p:cNvSpPr/>
            <p:nvPr/>
          </p:nvSpPr>
          <p:spPr>
            <a:xfrm>
              <a:off x="4674365" y="33443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87" name="ZoneTexte 86"/>
          <p:cNvSpPr txBox="1"/>
          <p:nvPr/>
        </p:nvSpPr>
        <p:spPr>
          <a:xfrm>
            <a:off x="1363776" y="5228272"/>
            <a:ext cx="6408625" cy="1200329"/>
          </a:xfrm>
          <a:prstGeom prst="rect">
            <a:avLst/>
          </a:prstGeom>
          <a:solidFill>
            <a:srgbClr val="0000FF">
              <a:alpha val="23000"/>
            </a:srgbClr>
          </a:solidFill>
        </p:spPr>
        <p:txBody>
          <a:bodyPr wrap="square" rtlCol="0">
            <a:spAutoFit/>
          </a:bodyPr>
          <a:lstStyle/>
          <a:p>
            <a:r>
              <a:rPr lang="fr-FR" dirty="0" smtClean="0">
                <a:latin typeface="Calibri" pitchFamily="34" charset="0"/>
              </a:rPr>
              <a:t>• </a:t>
            </a:r>
            <a:r>
              <a:rPr lang="fr-FR" dirty="0" err="1" smtClean="0"/>
              <a:t>Only</a:t>
            </a:r>
            <a:r>
              <a:rPr lang="fr-FR" dirty="0" smtClean="0"/>
              <a:t> a few </a:t>
            </a:r>
            <a:r>
              <a:rPr lang="fr-FR" dirty="0" err="1" smtClean="0"/>
              <a:t>amount</a:t>
            </a:r>
            <a:r>
              <a:rPr lang="fr-FR" dirty="0" smtClean="0"/>
              <a:t> of </a:t>
            </a:r>
            <a:r>
              <a:rPr lang="fr-FR" dirty="0" err="1" smtClean="0"/>
              <a:t>foam</a:t>
            </a:r>
            <a:r>
              <a:rPr lang="fr-FR" dirty="0" smtClean="0"/>
              <a:t> </a:t>
            </a:r>
            <a:r>
              <a:rPr lang="fr-FR" dirty="0" err="1" smtClean="0"/>
              <a:t>is</a:t>
            </a:r>
            <a:r>
              <a:rPr lang="fr-FR" dirty="0" smtClean="0"/>
              <a:t> made </a:t>
            </a:r>
            <a:r>
              <a:rPr lang="fr-FR" dirty="0" smtClean="0"/>
              <a:t>(</a:t>
            </a:r>
            <a:r>
              <a:rPr lang="fr-FR" dirty="0" err="1" smtClean="0"/>
              <a:t>stabilizers</a:t>
            </a:r>
            <a:r>
              <a:rPr lang="fr-FR" dirty="0" smtClean="0"/>
              <a:t> do not go </a:t>
            </a:r>
            <a:r>
              <a:rPr lang="fr-FR" dirty="0" err="1" smtClean="0"/>
              <a:t>fast</a:t>
            </a:r>
            <a:r>
              <a:rPr lang="fr-FR" dirty="0" smtClean="0"/>
              <a:t> up to interfaces </a:t>
            </a:r>
            <a:r>
              <a:rPr lang="fr-FR" dirty="0" err="1" smtClean="0"/>
              <a:t>when</a:t>
            </a:r>
            <a:r>
              <a:rPr lang="fr-FR" dirty="0" smtClean="0"/>
              <a:t> gaz </a:t>
            </a:r>
            <a:r>
              <a:rPr lang="fr-FR" dirty="0" err="1" smtClean="0"/>
              <a:t>is</a:t>
            </a:r>
            <a:r>
              <a:rPr lang="fr-FR" dirty="0" smtClean="0"/>
              <a:t> </a:t>
            </a:r>
            <a:r>
              <a:rPr lang="fr-FR" dirty="0" err="1" smtClean="0"/>
              <a:t>incoporated</a:t>
            </a:r>
            <a:r>
              <a:rPr lang="fr-FR" dirty="0" smtClean="0"/>
              <a:t>) </a:t>
            </a:r>
            <a:endParaRPr lang="fr-FR" dirty="0" smtClean="0"/>
          </a:p>
          <a:p>
            <a:endParaRPr lang="fr-FR" dirty="0" smtClean="0">
              <a:latin typeface="Calibri" pitchFamily="34" charset="0"/>
            </a:endParaRPr>
          </a:p>
          <a:p>
            <a:r>
              <a:rPr lang="fr-FR" dirty="0" smtClean="0">
                <a:latin typeface="Calibri" pitchFamily="34" charset="0"/>
              </a:rPr>
              <a:t>• </a:t>
            </a:r>
            <a:r>
              <a:rPr lang="fr-FR" dirty="0" smtClean="0">
                <a:latin typeface="Calibri" pitchFamily="34" charset="0"/>
              </a:rPr>
              <a:t>It </a:t>
            </a:r>
            <a:r>
              <a:rPr lang="fr-FR" dirty="0" err="1" smtClean="0">
                <a:latin typeface="Calibri" pitchFamily="34" charset="0"/>
              </a:rPr>
              <a:t>is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difficult</a:t>
            </a:r>
            <a:r>
              <a:rPr lang="fr-FR" dirty="0" smtClean="0">
                <a:latin typeface="Calibri" pitchFamily="34" charset="0"/>
              </a:rPr>
              <a:t> to tune the </a:t>
            </a:r>
            <a:r>
              <a:rPr lang="fr-FR" dirty="0" err="1" smtClean="0">
                <a:latin typeface="Calibri" pitchFamily="34" charset="0"/>
              </a:rPr>
              <a:t>stability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foam</a:t>
            </a:r>
            <a:r>
              <a:rPr lang="fr-FR" dirty="0" smtClean="0">
                <a:latin typeface="Calibri" pitchFamily="34" charset="0"/>
              </a:rPr>
              <a:t> by an </a:t>
            </a:r>
            <a:r>
              <a:rPr lang="fr-FR" dirty="0" err="1" smtClean="0">
                <a:latin typeface="Calibri" pitchFamily="34" charset="0"/>
              </a:rPr>
              <a:t>external</a:t>
            </a:r>
            <a:r>
              <a:rPr lang="fr-FR" dirty="0" smtClean="0">
                <a:latin typeface="Calibri" pitchFamily="34" charset="0"/>
              </a:rPr>
              <a:t> stimulus</a:t>
            </a:r>
            <a:endParaRPr lang="fr-FR" dirty="0"/>
          </a:p>
        </p:txBody>
      </p:sp>
      <p:sp>
        <p:nvSpPr>
          <p:cNvPr id="8" name="ZoneTexte 7"/>
          <p:cNvSpPr txBox="1"/>
          <p:nvPr/>
        </p:nvSpPr>
        <p:spPr>
          <a:xfrm>
            <a:off x="384180" y="5735781"/>
            <a:ext cx="6639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i="1" dirty="0" smtClean="0">
                <a:latin typeface="Calibri" pitchFamily="34" charset="0"/>
              </a:rPr>
              <a:t>But…</a:t>
            </a:r>
            <a:endParaRPr lang="fr-FR" i="1" dirty="0" smtClean="0">
              <a:latin typeface="Calibri" pitchFamily="34" charset="0"/>
            </a:endParaRPr>
          </a:p>
          <a:p>
            <a:endParaRPr lang="fr-FR" dirty="0"/>
          </a:p>
        </p:txBody>
      </p:sp>
      <p:sp>
        <p:nvSpPr>
          <p:cNvPr id="83" name="Rectangle 8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84" name="ZoneTexte 8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88" name="ZoneTexte 87"/>
          <p:cNvSpPr txBox="1"/>
          <p:nvPr/>
        </p:nvSpPr>
        <p:spPr>
          <a:xfrm>
            <a:off x="2175885" y="961509"/>
            <a:ext cx="45932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design a stable </a:t>
            </a:r>
            <a:r>
              <a:rPr lang="en-US" sz="2000" dirty="0" smtClean="0"/>
              <a:t>foam </a:t>
            </a:r>
            <a:r>
              <a:rPr lang="fr-FR" sz="2000" dirty="0" smtClean="0"/>
              <a:t>?</a:t>
            </a:r>
            <a:endParaRPr lang="fr-FR" sz="2000" i="1" dirty="0" smtClean="0"/>
          </a:p>
        </p:txBody>
      </p:sp>
      <p:sp>
        <p:nvSpPr>
          <p:cNvPr id="89" name="ZoneTexte 54"/>
          <p:cNvSpPr txBox="1">
            <a:spLocks noChangeArrowheads="1"/>
          </p:cNvSpPr>
          <p:nvPr/>
        </p:nvSpPr>
        <p:spPr bwMode="auto">
          <a:xfrm>
            <a:off x="998216" y="1785081"/>
            <a:ext cx="3639771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/>
              <a:t>Use of </a:t>
            </a:r>
            <a:r>
              <a:rPr lang="fr-FR" b="1" dirty="0" err="1" smtClean="0"/>
              <a:t>nanoparticles</a:t>
            </a:r>
            <a:r>
              <a:rPr lang="fr-FR" b="1" dirty="0" smtClean="0"/>
              <a:t> </a:t>
            </a:r>
            <a:r>
              <a:rPr lang="fr-FR" i="1" dirty="0" smtClean="0"/>
              <a:t>(«</a:t>
            </a:r>
            <a:r>
              <a:rPr lang="fr-FR" i="1" dirty="0"/>
              <a:t> Pickering </a:t>
            </a:r>
            <a:r>
              <a:rPr lang="fr-FR" i="1" dirty="0" smtClean="0"/>
              <a:t>» </a:t>
            </a:r>
            <a:r>
              <a:rPr lang="fr-FR" i="1" dirty="0" err="1" smtClean="0"/>
              <a:t>foams</a:t>
            </a:r>
            <a:r>
              <a:rPr lang="fr-FR" i="1" dirty="0" smtClean="0"/>
              <a:t>)  </a:t>
            </a:r>
            <a:endParaRPr lang="fr-FR" i="1" dirty="0"/>
          </a:p>
        </p:txBody>
      </p:sp>
      <p:sp>
        <p:nvSpPr>
          <p:cNvPr id="90" name="Flèche droite 89"/>
          <p:cNvSpPr/>
          <p:nvPr/>
        </p:nvSpPr>
        <p:spPr>
          <a:xfrm>
            <a:off x="333632" y="203165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6537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/>
          <p:cNvGrpSpPr/>
          <p:nvPr/>
        </p:nvGrpSpPr>
        <p:grpSpPr>
          <a:xfrm>
            <a:off x="4613803" y="2200981"/>
            <a:ext cx="4300537" cy="3616325"/>
            <a:chOff x="1500655" y="1506398"/>
            <a:chExt cx="4300537" cy="3616325"/>
          </a:xfrm>
        </p:grpSpPr>
        <p:sp>
          <p:nvSpPr>
            <p:cNvPr id="5" name="Forme libre 4"/>
            <p:cNvSpPr/>
            <p:nvPr/>
          </p:nvSpPr>
          <p:spPr>
            <a:xfrm>
              <a:off x="1500655" y="1506398"/>
              <a:ext cx="4300537" cy="3616325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37000"/>
              </a:scheme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6" name="Ellipse 5"/>
            <p:cNvSpPr/>
            <p:nvPr/>
          </p:nvSpPr>
          <p:spPr>
            <a:xfrm>
              <a:off x="1573278" y="351448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Text Box 13"/>
            <p:cNvSpPr txBox="1">
              <a:spLocks noChangeAspect="1" noChangeArrowheads="1"/>
            </p:cNvSpPr>
            <p:nvPr/>
          </p:nvSpPr>
          <p:spPr bwMode="auto">
            <a:xfrm>
              <a:off x="2846326" y="2670074"/>
              <a:ext cx="1908175" cy="360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9436" tIns="29718" rIns="59436" bIns="29718"/>
            <a:lstStyle/>
            <a:p>
              <a:pPr algn="ctr" eaLnBrk="0" hangingPunct="0"/>
              <a:endParaRPr lang="fr-FR" sz="1800" b="1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" name="Ellipse 8"/>
            <p:cNvSpPr/>
            <p:nvPr/>
          </p:nvSpPr>
          <p:spPr>
            <a:xfrm>
              <a:off x="1763386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Ellipse 9"/>
            <p:cNvSpPr/>
            <p:nvPr/>
          </p:nvSpPr>
          <p:spPr>
            <a:xfrm>
              <a:off x="1925212" y="354590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Ellipse 10"/>
            <p:cNvSpPr/>
            <p:nvPr/>
          </p:nvSpPr>
          <p:spPr>
            <a:xfrm>
              <a:off x="2087039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" name="Ellipse 11"/>
            <p:cNvSpPr/>
            <p:nvPr/>
          </p:nvSpPr>
          <p:spPr>
            <a:xfrm>
              <a:off x="2267719" y="355847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Ellipse 12"/>
            <p:cNvSpPr/>
            <p:nvPr/>
          </p:nvSpPr>
          <p:spPr>
            <a:xfrm>
              <a:off x="2457827" y="3541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Ellipse 13"/>
            <p:cNvSpPr/>
            <p:nvPr/>
          </p:nvSpPr>
          <p:spPr>
            <a:xfrm>
              <a:off x="2610226" y="353333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Ellipse 14"/>
            <p:cNvSpPr/>
            <p:nvPr/>
          </p:nvSpPr>
          <p:spPr>
            <a:xfrm>
              <a:off x="2790907" y="3516055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Ellipse 15"/>
            <p:cNvSpPr/>
            <p:nvPr/>
          </p:nvSpPr>
          <p:spPr>
            <a:xfrm>
              <a:off x="2981015" y="351762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Ellipse 16"/>
            <p:cNvSpPr/>
            <p:nvPr/>
          </p:nvSpPr>
          <p:spPr>
            <a:xfrm>
              <a:off x="3142841" y="354747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Ellipse 17"/>
            <p:cNvSpPr/>
            <p:nvPr/>
          </p:nvSpPr>
          <p:spPr>
            <a:xfrm>
              <a:off x="3304668" y="354904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Ellipse 18"/>
            <p:cNvSpPr/>
            <p:nvPr/>
          </p:nvSpPr>
          <p:spPr>
            <a:xfrm>
              <a:off x="3485348" y="356004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Ellipse 19"/>
            <p:cNvSpPr/>
            <p:nvPr/>
          </p:nvSpPr>
          <p:spPr>
            <a:xfrm>
              <a:off x="3675456" y="35427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Ellipse 20"/>
            <p:cNvSpPr/>
            <p:nvPr/>
          </p:nvSpPr>
          <p:spPr>
            <a:xfrm>
              <a:off x="3827855" y="35349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Ellipse 21"/>
            <p:cNvSpPr/>
            <p:nvPr/>
          </p:nvSpPr>
          <p:spPr>
            <a:xfrm>
              <a:off x="1518289" y="32143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Ellipse 22"/>
            <p:cNvSpPr/>
            <p:nvPr/>
          </p:nvSpPr>
          <p:spPr>
            <a:xfrm>
              <a:off x="1708397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Ellipse 23"/>
            <p:cNvSpPr/>
            <p:nvPr/>
          </p:nvSpPr>
          <p:spPr>
            <a:xfrm>
              <a:off x="1870223" y="324582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Ellipse 24"/>
            <p:cNvSpPr/>
            <p:nvPr/>
          </p:nvSpPr>
          <p:spPr>
            <a:xfrm>
              <a:off x="2032050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Ellipse 25"/>
            <p:cNvSpPr/>
            <p:nvPr/>
          </p:nvSpPr>
          <p:spPr>
            <a:xfrm>
              <a:off x="2212730" y="325838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Ellipse 26"/>
            <p:cNvSpPr/>
            <p:nvPr/>
          </p:nvSpPr>
          <p:spPr>
            <a:xfrm>
              <a:off x="2402838" y="324110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Ellipse 27"/>
            <p:cNvSpPr/>
            <p:nvPr/>
          </p:nvSpPr>
          <p:spPr>
            <a:xfrm>
              <a:off x="2555237" y="323325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Ellipse 28"/>
            <p:cNvSpPr/>
            <p:nvPr/>
          </p:nvSpPr>
          <p:spPr>
            <a:xfrm>
              <a:off x="2735918" y="321596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Ellipse 29"/>
            <p:cNvSpPr/>
            <p:nvPr/>
          </p:nvSpPr>
          <p:spPr>
            <a:xfrm>
              <a:off x="2926026" y="321753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Ellipse 30"/>
            <p:cNvSpPr/>
            <p:nvPr/>
          </p:nvSpPr>
          <p:spPr>
            <a:xfrm>
              <a:off x="3087852" y="3247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Ellipse 31"/>
            <p:cNvSpPr/>
            <p:nvPr/>
          </p:nvSpPr>
          <p:spPr>
            <a:xfrm>
              <a:off x="3249679" y="32489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Ellipse 32"/>
            <p:cNvSpPr/>
            <p:nvPr/>
          </p:nvSpPr>
          <p:spPr>
            <a:xfrm>
              <a:off x="3430359" y="32599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Ellipse 33"/>
            <p:cNvSpPr/>
            <p:nvPr/>
          </p:nvSpPr>
          <p:spPr>
            <a:xfrm>
              <a:off x="3620467" y="324267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Ellipse 34"/>
            <p:cNvSpPr/>
            <p:nvPr/>
          </p:nvSpPr>
          <p:spPr>
            <a:xfrm>
              <a:off x="3772866" y="323482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Ellipse 35"/>
            <p:cNvSpPr/>
            <p:nvPr/>
          </p:nvSpPr>
          <p:spPr>
            <a:xfrm>
              <a:off x="4506585" y="305414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Ellipse 36"/>
            <p:cNvSpPr/>
            <p:nvPr/>
          </p:nvSpPr>
          <p:spPr>
            <a:xfrm>
              <a:off x="4630705" y="356476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Ellipse 37"/>
            <p:cNvSpPr/>
            <p:nvPr/>
          </p:nvSpPr>
          <p:spPr>
            <a:xfrm>
              <a:off x="3962972" y="317983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Ellipse 38"/>
            <p:cNvSpPr/>
            <p:nvPr/>
          </p:nvSpPr>
          <p:spPr>
            <a:xfrm>
              <a:off x="4153079" y="364331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Ellipse 39"/>
            <p:cNvSpPr/>
            <p:nvPr/>
          </p:nvSpPr>
          <p:spPr>
            <a:xfrm>
              <a:off x="4220639" y="2966158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Ellipse 40"/>
            <p:cNvSpPr/>
            <p:nvPr/>
          </p:nvSpPr>
          <p:spPr>
            <a:xfrm>
              <a:off x="4448454" y="349563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Ellipse 41"/>
            <p:cNvSpPr/>
            <p:nvPr/>
          </p:nvSpPr>
          <p:spPr>
            <a:xfrm>
              <a:off x="4308621" y="314840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Ellipse 42"/>
            <p:cNvSpPr/>
            <p:nvPr/>
          </p:nvSpPr>
          <p:spPr>
            <a:xfrm>
              <a:off x="4178218" y="344221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Ellipse 43"/>
            <p:cNvSpPr/>
            <p:nvPr/>
          </p:nvSpPr>
          <p:spPr>
            <a:xfrm>
              <a:off x="4151510" y="30949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Ellipse 44"/>
            <p:cNvSpPr/>
            <p:nvPr/>
          </p:nvSpPr>
          <p:spPr>
            <a:xfrm>
              <a:off x="4621278" y="27446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Ellipse 45"/>
            <p:cNvSpPr/>
            <p:nvPr/>
          </p:nvSpPr>
          <p:spPr>
            <a:xfrm>
              <a:off x="4462594" y="334008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Ellipse 46"/>
            <p:cNvSpPr/>
            <p:nvPr/>
          </p:nvSpPr>
          <p:spPr>
            <a:xfrm>
              <a:off x="4501872" y="286089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Ellipse 47"/>
            <p:cNvSpPr/>
            <p:nvPr/>
          </p:nvSpPr>
          <p:spPr>
            <a:xfrm>
              <a:off x="3984969" y="35694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Ellipse 48"/>
            <p:cNvSpPr/>
            <p:nvPr/>
          </p:nvSpPr>
          <p:spPr>
            <a:xfrm>
              <a:off x="4288197" y="358989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Ellipse 49"/>
            <p:cNvSpPr/>
            <p:nvPr/>
          </p:nvSpPr>
          <p:spPr>
            <a:xfrm>
              <a:off x="4459452" y="316726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Ellipse 50"/>
            <p:cNvSpPr/>
            <p:nvPr/>
          </p:nvSpPr>
          <p:spPr>
            <a:xfrm>
              <a:off x="4376181" y="293316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Ellipse 51"/>
            <p:cNvSpPr/>
            <p:nvPr/>
          </p:nvSpPr>
          <p:spPr>
            <a:xfrm>
              <a:off x="4283485" y="334951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Ellipse 52"/>
            <p:cNvSpPr/>
            <p:nvPr/>
          </p:nvSpPr>
          <p:spPr>
            <a:xfrm>
              <a:off x="4124801" y="324739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Ellipse 53"/>
            <p:cNvSpPr/>
            <p:nvPr/>
          </p:nvSpPr>
          <p:spPr>
            <a:xfrm>
              <a:off x="5056149" y="315112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Ellipse 54"/>
            <p:cNvSpPr/>
            <p:nvPr/>
          </p:nvSpPr>
          <p:spPr>
            <a:xfrm>
              <a:off x="4626087" y="295977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Ellipse 55"/>
            <p:cNvSpPr/>
            <p:nvPr/>
          </p:nvSpPr>
          <p:spPr>
            <a:xfrm>
              <a:off x="4601043" y="343549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Ellipse 56"/>
            <p:cNvSpPr/>
            <p:nvPr/>
          </p:nvSpPr>
          <p:spPr>
            <a:xfrm>
              <a:off x="4770203" y="306314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Ellipse 57"/>
            <p:cNvSpPr/>
            <p:nvPr/>
          </p:nvSpPr>
          <p:spPr>
            <a:xfrm>
              <a:off x="4998018" y="359261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Ellipse 58"/>
            <p:cNvSpPr/>
            <p:nvPr/>
          </p:nvSpPr>
          <p:spPr>
            <a:xfrm>
              <a:off x="4858185" y="3245391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0" name="Ellipse 59"/>
            <p:cNvSpPr/>
            <p:nvPr/>
          </p:nvSpPr>
          <p:spPr>
            <a:xfrm>
              <a:off x="4727782" y="3539193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Ellipse 60"/>
            <p:cNvSpPr/>
            <p:nvPr/>
          </p:nvSpPr>
          <p:spPr>
            <a:xfrm>
              <a:off x="4701074" y="31919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Ellipse 61"/>
            <p:cNvSpPr/>
            <p:nvPr/>
          </p:nvSpPr>
          <p:spPr>
            <a:xfrm>
              <a:off x="4810624" y="2897027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Ellipse 62"/>
            <p:cNvSpPr/>
            <p:nvPr/>
          </p:nvSpPr>
          <p:spPr>
            <a:xfrm>
              <a:off x="5012158" y="3437069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Ellipse 63"/>
            <p:cNvSpPr/>
            <p:nvPr/>
          </p:nvSpPr>
          <p:spPr>
            <a:xfrm>
              <a:off x="5051436" y="295787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5" name="Ellipse 64"/>
            <p:cNvSpPr/>
            <p:nvPr/>
          </p:nvSpPr>
          <p:spPr>
            <a:xfrm>
              <a:off x="4985543" y="3760770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Ellipse 65"/>
            <p:cNvSpPr/>
            <p:nvPr/>
          </p:nvSpPr>
          <p:spPr>
            <a:xfrm>
              <a:off x="5009016" y="3264244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Ellipse 66"/>
            <p:cNvSpPr/>
            <p:nvPr/>
          </p:nvSpPr>
          <p:spPr>
            <a:xfrm>
              <a:off x="4925745" y="303014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8" name="Ellipse 67"/>
            <p:cNvSpPr/>
            <p:nvPr/>
          </p:nvSpPr>
          <p:spPr>
            <a:xfrm>
              <a:off x="4833049" y="3446496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Ellipse 68"/>
            <p:cNvSpPr/>
            <p:nvPr/>
          </p:nvSpPr>
          <p:spPr>
            <a:xfrm>
              <a:off x="4674365" y="3344372"/>
              <a:ext cx="161922" cy="170586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66700" h="266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2" name="Groupe 71"/>
          <p:cNvGrpSpPr/>
          <p:nvPr/>
        </p:nvGrpSpPr>
        <p:grpSpPr>
          <a:xfrm>
            <a:off x="81985" y="1971611"/>
            <a:ext cx="4624387" cy="3876675"/>
            <a:chOff x="1870395" y="1550123"/>
            <a:chExt cx="4624387" cy="3876675"/>
          </a:xfrm>
        </p:grpSpPr>
        <p:sp>
          <p:nvSpPr>
            <p:cNvPr id="73" name="Forme libre 72"/>
            <p:cNvSpPr/>
            <p:nvPr/>
          </p:nvSpPr>
          <p:spPr>
            <a:xfrm>
              <a:off x="1870395" y="1691411"/>
              <a:ext cx="4300537" cy="3616325"/>
            </a:xfrm>
            <a:custGeom>
              <a:avLst/>
              <a:gdLst>
                <a:gd name="connsiteX0" fmla="*/ 25554 w 4301728"/>
                <a:gd name="connsiteY0" fmla="*/ 1982913 h 3616504"/>
                <a:gd name="connsiteX1" fmla="*/ 25554 w 4301728"/>
                <a:gd name="connsiteY1" fmla="*/ 1982913 h 3616504"/>
                <a:gd name="connsiteX2" fmla="*/ 97473 w 4301728"/>
                <a:gd name="connsiteY2" fmla="*/ 2085654 h 3616504"/>
                <a:gd name="connsiteX3" fmla="*/ 734471 w 4301728"/>
                <a:gd name="connsiteY3" fmla="*/ 2065106 h 3616504"/>
                <a:gd name="connsiteX4" fmla="*/ 1618049 w 4301728"/>
                <a:gd name="connsiteY4" fmla="*/ 2054832 h 3616504"/>
                <a:gd name="connsiteX5" fmla="*/ 2347514 w 4301728"/>
                <a:gd name="connsiteY5" fmla="*/ 2065106 h 3616504"/>
                <a:gd name="connsiteX6" fmla="*/ 2378336 w 4301728"/>
                <a:gd name="connsiteY6" fmla="*/ 2075380 h 3616504"/>
                <a:gd name="connsiteX7" fmla="*/ 2470804 w 4301728"/>
                <a:gd name="connsiteY7" fmla="*/ 2095928 h 3616504"/>
                <a:gd name="connsiteX8" fmla="*/ 2758480 w 4301728"/>
                <a:gd name="connsiteY8" fmla="*/ 2116477 h 3616504"/>
                <a:gd name="connsiteX9" fmla="*/ 2994786 w 4301728"/>
                <a:gd name="connsiteY9" fmla="*/ 2137025 h 3616504"/>
                <a:gd name="connsiteX10" fmla="*/ 3025608 w 4301728"/>
                <a:gd name="connsiteY10" fmla="*/ 2147299 h 3616504"/>
                <a:gd name="connsiteX11" fmla="*/ 3097527 w 4301728"/>
                <a:gd name="connsiteY11" fmla="*/ 2167848 h 3616504"/>
                <a:gd name="connsiteX12" fmla="*/ 3118076 w 4301728"/>
                <a:gd name="connsiteY12" fmla="*/ 2188396 h 3616504"/>
                <a:gd name="connsiteX13" fmla="*/ 3189995 w 4301728"/>
                <a:gd name="connsiteY13" fmla="*/ 2229493 h 3616504"/>
                <a:gd name="connsiteX14" fmla="*/ 3220817 w 4301728"/>
                <a:gd name="connsiteY14" fmla="*/ 2250041 h 3616504"/>
                <a:gd name="connsiteX15" fmla="*/ 3261914 w 4301728"/>
                <a:gd name="connsiteY15" fmla="*/ 2301412 h 3616504"/>
                <a:gd name="connsiteX16" fmla="*/ 3292736 w 4301728"/>
                <a:gd name="connsiteY16" fmla="*/ 2321960 h 3616504"/>
                <a:gd name="connsiteX17" fmla="*/ 3344107 w 4301728"/>
                <a:gd name="connsiteY17" fmla="*/ 2373331 h 3616504"/>
                <a:gd name="connsiteX18" fmla="*/ 3374929 w 4301728"/>
                <a:gd name="connsiteY18" fmla="*/ 2404153 h 3616504"/>
                <a:gd name="connsiteX19" fmla="*/ 3436574 w 4301728"/>
                <a:gd name="connsiteY19" fmla="*/ 2434976 h 3616504"/>
                <a:gd name="connsiteX20" fmla="*/ 3457123 w 4301728"/>
                <a:gd name="connsiteY20" fmla="*/ 2465798 h 3616504"/>
                <a:gd name="connsiteX21" fmla="*/ 3487945 w 4301728"/>
                <a:gd name="connsiteY21" fmla="*/ 2486346 h 3616504"/>
                <a:gd name="connsiteX22" fmla="*/ 3508494 w 4301728"/>
                <a:gd name="connsiteY22" fmla="*/ 2506895 h 3616504"/>
                <a:gd name="connsiteX23" fmla="*/ 3539316 w 4301728"/>
                <a:gd name="connsiteY23" fmla="*/ 2527443 h 3616504"/>
                <a:gd name="connsiteX24" fmla="*/ 3611235 w 4301728"/>
                <a:gd name="connsiteY24" fmla="*/ 2609636 h 3616504"/>
                <a:gd name="connsiteX25" fmla="*/ 3621509 w 4301728"/>
                <a:gd name="connsiteY25" fmla="*/ 2661007 h 3616504"/>
                <a:gd name="connsiteX26" fmla="*/ 3662606 w 4301728"/>
                <a:gd name="connsiteY26" fmla="*/ 2702104 h 3616504"/>
                <a:gd name="connsiteX27" fmla="*/ 3672880 w 4301728"/>
                <a:gd name="connsiteY27" fmla="*/ 2732926 h 3616504"/>
                <a:gd name="connsiteX28" fmla="*/ 3744799 w 4301728"/>
                <a:gd name="connsiteY28" fmla="*/ 2804845 h 3616504"/>
                <a:gd name="connsiteX29" fmla="*/ 3765347 w 4301728"/>
                <a:gd name="connsiteY29" fmla="*/ 2825394 h 3616504"/>
                <a:gd name="connsiteX30" fmla="*/ 3785896 w 4301728"/>
                <a:gd name="connsiteY30" fmla="*/ 2845942 h 3616504"/>
                <a:gd name="connsiteX31" fmla="*/ 3796170 w 4301728"/>
                <a:gd name="connsiteY31" fmla="*/ 2876764 h 3616504"/>
                <a:gd name="connsiteX32" fmla="*/ 3816718 w 4301728"/>
                <a:gd name="connsiteY32" fmla="*/ 2897313 h 3616504"/>
                <a:gd name="connsiteX33" fmla="*/ 3837267 w 4301728"/>
                <a:gd name="connsiteY33" fmla="*/ 2928135 h 3616504"/>
                <a:gd name="connsiteX34" fmla="*/ 3857815 w 4301728"/>
                <a:gd name="connsiteY34" fmla="*/ 3000054 h 3616504"/>
                <a:gd name="connsiteX35" fmla="*/ 3898912 w 4301728"/>
                <a:gd name="connsiteY35" fmla="*/ 3041151 h 3616504"/>
                <a:gd name="connsiteX36" fmla="*/ 3940008 w 4301728"/>
                <a:gd name="connsiteY36" fmla="*/ 3113070 h 3616504"/>
                <a:gd name="connsiteX37" fmla="*/ 3950282 w 4301728"/>
                <a:gd name="connsiteY37" fmla="*/ 3154167 h 3616504"/>
                <a:gd name="connsiteX38" fmla="*/ 3981105 w 4301728"/>
                <a:gd name="connsiteY38" fmla="*/ 3226086 h 3616504"/>
                <a:gd name="connsiteX39" fmla="*/ 3991379 w 4301728"/>
                <a:gd name="connsiteY39" fmla="*/ 3256908 h 3616504"/>
                <a:gd name="connsiteX40" fmla="*/ 4032476 w 4301728"/>
                <a:gd name="connsiteY40" fmla="*/ 3318553 h 3616504"/>
                <a:gd name="connsiteX41" fmla="*/ 4073572 w 4301728"/>
                <a:gd name="connsiteY41" fmla="*/ 3441843 h 3616504"/>
                <a:gd name="connsiteX42" fmla="*/ 4083846 w 4301728"/>
                <a:gd name="connsiteY42" fmla="*/ 3472666 h 3616504"/>
                <a:gd name="connsiteX43" fmla="*/ 4094120 w 4301728"/>
                <a:gd name="connsiteY43" fmla="*/ 3503488 h 3616504"/>
                <a:gd name="connsiteX44" fmla="*/ 4104395 w 4301728"/>
                <a:gd name="connsiteY44" fmla="*/ 3565133 h 3616504"/>
                <a:gd name="connsiteX45" fmla="*/ 4114669 w 4301728"/>
                <a:gd name="connsiteY45" fmla="*/ 3606230 h 3616504"/>
                <a:gd name="connsiteX46" fmla="*/ 4145491 w 4301728"/>
                <a:gd name="connsiteY46" fmla="*/ 3616504 h 3616504"/>
                <a:gd name="connsiteX47" fmla="*/ 4217410 w 4301728"/>
                <a:gd name="connsiteY47" fmla="*/ 3606230 h 3616504"/>
                <a:gd name="connsiteX48" fmla="*/ 4237959 w 4301728"/>
                <a:gd name="connsiteY48" fmla="*/ 3575407 h 3616504"/>
                <a:gd name="connsiteX49" fmla="*/ 4268781 w 4301728"/>
                <a:gd name="connsiteY49" fmla="*/ 3544585 h 3616504"/>
                <a:gd name="connsiteX50" fmla="*/ 4279055 w 4301728"/>
                <a:gd name="connsiteY50" fmla="*/ 3513762 h 3616504"/>
                <a:gd name="connsiteX51" fmla="*/ 4299604 w 4301728"/>
                <a:gd name="connsiteY51" fmla="*/ 3493214 h 3616504"/>
                <a:gd name="connsiteX52" fmla="*/ 4289329 w 4301728"/>
                <a:gd name="connsiteY52" fmla="*/ 3462391 h 3616504"/>
                <a:gd name="connsiteX53" fmla="*/ 4258507 w 4301728"/>
                <a:gd name="connsiteY53" fmla="*/ 3359650 h 3616504"/>
                <a:gd name="connsiteX54" fmla="*/ 4217410 w 4301728"/>
                <a:gd name="connsiteY54" fmla="*/ 3308279 h 3616504"/>
                <a:gd name="connsiteX55" fmla="*/ 4176314 w 4301728"/>
                <a:gd name="connsiteY55" fmla="*/ 3246634 h 3616504"/>
                <a:gd name="connsiteX56" fmla="*/ 4114669 w 4301728"/>
                <a:gd name="connsiteY56" fmla="*/ 3123344 h 3616504"/>
                <a:gd name="connsiteX57" fmla="*/ 4073572 w 4301728"/>
                <a:gd name="connsiteY57" fmla="*/ 3071973 h 3616504"/>
                <a:gd name="connsiteX58" fmla="*/ 4022201 w 4301728"/>
                <a:gd name="connsiteY58" fmla="*/ 3020603 h 3616504"/>
                <a:gd name="connsiteX59" fmla="*/ 4001653 w 4301728"/>
                <a:gd name="connsiteY59" fmla="*/ 3000054 h 3616504"/>
                <a:gd name="connsiteX60" fmla="*/ 3970831 w 4301728"/>
                <a:gd name="connsiteY60" fmla="*/ 2958958 h 3616504"/>
                <a:gd name="connsiteX61" fmla="*/ 3950282 w 4301728"/>
                <a:gd name="connsiteY61" fmla="*/ 2938409 h 3616504"/>
                <a:gd name="connsiteX62" fmla="*/ 3888637 w 4301728"/>
                <a:gd name="connsiteY62" fmla="*/ 2815119 h 3616504"/>
                <a:gd name="connsiteX63" fmla="*/ 3888637 w 4301728"/>
                <a:gd name="connsiteY63" fmla="*/ 2815119 h 3616504"/>
                <a:gd name="connsiteX64" fmla="*/ 3826992 w 4301728"/>
                <a:gd name="connsiteY64" fmla="*/ 2732926 h 3616504"/>
                <a:gd name="connsiteX65" fmla="*/ 3806444 w 4301728"/>
                <a:gd name="connsiteY65" fmla="*/ 2671281 h 3616504"/>
                <a:gd name="connsiteX66" fmla="*/ 3785896 w 4301728"/>
                <a:gd name="connsiteY66" fmla="*/ 2578814 h 3616504"/>
                <a:gd name="connsiteX67" fmla="*/ 3796170 w 4301728"/>
                <a:gd name="connsiteY67" fmla="*/ 2547991 h 3616504"/>
                <a:gd name="connsiteX68" fmla="*/ 3765347 w 4301728"/>
                <a:gd name="connsiteY68" fmla="*/ 2393879 h 3616504"/>
                <a:gd name="connsiteX69" fmla="*/ 3734525 w 4301728"/>
                <a:gd name="connsiteY69" fmla="*/ 2342508 h 3616504"/>
                <a:gd name="connsiteX70" fmla="*/ 3713977 w 4301728"/>
                <a:gd name="connsiteY70" fmla="*/ 2280863 h 3616504"/>
                <a:gd name="connsiteX71" fmla="*/ 3703703 w 4301728"/>
                <a:gd name="connsiteY71" fmla="*/ 2229493 h 3616504"/>
                <a:gd name="connsiteX72" fmla="*/ 3683154 w 4301728"/>
                <a:gd name="connsiteY72" fmla="*/ 2167848 h 3616504"/>
                <a:gd name="connsiteX73" fmla="*/ 3662606 w 4301728"/>
                <a:gd name="connsiteY73" fmla="*/ 2085654 h 3616504"/>
                <a:gd name="connsiteX74" fmla="*/ 3631783 w 4301728"/>
                <a:gd name="connsiteY74" fmla="*/ 1993187 h 3616504"/>
                <a:gd name="connsiteX75" fmla="*/ 3621509 w 4301728"/>
                <a:gd name="connsiteY75" fmla="*/ 1962364 h 3616504"/>
                <a:gd name="connsiteX76" fmla="*/ 3611235 w 4301728"/>
                <a:gd name="connsiteY76" fmla="*/ 1818526 h 3616504"/>
                <a:gd name="connsiteX77" fmla="*/ 3590687 w 4301728"/>
                <a:gd name="connsiteY77" fmla="*/ 1756881 h 3616504"/>
                <a:gd name="connsiteX78" fmla="*/ 3580413 w 4301728"/>
                <a:gd name="connsiteY78" fmla="*/ 1510302 h 3616504"/>
                <a:gd name="connsiteX79" fmla="*/ 3600961 w 4301728"/>
                <a:gd name="connsiteY79" fmla="*/ 1099335 h 3616504"/>
                <a:gd name="connsiteX80" fmla="*/ 3631783 w 4301728"/>
                <a:gd name="connsiteY80" fmla="*/ 924675 h 3616504"/>
                <a:gd name="connsiteX81" fmla="*/ 3642058 w 4301728"/>
                <a:gd name="connsiteY81" fmla="*/ 893852 h 3616504"/>
                <a:gd name="connsiteX82" fmla="*/ 3652332 w 4301728"/>
                <a:gd name="connsiteY82" fmla="*/ 863030 h 3616504"/>
                <a:gd name="connsiteX83" fmla="*/ 3693428 w 4301728"/>
                <a:gd name="connsiteY83" fmla="*/ 811659 h 3616504"/>
                <a:gd name="connsiteX84" fmla="*/ 3703703 w 4301728"/>
                <a:gd name="connsiteY84" fmla="*/ 780836 h 3616504"/>
                <a:gd name="connsiteX85" fmla="*/ 3775622 w 4301728"/>
                <a:gd name="connsiteY85" fmla="*/ 698643 h 3616504"/>
                <a:gd name="connsiteX86" fmla="*/ 3816718 w 4301728"/>
                <a:gd name="connsiteY86" fmla="*/ 606176 h 3616504"/>
                <a:gd name="connsiteX87" fmla="*/ 3847541 w 4301728"/>
                <a:gd name="connsiteY87" fmla="*/ 554805 h 3616504"/>
                <a:gd name="connsiteX88" fmla="*/ 3888637 w 4301728"/>
                <a:gd name="connsiteY88" fmla="*/ 493160 h 3616504"/>
                <a:gd name="connsiteX89" fmla="*/ 3970831 w 4301728"/>
                <a:gd name="connsiteY89" fmla="*/ 390418 h 3616504"/>
                <a:gd name="connsiteX90" fmla="*/ 4032476 w 4301728"/>
                <a:gd name="connsiteY90" fmla="*/ 369870 h 3616504"/>
                <a:gd name="connsiteX91" fmla="*/ 4063298 w 4301728"/>
                <a:gd name="connsiteY91" fmla="*/ 349322 h 3616504"/>
                <a:gd name="connsiteX92" fmla="*/ 4104395 w 4301728"/>
                <a:gd name="connsiteY92" fmla="*/ 297951 h 3616504"/>
                <a:gd name="connsiteX93" fmla="*/ 4135217 w 4301728"/>
                <a:gd name="connsiteY93" fmla="*/ 277403 h 3616504"/>
                <a:gd name="connsiteX94" fmla="*/ 4196862 w 4301728"/>
                <a:gd name="connsiteY94" fmla="*/ 195209 h 3616504"/>
                <a:gd name="connsiteX95" fmla="*/ 4237959 w 4301728"/>
                <a:gd name="connsiteY95" fmla="*/ 113016 h 3616504"/>
                <a:gd name="connsiteX96" fmla="*/ 4248233 w 4301728"/>
                <a:gd name="connsiteY96" fmla="*/ 82194 h 3616504"/>
                <a:gd name="connsiteX97" fmla="*/ 4237959 w 4301728"/>
                <a:gd name="connsiteY97" fmla="*/ 20549 h 3616504"/>
                <a:gd name="connsiteX98" fmla="*/ 4207136 w 4301728"/>
                <a:gd name="connsiteY98" fmla="*/ 10275 h 3616504"/>
                <a:gd name="connsiteX99" fmla="*/ 4124943 w 4301728"/>
                <a:gd name="connsiteY99" fmla="*/ 0 h 3616504"/>
                <a:gd name="connsiteX100" fmla="*/ 4011927 w 4301728"/>
                <a:gd name="connsiteY100" fmla="*/ 20549 h 3616504"/>
                <a:gd name="connsiteX101" fmla="*/ 3981105 w 4301728"/>
                <a:gd name="connsiteY101" fmla="*/ 41097 h 3616504"/>
                <a:gd name="connsiteX102" fmla="*/ 3919460 w 4301728"/>
                <a:gd name="connsiteY102" fmla="*/ 61645 h 3616504"/>
                <a:gd name="connsiteX103" fmla="*/ 3888637 w 4301728"/>
                <a:gd name="connsiteY103" fmla="*/ 82194 h 3616504"/>
                <a:gd name="connsiteX104" fmla="*/ 3857815 w 4301728"/>
                <a:gd name="connsiteY104" fmla="*/ 92468 h 3616504"/>
                <a:gd name="connsiteX105" fmla="*/ 3837267 w 4301728"/>
                <a:gd name="connsiteY105" fmla="*/ 154113 h 3616504"/>
                <a:gd name="connsiteX106" fmla="*/ 3826992 w 4301728"/>
                <a:gd name="connsiteY106" fmla="*/ 184935 h 3616504"/>
                <a:gd name="connsiteX107" fmla="*/ 3806444 w 4301728"/>
                <a:gd name="connsiteY107" fmla="*/ 349322 h 3616504"/>
                <a:gd name="connsiteX108" fmla="*/ 3785896 w 4301728"/>
                <a:gd name="connsiteY108" fmla="*/ 380144 h 3616504"/>
                <a:gd name="connsiteX109" fmla="*/ 3775622 w 4301728"/>
                <a:gd name="connsiteY109" fmla="*/ 410967 h 3616504"/>
                <a:gd name="connsiteX110" fmla="*/ 3713977 w 4301728"/>
                <a:gd name="connsiteY110" fmla="*/ 452063 h 3616504"/>
                <a:gd name="connsiteX111" fmla="*/ 3662606 w 4301728"/>
                <a:gd name="connsiteY111" fmla="*/ 482886 h 3616504"/>
                <a:gd name="connsiteX112" fmla="*/ 3642058 w 4301728"/>
                <a:gd name="connsiteY112" fmla="*/ 513708 h 3616504"/>
                <a:gd name="connsiteX113" fmla="*/ 3631783 w 4301728"/>
                <a:gd name="connsiteY113" fmla="*/ 544531 h 3616504"/>
                <a:gd name="connsiteX114" fmla="*/ 3590687 w 4301728"/>
                <a:gd name="connsiteY114" fmla="*/ 606176 h 3616504"/>
                <a:gd name="connsiteX115" fmla="*/ 3570138 w 4301728"/>
                <a:gd name="connsiteY115" fmla="*/ 636998 h 3616504"/>
                <a:gd name="connsiteX116" fmla="*/ 3539316 w 4301728"/>
                <a:gd name="connsiteY116" fmla="*/ 657546 h 3616504"/>
                <a:gd name="connsiteX117" fmla="*/ 3467397 w 4301728"/>
                <a:gd name="connsiteY117" fmla="*/ 708917 h 3616504"/>
                <a:gd name="connsiteX118" fmla="*/ 3446849 w 4301728"/>
                <a:gd name="connsiteY118" fmla="*/ 729466 h 3616504"/>
                <a:gd name="connsiteX119" fmla="*/ 3436574 w 4301728"/>
                <a:gd name="connsiteY119" fmla="*/ 760288 h 3616504"/>
                <a:gd name="connsiteX120" fmla="*/ 3416026 w 4301728"/>
                <a:gd name="connsiteY120" fmla="*/ 791110 h 3616504"/>
                <a:gd name="connsiteX121" fmla="*/ 3395478 w 4301728"/>
                <a:gd name="connsiteY121" fmla="*/ 914400 h 3616504"/>
                <a:gd name="connsiteX122" fmla="*/ 3385204 w 4301728"/>
                <a:gd name="connsiteY122" fmla="*/ 945223 h 3616504"/>
                <a:gd name="connsiteX123" fmla="*/ 3323559 w 4301728"/>
                <a:gd name="connsiteY123" fmla="*/ 996594 h 3616504"/>
                <a:gd name="connsiteX124" fmla="*/ 3303010 w 4301728"/>
                <a:gd name="connsiteY124" fmla="*/ 1027416 h 3616504"/>
                <a:gd name="connsiteX125" fmla="*/ 3272188 w 4301728"/>
                <a:gd name="connsiteY125" fmla="*/ 1089061 h 3616504"/>
                <a:gd name="connsiteX126" fmla="*/ 3241365 w 4301728"/>
                <a:gd name="connsiteY126" fmla="*/ 1109609 h 3616504"/>
                <a:gd name="connsiteX127" fmla="*/ 3220817 w 4301728"/>
                <a:gd name="connsiteY127" fmla="*/ 1130158 h 3616504"/>
                <a:gd name="connsiteX128" fmla="*/ 3189995 w 4301728"/>
                <a:gd name="connsiteY128" fmla="*/ 1150706 h 3616504"/>
                <a:gd name="connsiteX129" fmla="*/ 3148898 w 4301728"/>
                <a:gd name="connsiteY129" fmla="*/ 1191803 h 3616504"/>
                <a:gd name="connsiteX130" fmla="*/ 3087253 w 4301728"/>
                <a:gd name="connsiteY130" fmla="*/ 1232899 h 3616504"/>
                <a:gd name="connsiteX131" fmla="*/ 3035882 w 4301728"/>
                <a:gd name="connsiteY131" fmla="*/ 1304818 h 3616504"/>
                <a:gd name="connsiteX132" fmla="*/ 3015334 w 4301728"/>
                <a:gd name="connsiteY132" fmla="*/ 1325367 h 3616504"/>
                <a:gd name="connsiteX133" fmla="*/ 2984512 w 4301728"/>
                <a:gd name="connsiteY133" fmla="*/ 1345915 h 3616504"/>
                <a:gd name="connsiteX134" fmla="*/ 2963963 w 4301728"/>
                <a:gd name="connsiteY134" fmla="*/ 1366463 h 3616504"/>
                <a:gd name="connsiteX135" fmla="*/ 2943415 w 4301728"/>
                <a:gd name="connsiteY135" fmla="*/ 1397286 h 3616504"/>
                <a:gd name="connsiteX136" fmla="*/ 2912592 w 4301728"/>
                <a:gd name="connsiteY136" fmla="*/ 1407560 h 3616504"/>
                <a:gd name="connsiteX137" fmla="*/ 2830399 w 4301728"/>
                <a:gd name="connsiteY137" fmla="*/ 1428108 h 3616504"/>
                <a:gd name="connsiteX138" fmla="*/ 2820125 w 4301728"/>
                <a:gd name="connsiteY138" fmla="*/ 1469205 h 3616504"/>
                <a:gd name="connsiteX139" fmla="*/ 2779028 w 4301728"/>
                <a:gd name="connsiteY139" fmla="*/ 1520576 h 3616504"/>
                <a:gd name="connsiteX140" fmla="*/ 2758480 w 4301728"/>
                <a:gd name="connsiteY140" fmla="*/ 1551398 h 3616504"/>
                <a:gd name="connsiteX141" fmla="*/ 2696835 w 4301728"/>
                <a:gd name="connsiteY141" fmla="*/ 1602769 h 3616504"/>
                <a:gd name="connsiteX142" fmla="*/ 2676287 w 4301728"/>
                <a:gd name="connsiteY142" fmla="*/ 1633591 h 3616504"/>
                <a:gd name="connsiteX143" fmla="*/ 2594094 w 4301728"/>
                <a:gd name="connsiteY143" fmla="*/ 1695236 h 3616504"/>
                <a:gd name="connsiteX144" fmla="*/ 2491352 w 4301728"/>
                <a:gd name="connsiteY144" fmla="*/ 1726059 h 3616504"/>
                <a:gd name="connsiteX145" fmla="*/ 2429707 w 4301728"/>
                <a:gd name="connsiteY145" fmla="*/ 1746607 h 3616504"/>
                <a:gd name="connsiteX146" fmla="*/ 2398885 w 4301728"/>
                <a:gd name="connsiteY146" fmla="*/ 1756881 h 3616504"/>
                <a:gd name="connsiteX147" fmla="*/ 2357788 w 4301728"/>
                <a:gd name="connsiteY147" fmla="*/ 1767155 h 3616504"/>
                <a:gd name="connsiteX148" fmla="*/ 2326965 w 4301728"/>
                <a:gd name="connsiteY148" fmla="*/ 1787704 h 3616504"/>
                <a:gd name="connsiteX149" fmla="*/ 2285869 w 4301728"/>
                <a:gd name="connsiteY149" fmla="*/ 1797978 h 3616504"/>
                <a:gd name="connsiteX150" fmla="*/ 2029015 w 4301728"/>
                <a:gd name="connsiteY150" fmla="*/ 1818526 h 3616504"/>
                <a:gd name="connsiteX151" fmla="*/ 1936547 w 4301728"/>
                <a:gd name="connsiteY151" fmla="*/ 1828800 h 3616504"/>
                <a:gd name="connsiteX152" fmla="*/ 1823532 w 4301728"/>
                <a:gd name="connsiteY152" fmla="*/ 1859623 h 3616504"/>
                <a:gd name="connsiteX153" fmla="*/ 1217356 w 4301728"/>
                <a:gd name="connsiteY153" fmla="*/ 1880171 h 3616504"/>
                <a:gd name="connsiteX154" fmla="*/ 107747 w 4301728"/>
                <a:gd name="connsiteY154" fmla="*/ 1900719 h 3616504"/>
                <a:gd name="connsiteX155" fmla="*/ 46103 w 4301728"/>
                <a:gd name="connsiteY155" fmla="*/ 1921268 h 3616504"/>
                <a:gd name="connsiteX156" fmla="*/ 35828 w 4301728"/>
                <a:gd name="connsiteY156" fmla="*/ 2013735 h 3616504"/>
                <a:gd name="connsiteX157" fmla="*/ 76925 w 4301728"/>
                <a:gd name="connsiteY157" fmla="*/ 2024009 h 3616504"/>
                <a:gd name="connsiteX158" fmla="*/ 25554 w 4301728"/>
                <a:gd name="connsiteY158" fmla="*/ 1982913 h 361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01728" h="3616504">
                  <a:moveTo>
                    <a:pt x="25554" y="1982913"/>
                  </a:moveTo>
                  <a:lnTo>
                    <a:pt x="25554" y="1982913"/>
                  </a:lnTo>
                  <a:cubicBezTo>
                    <a:pt x="25610" y="1983025"/>
                    <a:pt x="59934" y="2085654"/>
                    <a:pt x="97473" y="2085654"/>
                  </a:cubicBezTo>
                  <a:cubicBezTo>
                    <a:pt x="309916" y="2085654"/>
                    <a:pt x="522042" y="2067576"/>
                    <a:pt x="734471" y="2065106"/>
                  </a:cubicBezTo>
                  <a:lnTo>
                    <a:pt x="1618049" y="2054832"/>
                  </a:lnTo>
                  <a:lnTo>
                    <a:pt x="2347514" y="2065106"/>
                  </a:lnTo>
                  <a:cubicBezTo>
                    <a:pt x="2358340" y="2065399"/>
                    <a:pt x="2367923" y="2072405"/>
                    <a:pt x="2378336" y="2075380"/>
                  </a:cubicBezTo>
                  <a:cubicBezTo>
                    <a:pt x="2404197" y="2082769"/>
                    <a:pt x="2445379" y="2091690"/>
                    <a:pt x="2470804" y="2095928"/>
                  </a:cubicBezTo>
                  <a:cubicBezTo>
                    <a:pt x="2585370" y="2115023"/>
                    <a:pt x="2603657" y="2109105"/>
                    <a:pt x="2758480" y="2116477"/>
                  </a:cubicBezTo>
                  <a:cubicBezTo>
                    <a:pt x="2859488" y="2150145"/>
                    <a:pt x="2746041" y="2115395"/>
                    <a:pt x="2994786" y="2137025"/>
                  </a:cubicBezTo>
                  <a:cubicBezTo>
                    <a:pt x="3005575" y="2137963"/>
                    <a:pt x="3015195" y="2144324"/>
                    <a:pt x="3025608" y="2147299"/>
                  </a:cubicBezTo>
                  <a:cubicBezTo>
                    <a:pt x="3115887" y="2173093"/>
                    <a:pt x="3023647" y="2143219"/>
                    <a:pt x="3097527" y="2167848"/>
                  </a:cubicBezTo>
                  <a:cubicBezTo>
                    <a:pt x="3104377" y="2174697"/>
                    <a:pt x="3110512" y="2182345"/>
                    <a:pt x="3118076" y="2188396"/>
                  </a:cubicBezTo>
                  <a:cubicBezTo>
                    <a:pt x="3149365" y="2213427"/>
                    <a:pt x="3153081" y="2208399"/>
                    <a:pt x="3189995" y="2229493"/>
                  </a:cubicBezTo>
                  <a:cubicBezTo>
                    <a:pt x="3200716" y="2235619"/>
                    <a:pt x="3210543" y="2243192"/>
                    <a:pt x="3220817" y="2250041"/>
                  </a:cubicBezTo>
                  <a:cubicBezTo>
                    <a:pt x="3236075" y="2272928"/>
                    <a:pt x="3240999" y="2284680"/>
                    <a:pt x="3261914" y="2301412"/>
                  </a:cubicBezTo>
                  <a:cubicBezTo>
                    <a:pt x="3271556" y="2309126"/>
                    <a:pt x="3282462" y="2315111"/>
                    <a:pt x="3292736" y="2321960"/>
                  </a:cubicBezTo>
                  <a:cubicBezTo>
                    <a:pt x="3330409" y="2378467"/>
                    <a:pt x="3292737" y="2330522"/>
                    <a:pt x="3344107" y="2373331"/>
                  </a:cubicBezTo>
                  <a:cubicBezTo>
                    <a:pt x="3355269" y="2382633"/>
                    <a:pt x="3363767" y="2394851"/>
                    <a:pt x="3374929" y="2404153"/>
                  </a:cubicBezTo>
                  <a:cubicBezTo>
                    <a:pt x="3401486" y="2426284"/>
                    <a:pt x="3405682" y="2424679"/>
                    <a:pt x="3436574" y="2434976"/>
                  </a:cubicBezTo>
                  <a:cubicBezTo>
                    <a:pt x="3443424" y="2445250"/>
                    <a:pt x="3448392" y="2457067"/>
                    <a:pt x="3457123" y="2465798"/>
                  </a:cubicBezTo>
                  <a:cubicBezTo>
                    <a:pt x="3465854" y="2474529"/>
                    <a:pt x="3478303" y="2478632"/>
                    <a:pt x="3487945" y="2486346"/>
                  </a:cubicBezTo>
                  <a:cubicBezTo>
                    <a:pt x="3495509" y="2492397"/>
                    <a:pt x="3500930" y="2500844"/>
                    <a:pt x="3508494" y="2506895"/>
                  </a:cubicBezTo>
                  <a:cubicBezTo>
                    <a:pt x="3518136" y="2514609"/>
                    <a:pt x="3530023" y="2519312"/>
                    <a:pt x="3539316" y="2527443"/>
                  </a:cubicBezTo>
                  <a:cubicBezTo>
                    <a:pt x="3587398" y="2569515"/>
                    <a:pt x="3583383" y="2567858"/>
                    <a:pt x="3611235" y="2609636"/>
                  </a:cubicBezTo>
                  <a:cubicBezTo>
                    <a:pt x="3614660" y="2626760"/>
                    <a:pt x="3613028" y="2645742"/>
                    <a:pt x="3621509" y="2661007"/>
                  </a:cubicBezTo>
                  <a:cubicBezTo>
                    <a:pt x="3630917" y="2677942"/>
                    <a:pt x="3662606" y="2702104"/>
                    <a:pt x="3662606" y="2702104"/>
                  </a:cubicBezTo>
                  <a:cubicBezTo>
                    <a:pt x="3666031" y="2712378"/>
                    <a:pt x="3666585" y="2724113"/>
                    <a:pt x="3672880" y="2732926"/>
                  </a:cubicBezTo>
                  <a:lnTo>
                    <a:pt x="3744799" y="2804845"/>
                  </a:lnTo>
                  <a:lnTo>
                    <a:pt x="3765347" y="2825394"/>
                  </a:lnTo>
                  <a:lnTo>
                    <a:pt x="3785896" y="2845942"/>
                  </a:lnTo>
                  <a:cubicBezTo>
                    <a:pt x="3789321" y="2856216"/>
                    <a:pt x="3790598" y="2867478"/>
                    <a:pt x="3796170" y="2876764"/>
                  </a:cubicBezTo>
                  <a:cubicBezTo>
                    <a:pt x="3801154" y="2885070"/>
                    <a:pt x="3810667" y="2889749"/>
                    <a:pt x="3816718" y="2897313"/>
                  </a:cubicBezTo>
                  <a:cubicBezTo>
                    <a:pt x="3824432" y="2906955"/>
                    <a:pt x="3830417" y="2917861"/>
                    <a:pt x="3837267" y="2928135"/>
                  </a:cubicBezTo>
                  <a:cubicBezTo>
                    <a:pt x="3838341" y="2932433"/>
                    <a:pt x="3852146" y="2992117"/>
                    <a:pt x="3857815" y="3000054"/>
                  </a:cubicBezTo>
                  <a:cubicBezTo>
                    <a:pt x="3869076" y="3015819"/>
                    <a:pt x="3898912" y="3041151"/>
                    <a:pt x="3898912" y="3041151"/>
                  </a:cubicBezTo>
                  <a:cubicBezTo>
                    <a:pt x="3925929" y="3149222"/>
                    <a:pt x="3885599" y="3017853"/>
                    <a:pt x="3940008" y="3113070"/>
                  </a:cubicBezTo>
                  <a:cubicBezTo>
                    <a:pt x="3947014" y="3125330"/>
                    <a:pt x="3946403" y="3140590"/>
                    <a:pt x="3950282" y="3154167"/>
                  </a:cubicBezTo>
                  <a:cubicBezTo>
                    <a:pt x="3964050" y="3202355"/>
                    <a:pt x="3957621" y="3171291"/>
                    <a:pt x="3981105" y="3226086"/>
                  </a:cubicBezTo>
                  <a:cubicBezTo>
                    <a:pt x="3985371" y="3236040"/>
                    <a:pt x="3986120" y="3247441"/>
                    <a:pt x="3991379" y="3256908"/>
                  </a:cubicBezTo>
                  <a:cubicBezTo>
                    <a:pt x="4003373" y="3278496"/>
                    <a:pt x="4032476" y="3318553"/>
                    <a:pt x="4032476" y="3318553"/>
                  </a:cubicBezTo>
                  <a:lnTo>
                    <a:pt x="4073572" y="3441843"/>
                  </a:lnTo>
                  <a:lnTo>
                    <a:pt x="4083846" y="3472666"/>
                  </a:lnTo>
                  <a:cubicBezTo>
                    <a:pt x="4087271" y="3482940"/>
                    <a:pt x="4092339" y="3492806"/>
                    <a:pt x="4094120" y="3503488"/>
                  </a:cubicBezTo>
                  <a:cubicBezTo>
                    <a:pt x="4097545" y="3524036"/>
                    <a:pt x="4100309" y="3544706"/>
                    <a:pt x="4104395" y="3565133"/>
                  </a:cubicBezTo>
                  <a:cubicBezTo>
                    <a:pt x="4107164" y="3578979"/>
                    <a:pt x="4105848" y="3595204"/>
                    <a:pt x="4114669" y="3606230"/>
                  </a:cubicBezTo>
                  <a:cubicBezTo>
                    <a:pt x="4121434" y="3614687"/>
                    <a:pt x="4135217" y="3613079"/>
                    <a:pt x="4145491" y="3616504"/>
                  </a:cubicBezTo>
                  <a:cubicBezTo>
                    <a:pt x="4169464" y="3613079"/>
                    <a:pt x="4195281" y="3616065"/>
                    <a:pt x="4217410" y="3606230"/>
                  </a:cubicBezTo>
                  <a:cubicBezTo>
                    <a:pt x="4228694" y="3601215"/>
                    <a:pt x="4230054" y="3584893"/>
                    <a:pt x="4237959" y="3575407"/>
                  </a:cubicBezTo>
                  <a:cubicBezTo>
                    <a:pt x="4247261" y="3564245"/>
                    <a:pt x="4258507" y="3554859"/>
                    <a:pt x="4268781" y="3544585"/>
                  </a:cubicBezTo>
                  <a:cubicBezTo>
                    <a:pt x="4272206" y="3534311"/>
                    <a:pt x="4273483" y="3523049"/>
                    <a:pt x="4279055" y="3513762"/>
                  </a:cubicBezTo>
                  <a:cubicBezTo>
                    <a:pt x="4284039" y="3505456"/>
                    <a:pt x="4297704" y="3502713"/>
                    <a:pt x="4299604" y="3493214"/>
                  </a:cubicBezTo>
                  <a:cubicBezTo>
                    <a:pt x="4301728" y="3482594"/>
                    <a:pt x="4292304" y="3472804"/>
                    <a:pt x="4289329" y="3462391"/>
                  </a:cubicBezTo>
                  <a:cubicBezTo>
                    <a:pt x="4282149" y="3437263"/>
                    <a:pt x="4270715" y="3377963"/>
                    <a:pt x="4258507" y="3359650"/>
                  </a:cubicBezTo>
                  <a:cubicBezTo>
                    <a:pt x="4232586" y="3320767"/>
                    <a:pt x="4246691" y="3337558"/>
                    <a:pt x="4217410" y="3308279"/>
                  </a:cubicBezTo>
                  <a:cubicBezTo>
                    <a:pt x="4183421" y="3206313"/>
                    <a:pt x="4240446" y="3362072"/>
                    <a:pt x="4176314" y="3246634"/>
                  </a:cubicBezTo>
                  <a:cubicBezTo>
                    <a:pt x="4134539" y="3171439"/>
                    <a:pt x="4183076" y="3191748"/>
                    <a:pt x="4114669" y="3123344"/>
                  </a:cubicBezTo>
                  <a:cubicBezTo>
                    <a:pt x="4034562" y="3043241"/>
                    <a:pt x="4164284" y="3175643"/>
                    <a:pt x="4073572" y="3071973"/>
                  </a:cubicBezTo>
                  <a:cubicBezTo>
                    <a:pt x="4057625" y="3053748"/>
                    <a:pt x="4039325" y="3037727"/>
                    <a:pt x="4022201" y="3020603"/>
                  </a:cubicBezTo>
                  <a:cubicBezTo>
                    <a:pt x="4015351" y="3013753"/>
                    <a:pt x="4007465" y="3007803"/>
                    <a:pt x="4001653" y="3000054"/>
                  </a:cubicBezTo>
                  <a:cubicBezTo>
                    <a:pt x="3991379" y="2986355"/>
                    <a:pt x="3981793" y="2972112"/>
                    <a:pt x="3970831" y="2958958"/>
                  </a:cubicBezTo>
                  <a:cubicBezTo>
                    <a:pt x="3964630" y="2951516"/>
                    <a:pt x="3956094" y="2946159"/>
                    <a:pt x="3950282" y="2938409"/>
                  </a:cubicBezTo>
                  <a:cubicBezTo>
                    <a:pt x="3902483" y="2874677"/>
                    <a:pt x="3912337" y="2886216"/>
                    <a:pt x="3888637" y="2815119"/>
                  </a:cubicBezTo>
                  <a:lnTo>
                    <a:pt x="3888637" y="2815119"/>
                  </a:lnTo>
                  <a:cubicBezTo>
                    <a:pt x="3842168" y="2745415"/>
                    <a:pt x="3865003" y="2770937"/>
                    <a:pt x="3826992" y="2732926"/>
                  </a:cubicBezTo>
                  <a:cubicBezTo>
                    <a:pt x="3820143" y="2712378"/>
                    <a:pt x="3811697" y="2692294"/>
                    <a:pt x="3806444" y="2671281"/>
                  </a:cubicBezTo>
                  <a:cubicBezTo>
                    <a:pt x="3791935" y="2613244"/>
                    <a:pt x="3798939" y="2644031"/>
                    <a:pt x="3785896" y="2578814"/>
                  </a:cubicBezTo>
                  <a:cubicBezTo>
                    <a:pt x="3789321" y="2568540"/>
                    <a:pt x="3796170" y="2558821"/>
                    <a:pt x="3796170" y="2547991"/>
                  </a:cubicBezTo>
                  <a:cubicBezTo>
                    <a:pt x="3796170" y="2471992"/>
                    <a:pt x="3786857" y="2458407"/>
                    <a:pt x="3765347" y="2393879"/>
                  </a:cubicBezTo>
                  <a:cubicBezTo>
                    <a:pt x="3752009" y="2353867"/>
                    <a:pt x="3762731" y="2370715"/>
                    <a:pt x="3734525" y="2342508"/>
                  </a:cubicBezTo>
                  <a:cubicBezTo>
                    <a:pt x="3727676" y="2321960"/>
                    <a:pt x="3718225" y="2302102"/>
                    <a:pt x="3713977" y="2280863"/>
                  </a:cubicBezTo>
                  <a:cubicBezTo>
                    <a:pt x="3710552" y="2263740"/>
                    <a:pt x="3708298" y="2246340"/>
                    <a:pt x="3703703" y="2229493"/>
                  </a:cubicBezTo>
                  <a:cubicBezTo>
                    <a:pt x="3698004" y="2208596"/>
                    <a:pt x="3688407" y="2188861"/>
                    <a:pt x="3683154" y="2167848"/>
                  </a:cubicBezTo>
                  <a:cubicBezTo>
                    <a:pt x="3676305" y="2140450"/>
                    <a:pt x="3671537" y="2112446"/>
                    <a:pt x="3662606" y="2085654"/>
                  </a:cubicBezTo>
                  <a:lnTo>
                    <a:pt x="3631783" y="1993187"/>
                  </a:lnTo>
                  <a:lnTo>
                    <a:pt x="3621509" y="1962364"/>
                  </a:lnTo>
                  <a:cubicBezTo>
                    <a:pt x="3618084" y="1914418"/>
                    <a:pt x="3618365" y="1866062"/>
                    <a:pt x="3611235" y="1818526"/>
                  </a:cubicBezTo>
                  <a:cubicBezTo>
                    <a:pt x="3608022" y="1797106"/>
                    <a:pt x="3590687" y="1756881"/>
                    <a:pt x="3590687" y="1756881"/>
                  </a:cubicBezTo>
                  <a:cubicBezTo>
                    <a:pt x="3587262" y="1674688"/>
                    <a:pt x="3580413" y="1592566"/>
                    <a:pt x="3580413" y="1510302"/>
                  </a:cubicBezTo>
                  <a:cubicBezTo>
                    <a:pt x="3580413" y="1151033"/>
                    <a:pt x="3551506" y="1247706"/>
                    <a:pt x="3600961" y="1099335"/>
                  </a:cubicBezTo>
                  <a:cubicBezTo>
                    <a:pt x="3613195" y="964754"/>
                    <a:pt x="3599273" y="1022202"/>
                    <a:pt x="3631783" y="924675"/>
                  </a:cubicBezTo>
                  <a:lnTo>
                    <a:pt x="3642058" y="893852"/>
                  </a:lnTo>
                  <a:cubicBezTo>
                    <a:pt x="3645483" y="883578"/>
                    <a:pt x="3644674" y="870688"/>
                    <a:pt x="3652332" y="863030"/>
                  </a:cubicBezTo>
                  <a:cubicBezTo>
                    <a:pt x="3671443" y="843918"/>
                    <a:pt x="3680468" y="837579"/>
                    <a:pt x="3693428" y="811659"/>
                  </a:cubicBezTo>
                  <a:cubicBezTo>
                    <a:pt x="3698271" y="801972"/>
                    <a:pt x="3698443" y="790303"/>
                    <a:pt x="3703703" y="780836"/>
                  </a:cubicBezTo>
                  <a:cubicBezTo>
                    <a:pt x="3738958" y="717377"/>
                    <a:pt x="3730596" y="728660"/>
                    <a:pt x="3775622" y="698643"/>
                  </a:cubicBezTo>
                  <a:cubicBezTo>
                    <a:pt x="3800075" y="625284"/>
                    <a:pt x="3784155" y="655020"/>
                    <a:pt x="3816718" y="606176"/>
                  </a:cubicBezTo>
                  <a:cubicBezTo>
                    <a:pt x="3845823" y="518859"/>
                    <a:pt x="3805231" y="625321"/>
                    <a:pt x="3847541" y="554805"/>
                  </a:cubicBezTo>
                  <a:cubicBezTo>
                    <a:pt x="3892150" y="480457"/>
                    <a:pt x="3810257" y="571540"/>
                    <a:pt x="3888637" y="493160"/>
                  </a:cubicBezTo>
                  <a:cubicBezTo>
                    <a:pt x="3908261" y="434289"/>
                    <a:pt x="3901123" y="413654"/>
                    <a:pt x="3970831" y="390418"/>
                  </a:cubicBezTo>
                  <a:lnTo>
                    <a:pt x="4032476" y="369870"/>
                  </a:lnTo>
                  <a:cubicBezTo>
                    <a:pt x="4042750" y="363021"/>
                    <a:pt x="4054567" y="358053"/>
                    <a:pt x="4063298" y="349322"/>
                  </a:cubicBezTo>
                  <a:cubicBezTo>
                    <a:pt x="4116701" y="295918"/>
                    <a:pt x="4053555" y="338622"/>
                    <a:pt x="4104395" y="297951"/>
                  </a:cubicBezTo>
                  <a:cubicBezTo>
                    <a:pt x="4114037" y="290237"/>
                    <a:pt x="4125575" y="285117"/>
                    <a:pt x="4135217" y="277403"/>
                  </a:cubicBezTo>
                  <a:cubicBezTo>
                    <a:pt x="4157343" y="259701"/>
                    <a:pt x="4190888" y="213132"/>
                    <a:pt x="4196862" y="195209"/>
                  </a:cubicBezTo>
                  <a:cubicBezTo>
                    <a:pt x="4220473" y="124374"/>
                    <a:pt x="4202094" y="148879"/>
                    <a:pt x="4237959" y="113016"/>
                  </a:cubicBezTo>
                  <a:cubicBezTo>
                    <a:pt x="4241384" y="102742"/>
                    <a:pt x="4248233" y="93024"/>
                    <a:pt x="4248233" y="82194"/>
                  </a:cubicBezTo>
                  <a:cubicBezTo>
                    <a:pt x="4248233" y="61362"/>
                    <a:pt x="4248295" y="38636"/>
                    <a:pt x="4237959" y="20549"/>
                  </a:cubicBezTo>
                  <a:cubicBezTo>
                    <a:pt x="4232586" y="11146"/>
                    <a:pt x="4217791" y="12212"/>
                    <a:pt x="4207136" y="10275"/>
                  </a:cubicBezTo>
                  <a:cubicBezTo>
                    <a:pt x="4179970" y="5336"/>
                    <a:pt x="4152341" y="3425"/>
                    <a:pt x="4124943" y="0"/>
                  </a:cubicBezTo>
                  <a:cubicBezTo>
                    <a:pt x="4108282" y="2380"/>
                    <a:pt x="4036146" y="10170"/>
                    <a:pt x="4011927" y="20549"/>
                  </a:cubicBezTo>
                  <a:cubicBezTo>
                    <a:pt x="4000578" y="25413"/>
                    <a:pt x="3992389" y="36082"/>
                    <a:pt x="3981105" y="41097"/>
                  </a:cubicBezTo>
                  <a:cubicBezTo>
                    <a:pt x="3961312" y="49894"/>
                    <a:pt x="3919460" y="61645"/>
                    <a:pt x="3919460" y="61645"/>
                  </a:cubicBezTo>
                  <a:cubicBezTo>
                    <a:pt x="3909186" y="68495"/>
                    <a:pt x="3899682" y="76672"/>
                    <a:pt x="3888637" y="82194"/>
                  </a:cubicBezTo>
                  <a:cubicBezTo>
                    <a:pt x="3878951" y="87037"/>
                    <a:pt x="3864110" y="83655"/>
                    <a:pt x="3857815" y="92468"/>
                  </a:cubicBezTo>
                  <a:cubicBezTo>
                    <a:pt x="3845226" y="110093"/>
                    <a:pt x="3844117" y="133565"/>
                    <a:pt x="3837267" y="154113"/>
                  </a:cubicBezTo>
                  <a:lnTo>
                    <a:pt x="3826992" y="184935"/>
                  </a:lnTo>
                  <a:cubicBezTo>
                    <a:pt x="3825927" y="195590"/>
                    <a:pt x="3815548" y="322009"/>
                    <a:pt x="3806444" y="349322"/>
                  </a:cubicBezTo>
                  <a:cubicBezTo>
                    <a:pt x="3802539" y="361036"/>
                    <a:pt x="3792745" y="369870"/>
                    <a:pt x="3785896" y="380144"/>
                  </a:cubicBezTo>
                  <a:cubicBezTo>
                    <a:pt x="3782471" y="390418"/>
                    <a:pt x="3781194" y="401680"/>
                    <a:pt x="3775622" y="410967"/>
                  </a:cubicBezTo>
                  <a:cubicBezTo>
                    <a:pt x="3759918" y="437140"/>
                    <a:pt x="3738953" y="435412"/>
                    <a:pt x="3713977" y="452063"/>
                  </a:cubicBezTo>
                  <a:cubicBezTo>
                    <a:pt x="3657564" y="489672"/>
                    <a:pt x="3734151" y="459038"/>
                    <a:pt x="3662606" y="482886"/>
                  </a:cubicBezTo>
                  <a:cubicBezTo>
                    <a:pt x="3655757" y="493160"/>
                    <a:pt x="3647580" y="502664"/>
                    <a:pt x="3642058" y="513708"/>
                  </a:cubicBezTo>
                  <a:cubicBezTo>
                    <a:pt x="3637215" y="523395"/>
                    <a:pt x="3637043" y="535064"/>
                    <a:pt x="3631783" y="544531"/>
                  </a:cubicBezTo>
                  <a:cubicBezTo>
                    <a:pt x="3619790" y="566119"/>
                    <a:pt x="3604386" y="585628"/>
                    <a:pt x="3590687" y="606176"/>
                  </a:cubicBezTo>
                  <a:cubicBezTo>
                    <a:pt x="3583838" y="616450"/>
                    <a:pt x="3580412" y="630149"/>
                    <a:pt x="3570138" y="636998"/>
                  </a:cubicBezTo>
                  <a:cubicBezTo>
                    <a:pt x="3559864" y="643847"/>
                    <a:pt x="3548691" y="649510"/>
                    <a:pt x="3539316" y="657546"/>
                  </a:cubicBezTo>
                  <a:cubicBezTo>
                    <a:pt x="3477265" y="710733"/>
                    <a:pt x="3524031" y="690039"/>
                    <a:pt x="3467397" y="708917"/>
                  </a:cubicBezTo>
                  <a:cubicBezTo>
                    <a:pt x="3460548" y="715767"/>
                    <a:pt x="3451833" y="721160"/>
                    <a:pt x="3446849" y="729466"/>
                  </a:cubicBezTo>
                  <a:cubicBezTo>
                    <a:pt x="3441277" y="738752"/>
                    <a:pt x="3441417" y="750602"/>
                    <a:pt x="3436574" y="760288"/>
                  </a:cubicBezTo>
                  <a:cubicBezTo>
                    <a:pt x="3431052" y="771332"/>
                    <a:pt x="3422875" y="780836"/>
                    <a:pt x="3416026" y="791110"/>
                  </a:cubicBezTo>
                  <a:cubicBezTo>
                    <a:pt x="3407687" y="857821"/>
                    <a:pt x="3410563" y="861601"/>
                    <a:pt x="3395478" y="914400"/>
                  </a:cubicBezTo>
                  <a:cubicBezTo>
                    <a:pt x="3392503" y="924813"/>
                    <a:pt x="3390776" y="935936"/>
                    <a:pt x="3385204" y="945223"/>
                  </a:cubicBezTo>
                  <a:cubicBezTo>
                    <a:pt x="3374845" y="962487"/>
                    <a:pt x="3332986" y="987167"/>
                    <a:pt x="3323559" y="996594"/>
                  </a:cubicBezTo>
                  <a:cubicBezTo>
                    <a:pt x="3314828" y="1005325"/>
                    <a:pt x="3309860" y="1017142"/>
                    <a:pt x="3303010" y="1027416"/>
                  </a:cubicBezTo>
                  <a:cubicBezTo>
                    <a:pt x="3294654" y="1052484"/>
                    <a:pt x="3292105" y="1069145"/>
                    <a:pt x="3272188" y="1089061"/>
                  </a:cubicBezTo>
                  <a:cubicBezTo>
                    <a:pt x="3263456" y="1097792"/>
                    <a:pt x="3251007" y="1101895"/>
                    <a:pt x="3241365" y="1109609"/>
                  </a:cubicBezTo>
                  <a:cubicBezTo>
                    <a:pt x="3233801" y="1115660"/>
                    <a:pt x="3228381" y="1124107"/>
                    <a:pt x="3220817" y="1130158"/>
                  </a:cubicBezTo>
                  <a:cubicBezTo>
                    <a:pt x="3211175" y="1137872"/>
                    <a:pt x="3199370" y="1142670"/>
                    <a:pt x="3189995" y="1150706"/>
                  </a:cubicBezTo>
                  <a:cubicBezTo>
                    <a:pt x="3175286" y="1163314"/>
                    <a:pt x="3165018" y="1181057"/>
                    <a:pt x="3148898" y="1191803"/>
                  </a:cubicBezTo>
                  <a:lnTo>
                    <a:pt x="3087253" y="1232899"/>
                  </a:lnTo>
                  <a:cubicBezTo>
                    <a:pt x="3069454" y="1259598"/>
                    <a:pt x="3057130" y="1279320"/>
                    <a:pt x="3035882" y="1304818"/>
                  </a:cubicBezTo>
                  <a:cubicBezTo>
                    <a:pt x="3029681" y="1312259"/>
                    <a:pt x="3022898" y="1319316"/>
                    <a:pt x="3015334" y="1325367"/>
                  </a:cubicBezTo>
                  <a:cubicBezTo>
                    <a:pt x="3005692" y="1333081"/>
                    <a:pt x="2994154" y="1338201"/>
                    <a:pt x="2984512" y="1345915"/>
                  </a:cubicBezTo>
                  <a:cubicBezTo>
                    <a:pt x="2976948" y="1351966"/>
                    <a:pt x="2970014" y="1358899"/>
                    <a:pt x="2963963" y="1366463"/>
                  </a:cubicBezTo>
                  <a:cubicBezTo>
                    <a:pt x="2956249" y="1376105"/>
                    <a:pt x="2953057" y="1389572"/>
                    <a:pt x="2943415" y="1397286"/>
                  </a:cubicBezTo>
                  <a:cubicBezTo>
                    <a:pt x="2934958" y="1404052"/>
                    <a:pt x="2923040" y="1404710"/>
                    <a:pt x="2912592" y="1407560"/>
                  </a:cubicBezTo>
                  <a:cubicBezTo>
                    <a:pt x="2885346" y="1414991"/>
                    <a:pt x="2830399" y="1428108"/>
                    <a:pt x="2830399" y="1428108"/>
                  </a:cubicBezTo>
                  <a:cubicBezTo>
                    <a:pt x="2826974" y="1441807"/>
                    <a:pt x="2825687" y="1456226"/>
                    <a:pt x="2820125" y="1469205"/>
                  </a:cubicBezTo>
                  <a:cubicBezTo>
                    <a:pt x="2805531" y="1503259"/>
                    <a:pt x="2799422" y="1495083"/>
                    <a:pt x="2779028" y="1520576"/>
                  </a:cubicBezTo>
                  <a:cubicBezTo>
                    <a:pt x="2771314" y="1530218"/>
                    <a:pt x="2766385" y="1541912"/>
                    <a:pt x="2758480" y="1551398"/>
                  </a:cubicBezTo>
                  <a:cubicBezTo>
                    <a:pt x="2733757" y="1581066"/>
                    <a:pt x="2727144" y="1582564"/>
                    <a:pt x="2696835" y="1602769"/>
                  </a:cubicBezTo>
                  <a:cubicBezTo>
                    <a:pt x="2689986" y="1613043"/>
                    <a:pt x="2684001" y="1623949"/>
                    <a:pt x="2676287" y="1633591"/>
                  </a:cubicBezTo>
                  <a:cubicBezTo>
                    <a:pt x="2659171" y="1654986"/>
                    <a:pt x="2610528" y="1691128"/>
                    <a:pt x="2594094" y="1695236"/>
                  </a:cubicBezTo>
                  <a:cubicBezTo>
                    <a:pt x="2531980" y="1710764"/>
                    <a:pt x="2566399" y="1701043"/>
                    <a:pt x="2491352" y="1726059"/>
                  </a:cubicBezTo>
                  <a:lnTo>
                    <a:pt x="2429707" y="1746607"/>
                  </a:lnTo>
                  <a:cubicBezTo>
                    <a:pt x="2419433" y="1750032"/>
                    <a:pt x="2409391" y="1754254"/>
                    <a:pt x="2398885" y="1756881"/>
                  </a:cubicBezTo>
                  <a:lnTo>
                    <a:pt x="2357788" y="1767155"/>
                  </a:lnTo>
                  <a:cubicBezTo>
                    <a:pt x="2347514" y="1774005"/>
                    <a:pt x="2338315" y="1782840"/>
                    <a:pt x="2326965" y="1787704"/>
                  </a:cubicBezTo>
                  <a:cubicBezTo>
                    <a:pt x="2313986" y="1793266"/>
                    <a:pt x="2299446" y="1794099"/>
                    <a:pt x="2285869" y="1797978"/>
                  </a:cubicBezTo>
                  <a:cubicBezTo>
                    <a:pt x="2163207" y="1833024"/>
                    <a:pt x="2407151" y="1801338"/>
                    <a:pt x="2029015" y="1818526"/>
                  </a:cubicBezTo>
                  <a:cubicBezTo>
                    <a:pt x="1998192" y="1821951"/>
                    <a:pt x="1967137" y="1823701"/>
                    <a:pt x="1936547" y="1828800"/>
                  </a:cubicBezTo>
                  <a:cubicBezTo>
                    <a:pt x="1865778" y="1840595"/>
                    <a:pt x="1950536" y="1855774"/>
                    <a:pt x="1823532" y="1859623"/>
                  </a:cubicBezTo>
                  <a:lnTo>
                    <a:pt x="1217356" y="1880171"/>
                  </a:lnTo>
                  <a:cubicBezTo>
                    <a:pt x="766444" y="1930272"/>
                    <a:pt x="1390464" y="1864069"/>
                    <a:pt x="107747" y="1900719"/>
                  </a:cubicBezTo>
                  <a:cubicBezTo>
                    <a:pt x="86096" y="1901338"/>
                    <a:pt x="46103" y="1921268"/>
                    <a:pt x="46103" y="1921268"/>
                  </a:cubicBezTo>
                  <a:cubicBezTo>
                    <a:pt x="18104" y="1949266"/>
                    <a:pt x="0" y="1956410"/>
                    <a:pt x="35828" y="2013735"/>
                  </a:cubicBezTo>
                  <a:cubicBezTo>
                    <a:pt x="43312" y="2025709"/>
                    <a:pt x="76925" y="2024009"/>
                    <a:pt x="76925" y="2024009"/>
                  </a:cubicBezTo>
                  <a:lnTo>
                    <a:pt x="25554" y="1982913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37000"/>
              </a:schemeClr>
            </a:solidFill>
            <a:ln w="9525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270000" dist="88900" sx="90000" sy="90000" algn="ctr" rotWithShape="0">
                <a:schemeClr val="accent1">
                  <a:lumMod val="50000"/>
                </a:schemeClr>
              </a:outerShdw>
            </a:effectLst>
          </p:spPr>
          <p:txBody>
            <a:bodyPr wrap="none"/>
            <a:lstStyle/>
            <a:p>
              <a:pPr>
                <a:defRPr/>
              </a:pPr>
              <a:endParaRPr lang="fr-FR"/>
            </a:p>
          </p:txBody>
        </p:sp>
        <p:grpSp>
          <p:nvGrpSpPr>
            <p:cNvPr id="74" name="Groupe 212"/>
            <p:cNvGrpSpPr>
              <a:grpSpLocks/>
            </p:cNvGrpSpPr>
            <p:nvPr/>
          </p:nvGrpSpPr>
          <p:grpSpPr bwMode="auto">
            <a:xfrm rot="20237199">
              <a:off x="3894457" y="3240811"/>
              <a:ext cx="696913" cy="309562"/>
              <a:chOff x="1386986" y="1662246"/>
              <a:chExt cx="1411190" cy="372678"/>
            </a:xfrm>
          </p:grpSpPr>
          <p:grpSp>
            <p:nvGrpSpPr>
              <p:cNvPr id="376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89" name="Forme libre 3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90" name="Ellipse 3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77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87" name="Forme libre 3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88" name="Ellipse 3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78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85" name="Forme libre 3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86" name="Ellipse 3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79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83" name="Forme libre 38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84" name="Ellipse 38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80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81" name="Forme libre 38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82" name="Ellipse 38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5" name="Groupe 212"/>
            <p:cNvGrpSpPr>
              <a:grpSpLocks/>
            </p:cNvGrpSpPr>
            <p:nvPr/>
          </p:nvGrpSpPr>
          <p:grpSpPr bwMode="auto">
            <a:xfrm>
              <a:off x="1887857" y="3377336"/>
              <a:ext cx="698500" cy="311150"/>
              <a:chOff x="1386986" y="1662246"/>
              <a:chExt cx="1411190" cy="372678"/>
            </a:xfrm>
          </p:grpSpPr>
          <p:grpSp>
            <p:nvGrpSpPr>
              <p:cNvPr id="361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74" name="Forme libre 3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75" name="Ellipse 3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2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72" name="Forme libre 3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73" name="Ellipse 3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3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70" name="Forme libre 3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71" name="Ellipse 3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4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68" name="Forme libre 36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69" name="Ellipse 36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66" name="Forme libre 36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67" name="Ellipse 36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6" name="Groupe 212"/>
            <p:cNvGrpSpPr>
              <a:grpSpLocks/>
            </p:cNvGrpSpPr>
            <p:nvPr/>
          </p:nvGrpSpPr>
          <p:grpSpPr bwMode="auto">
            <a:xfrm>
              <a:off x="2560957" y="3372573"/>
              <a:ext cx="696913" cy="309563"/>
              <a:chOff x="1386986" y="1662246"/>
              <a:chExt cx="1411190" cy="372678"/>
            </a:xfrm>
          </p:grpSpPr>
          <p:grpSp>
            <p:nvGrpSpPr>
              <p:cNvPr id="346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59" name="Forme libre 3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60" name="Ellipse 3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47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57" name="Forme libre 35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58" name="Ellipse 35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48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55" name="Forme libre 35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56" name="Ellipse 35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49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53" name="Forme libre 35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54" name="Ellipse 35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50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51" name="Forme libre 35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52" name="Ellipse 35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7" name="Groupe 212"/>
            <p:cNvGrpSpPr>
              <a:grpSpLocks/>
            </p:cNvGrpSpPr>
            <p:nvPr/>
          </p:nvGrpSpPr>
          <p:grpSpPr bwMode="auto">
            <a:xfrm>
              <a:off x="3243582" y="3372573"/>
              <a:ext cx="696913" cy="309563"/>
              <a:chOff x="1386986" y="1662246"/>
              <a:chExt cx="1411190" cy="372678"/>
            </a:xfrm>
          </p:grpSpPr>
          <p:grpSp>
            <p:nvGrpSpPr>
              <p:cNvPr id="331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44" name="Forme libre 3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45" name="Ellipse 3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32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42" name="Forme libre 3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43" name="Ellipse 3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33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40" name="Forme libre 3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41" name="Ellipse 3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34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38" name="Forme libre 33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9" name="Ellipse 33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3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36" name="Forme libre 33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7" name="Ellipse 33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8" name="Groupe 212"/>
            <p:cNvGrpSpPr>
              <a:grpSpLocks/>
            </p:cNvGrpSpPr>
            <p:nvPr/>
          </p:nvGrpSpPr>
          <p:grpSpPr bwMode="auto">
            <a:xfrm rot="18740259">
              <a:off x="4469133" y="2834410"/>
              <a:ext cx="696912" cy="309563"/>
              <a:chOff x="1386986" y="1662246"/>
              <a:chExt cx="1411190" cy="372678"/>
            </a:xfrm>
          </p:grpSpPr>
          <p:grpSp>
            <p:nvGrpSpPr>
              <p:cNvPr id="316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29" name="Forme libre 3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30" name="Ellipse 3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17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7" name="Forme libre 3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8" name="Ellipse 3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18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5" name="Forme libre 3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6" name="Ellipse 3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19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3" name="Forme libre 32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4" name="Ellipse 32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0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21" name="Forme libre 32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2" name="Ellipse 32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9" name="Groupe 212"/>
            <p:cNvGrpSpPr>
              <a:grpSpLocks/>
            </p:cNvGrpSpPr>
            <p:nvPr/>
          </p:nvGrpSpPr>
          <p:grpSpPr bwMode="auto">
            <a:xfrm rot="18535459">
              <a:off x="4912045" y="2320061"/>
              <a:ext cx="696912" cy="309562"/>
              <a:chOff x="1386986" y="1662246"/>
              <a:chExt cx="1411190" cy="372678"/>
            </a:xfrm>
          </p:grpSpPr>
          <p:grpSp>
            <p:nvGrpSpPr>
              <p:cNvPr id="301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314" name="Forme libre 3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5" name="Ellipse 3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2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12" name="Forme libre 3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3" name="Ellipse 3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3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10" name="Forme libre 30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11" name="Ellipse 3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4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08" name="Forme libre 3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09" name="Ellipse 3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306" name="Forme libre 3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07" name="Ellipse 3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0" name="Groupe 212"/>
            <p:cNvGrpSpPr>
              <a:grpSpLocks/>
            </p:cNvGrpSpPr>
            <p:nvPr/>
          </p:nvGrpSpPr>
          <p:grpSpPr bwMode="auto">
            <a:xfrm rot="18390622">
              <a:off x="5273994" y="1743799"/>
              <a:ext cx="696913" cy="309562"/>
              <a:chOff x="1386986" y="1662246"/>
              <a:chExt cx="1411190" cy="372678"/>
            </a:xfrm>
          </p:grpSpPr>
          <p:grpSp>
            <p:nvGrpSpPr>
              <p:cNvPr id="286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99" name="Forme libre 29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00" name="Ellipse 29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7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97" name="Forme libre 29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8" name="Ellipse 29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8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95" name="Forme libre 29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6" name="Ellipse 29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9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93" name="Forme libre 2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4" name="Ellipse 2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90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91" name="Forme libre 2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92" name="Ellipse 2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1" name="Groupe 371"/>
            <p:cNvGrpSpPr>
              <a:grpSpLocks/>
            </p:cNvGrpSpPr>
            <p:nvPr/>
          </p:nvGrpSpPr>
          <p:grpSpPr bwMode="auto">
            <a:xfrm>
              <a:off x="1876745" y="3744048"/>
              <a:ext cx="4035425" cy="1682750"/>
              <a:chOff x="2868612" y="3614736"/>
              <a:chExt cx="4035429" cy="1682751"/>
            </a:xfrm>
          </p:grpSpPr>
          <p:grpSp>
            <p:nvGrpSpPr>
              <p:cNvPr id="174" name="Groupe 212"/>
              <p:cNvGrpSpPr>
                <a:grpSpLocks/>
              </p:cNvGrpSpPr>
              <p:nvPr/>
            </p:nvGrpSpPr>
            <p:grpSpPr bwMode="auto">
              <a:xfrm rot="-9350916">
                <a:off x="5568956" y="3789360"/>
                <a:ext cx="696909" cy="309562"/>
                <a:chOff x="1386991" y="1662246"/>
                <a:chExt cx="1411185" cy="372678"/>
              </a:xfrm>
            </p:grpSpPr>
            <p:grpSp>
              <p:nvGrpSpPr>
                <p:cNvPr id="27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2" y="1710298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84" name="Forme libre 1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5" name="Ellipse 1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7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9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82" name="Forme libre 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3" name="Ellipse 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7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80" name="Forme libre 1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1" name="Ellipse 1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7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1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78" name="Forme libre 1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9" name="Ellipse 1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7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76" name="Forme libre 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7" name="Ellipse 1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75" name="Groupe 212"/>
              <p:cNvGrpSpPr>
                <a:grpSpLocks/>
              </p:cNvGrpSpPr>
              <p:nvPr/>
            </p:nvGrpSpPr>
            <p:grpSpPr bwMode="auto">
              <a:xfrm rot="-6776345">
                <a:off x="6400802" y="4794250"/>
                <a:ext cx="696911" cy="309558"/>
                <a:chOff x="1386988" y="1662244"/>
                <a:chExt cx="1411188" cy="372671"/>
              </a:xfrm>
            </p:grpSpPr>
            <p:grpSp>
              <p:nvGrpSpPr>
                <p:cNvPr id="25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0" y="1710290"/>
                  <a:ext cx="370763" cy="278487"/>
                  <a:chOff x="1682040" y="1796196"/>
                  <a:chExt cx="370653" cy="278097"/>
                </a:xfrm>
              </p:grpSpPr>
              <p:sp>
                <p:nvSpPr>
                  <p:cNvPr id="269" name="Forme libre 26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0" name="Ellipse 26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5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4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67" name="Forme libre 26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8" name="Ellipse 26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5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8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65" name="Forme libre 26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6" name="Ellipse 26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5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63" name="Forme libre 26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4" name="Ellipse 26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6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61" name="Forme libre 26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2" name="Ellipse 26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76" name="Groupe 212"/>
              <p:cNvGrpSpPr>
                <a:grpSpLocks/>
              </p:cNvGrpSpPr>
              <p:nvPr/>
            </p:nvGrpSpPr>
            <p:grpSpPr bwMode="auto">
              <a:xfrm rot="-10503228">
                <a:off x="4921249" y="3644902"/>
                <a:ext cx="696909" cy="309563"/>
                <a:chOff x="1386991" y="1662245"/>
                <a:chExt cx="1411185" cy="372678"/>
              </a:xfrm>
            </p:grpSpPr>
            <p:grpSp>
              <p:nvGrpSpPr>
                <p:cNvPr id="24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2" y="1710297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54" name="Forme libre 25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55" name="Ellipse 25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4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9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52" name="Forme libre 25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53" name="Ellipse 25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4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2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50" name="Forme libre 24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51" name="Ellipse 25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4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1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48" name="Forme libre 24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49" name="Ellipse 24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4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46" name="Forme libre 24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47" name="Ellipse 24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77" name="Groupe 212"/>
              <p:cNvGrpSpPr>
                <a:grpSpLocks/>
              </p:cNvGrpSpPr>
              <p:nvPr/>
            </p:nvGrpSpPr>
            <p:grpSpPr bwMode="auto">
              <a:xfrm rot="10800000">
                <a:off x="2868608" y="3644902"/>
                <a:ext cx="698501" cy="311149"/>
                <a:chOff x="1386986" y="1662245"/>
                <a:chExt cx="1411190" cy="372677"/>
              </a:xfrm>
            </p:grpSpPr>
            <p:grpSp>
              <p:nvGrpSpPr>
                <p:cNvPr id="22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6" y="1710297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239" name="Forme libre 1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40" name="Ellipse 1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2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3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237" name="Forme libre 23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8" name="Ellipse 23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2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4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235" name="Forme libre 23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6" name="Ellipse 23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2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795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233" name="Forme libre 23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4" name="Ellipse 23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3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6"/>
                  <a:chOff x="1682040" y="1796196"/>
                  <a:chExt cx="370653" cy="278097"/>
                </a:xfrm>
              </p:grpSpPr>
              <p:sp>
                <p:nvSpPr>
                  <p:cNvPr id="231" name="Forme libre 23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32" name="Ellipse 23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78" name="Groupe 212"/>
              <p:cNvGrpSpPr>
                <a:grpSpLocks/>
              </p:cNvGrpSpPr>
              <p:nvPr/>
            </p:nvGrpSpPr>
            <p:grpSpPr bwMode="auto">
              <a:xfrm rot="10800000">
                <a:off x="3541709" y="3651250"/>
                <a:ext cx="696912" cy="309563"/>
                <a:chOff x="1386986" y="1662246"/>
                <a:chExt cx="1411190" cy="372678"/>
              </a:xfrm>
            </p:grpSpPr>
            <p:grpSp>
              <p:nvGrpSpPr>
                <p:cNvPr id="21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7" y="1710298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24" name="Forme libre 22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5" name="Ellipse 22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4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22" name="Forme libre 22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3" name="Ellipse 22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6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20" name="Forme libre 21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21" name="Ellipse 22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798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18" name="Forme libre 12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19" name="Ellipse 12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1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16" name="Forme libre 12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17" name="Ellipse 12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79" name="Groupe 212"/>
              <p:cNvGrpSpPr>
                <a:grpSpLocks/>
              </p:cNvGrpSpPr>
              <p:nvPr/>
            </p:nvGrpSpPr>
            <p:grpSpPr bwMode="auto">
              <a:xfrm rot="10800000">
                <a:off x="4200529" y="3614741"/>
                <a:ext cx="696907" cy="309557"/>
                <a:chOff x="1386993" y="1662244"/>
                <a:chExt cx="1411182" cy="372671"/>
              </a:xfrm>
            </p:grpSpPr>
            <p:grpSp>
              <p:nvGrpSpPr>
                <p:cNvPr id="19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55" y="1710290"/>
                  <a:ext cx="370763" cy="278487"/>
                  <a:chOff x="1682040" y="1796196"/>
                  <a:chExt cx="370653" cy="278097"/>
                </a:xfrm>
              </p:grpSpPr>
              <p:sp>
                <p:nvSpPr>
                  <p:cNvPr id="209" name="Forme libre 20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10" name="Ellipse 20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9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300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7" name="Forme libre 20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8" name="Ellipse 20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9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51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5" name="Forme libre 20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6" name="Ellipse 20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9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3" name="Forme libre 20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4" name="Ellipse 20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20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49" y="170838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201" name="Forme libre 20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02" name="Ellipse 20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  <p:grpSp>
            <p:nvGrpSpPr>
              <p:cNvPr id="180" name="Groupe 212"/>
              <p:cNvGrpSpPr>
                <a:grpSpLocks/>
              </p:cNvGrpSpPr>
              <p:nvPr/>
            </p:nvGrpSpPr>
            <p:grpSpPr bwMode="auto">
              <a:xfrm rot="-7853705">
                <a:off x="6069012" y="4203698"/>
                <a:ext cx="696912" cy="309562"/>
                <a:chOff x="1386986" y="1662244"/>
                <a:chExt cx="1411190" cy="372678"/>
              </a:xfrm>
            </p:grpSpPr>
            <p:grpSp>
              <p:nvGrpSpPr>
                <p:cNvPr id="18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340847" y="1710296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94" name="Forme libre 19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5" name="Ellipse 19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616295" y="1708383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92" name="Forme libre 19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3" name="Ellipse 19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1902047" y="1708384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90" name="Forme libre 18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91" name="Ellipse 19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18780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88" name="Forme libre 18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89" name="Ellipse 18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18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473550" y="1708385"/>
                  <a:ext cx="370765" cy="278487"/>
                  <a:chOff x="1682040" y="1796196"/>
                  <a:chExt cx="370653" cy="278097"/>
                </a:xfrm>
              </p:grpSpPr>
              <p:sp>
                <p:nvSpPr>
                  <p:cNvPr id="186" name="Forme libre 18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87" name="Ellipse 18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</p:grpSp>
        </p:grpSp>
        <p:grpSp>
          <p:nvGrpSpPr>
            <p:cNvPr id="82" name="Groupe 212"/>
            <p:cNvGrpSpPr>
              <a:grpSpLocks/>
            </p:cNvGrpSpPr>
            <p:nvPr/>
          </p:nvGrpSpPr>
          <p:grpSpPr bwMode="auto">
            <a:xfrm rot="5272437">
              <a:off x="5156520" y="3085236"/>
              <a:ext cx="696912" cy="309562"/>
              <a:chOff x="1386991" y="1662246"/>
              <a:chExt cx="1411185" cy="372678"/>
            </a:xfrm>
          </p:grpSpPr>
          <p:grpSp>
            <p:nvGrpSpPr>
              <p:cNvPr id="159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72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0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70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1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8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9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2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6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7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3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64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5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3" name="Groupe 212"/>
            <p:cNvGrpSpPr>
              <a:grpSpLocks/>
            </p:cNvGrpSpPr>
            <p:nvPr/>
          </p:nvGrpSpPr>
          <p:grpSpPr bwMode="auto">
            <a:xfrm rot="7847008">
              <a:off x="5689920" y="1894611"/>
              <a:ext cx="696912" cy="309562"/>
              <a:chOff x="1386988" y="1662244"/>
              <a:chExt cx="1411188" cy="372671"/>
            </a:xfrm>
          </p:grpSpPr>
          <p:grpSp>
            <p:nvGrpSpPr>
              <p:cNvPr id="144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57" name="Forme libre 15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5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5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5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5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6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53" name="Forme libre 15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4" name="Ellipse 15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7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51" name="Forme libre 2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2" name="Ellipse 2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48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9" name="Forme libre 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0" name="Ellipse 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4" name="Groupe 212"/>
            <p:cNvGrpSpPr>
              <a:grpSpLocks/>
            </p:cNvGrpSpPr>
            <p:nvPr/>
          </p:nvGrpSpPr>
          <p:grpSpPr bwMode="auto">
            <a:xfrm rot="4120125">
              <a:off x="5315270" y="3729761"/>
              <a:ext cx="696912" cy="309562"/>
              <a:chOff x="1386991" y="1662245"/>
              <a:chExt cx="1411185" cy="372678"/>
            </a:xfrm>
          </p:grpSpPr>
          <p:grpSp>
            <p:nvGrpSpPr>
              <p:cNvPr id="129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0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1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8" name="Forme libre 13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9" name="Ellipse 13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2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36" name="Forme libre 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7" name="Ellipse 13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3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34" name="Forme libre 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5" name="Ellipse 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10543683">
              <a:off x="6001070" y="4799736"/>
              <a:ext cx="307975" cy="136525"/>
              <a:chOff x="1682040" y="1796196"/>
              <a:chExt cx="370653" cy="278097"/>
            </a:xfrm>
          </p:grpSpPr>
          <p:sp>
            <p:nvSpPr>
              <p:cNvPr id="127" name="Forme libre 1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8" name="Ellipse 1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10543683">
              <a:off x="6062982" y="4920386"/>
              <a:ext cx="307975" cy="138112"/>
              <a:chOff x="1682040" y="1796196"/>
              <a:chExt cx="370653" cy="278097"/>
            </a:xfrm>
          </p:grpSpPr>
          <p:sp>
            <p:nvSpPr>
              <p:cNvPr id="125" name="Forme libre 1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" name="Ellipse 1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10543683">
              <a:off x="6124895" y="5047386"/>
              <a:ext cx="307975" cy="136525"/>
              <a:chOff x="1682040" y="1796196"/>
              <a:chExt cx="370653" cy="278097"/>
            </a:xfrm>
          </p:grpSpPr>
          <p:sp>
            <p:nvSpPr>
              <p:cNvPr id="123" name="Forme libre 1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4" name="Ellipse 1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8" name="Groupe 206"/>
            <p:cNvGrpSpPr>
              <a:grpSpLocks/>
            </p:cNvGrpSpPr>
            <p:nvPr/>
          </p:nvGrpSpPr>
          <p:grpSpPr bwMode="auto">
            <a:xfrm rot="10543683">
              <a:off x="6186807" y="5172798"/>
              <a:ext cx="307975" cy="138113"/>
              <a:chOff x="1682040" y="1796196"/>
              <a:chExt cx="370653" cy="278097"/>
            </a:xfrm>
          </p:grpSpPr>
          <p:sp>
            <p:nvSpPr>
              <p:cNvPr id="121" name="Forme libre 1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" name="Ellipse 12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9" name="Groupe 212"/>
            <p:cNvGrpSpPr>
              <a:grpSpLocks/>
            </p:cNvGrpSpPr>
            <p:nvPr/>
          </p:nvGrpSpPr>
          <p:grpSpPr bwMode="auto">
            <a:xfrm rot="3823353">
              <a:off x="5605782" y="4388573"/>
              <a:ext cx="696913" cy="309563"/>
              <a:chOff x="1386993" y="1662244"/>
              <a:chExt cx="1411182" cy="372671"/>
            </a:xfrm>
          </p:grpSpPr>
          <p:grpSp>
            <p:nvGrpSpPr>
              <p:cNvPr id="106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19" name="Forme libre 11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0" name="Ellipse 11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7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17" name="Forme libre 11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8" name="Ellipse 11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8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15" name="Forme libre 27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6" name="Ellipse 11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09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13" name="Forme libre 26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4" name="Ellipse 26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0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11" name="Forme libre 26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2" name="Ellipse 26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90" name="Groupe 212"/>
            <p:cNvGrpSpPr>
              <a:grpSpLocks/>
            </p:cNvGrpSpPr>
            <p:nvPr/>
          </p:nvGrpSpPr>
          <p:grpSpPr bwMode="auto">
            <a:xfrm rot="6769648">
              <a:off x="5307333" y="2453410"/>
              <a:ext cx="696912" cy="309563"/>
              <a:chOff x="1386986" y="1662244"/>
              <a:chExt cx="1411190" cy="372678"/>
            </a:xfrm>
          </p:grpSpPr>
          <p:grpSp>
            <p:nvGrpSpPr>
              <p:cNvPr id="91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04" name="Forme libre 25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5" name="Ellipse 26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2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02" name="Forme libre 25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3" name="Ellipse 25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3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00" name="Forme libre 25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1" name="Ellipse 25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4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98" name="Forme libre 25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9" name="Ellipse 25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95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96" name="Forme libre 25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97" name="Ellipse 25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sp>
        <p:nvSpPr>
          <p:cNvPr id="394" name="ZoneTexte 54"/>
          <p:cNvSpPr txBox="1">
            <a:spLocks noChangeArrowheads="1"/>
          </p:cNvSpPr>
          <p:nvPr/>
        </p:nvSpPr>
        <p:spPr bwMode="auto">
          <a:xfrm>
            <a:off x="520133" y="2221627"/>
            <a:ext cx="2178617" cy="369332"/>
          </a:xfrm>
          <a:prstGeom prst="rect">
            <a:avLst/>
          </a:prstGeom>
          <a:solidFill>
            <a:srgbClr val="FF000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smtClean="0">
                <a:solidFill>
                  <a:srgbClr val="FF0000"/>
                </a:solidFill>
              </a:rPr>
              <a:t>Surfactants</a:t>
            </a:r>
            <a:r>
              <a:rPr lang="fr-FR" b="1" i="1" dirty="0" smtClean="0">
                <a:solidFill>
                  <a:srgbClr val="FF0000"/>
                </a:solidFill>
              </a:rPr>
              <a:t> </a:t>
            </a:r>
            <a:endParaRPr lang="fr-FR" b="1" i="1" dirty="0">
              <a:solidFill>
                <a:srgbClr val="FF0000"/>
              </a:solidFill>
            </a:endParaRPr>
          </a:p>
        </p:txBody>
      </p:sp>
      <p:sp>
        <p:nvSpPr>
          <p:cNvPr id="395" name="ZoneTexte 54"/>
          <p:cNvSpPr txBox="1">
            <a:spLocks noChangeArrowheads="1"/>
          </p:cNvSpPr>
          <p:nvPr/>
        </p:nvSpPr>
        <p:spPr bwMode="auto">
          <a:xfrm>
            <a:off x="5074850" y="2185490"/>
            <a:ext cx="2178617" cy="369332"/>
          </a:xfrm>
          <a:prstGeom prst="rect">
            <a:avLst/>
          </a:prstGeom>
          <a:solidFill>
            <a:srgbClr val="00B05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err="1" smtClean="0">
                <a:solidFill>
                  <a:srgbClr val="00B050"/>
                </a:solidFill>
              </a:rPr>
              <a:t>Nanoparticles</a:t>
            </a:r>
            <a:r>
              <a:rPr lang="fr-FR" b="1" i="1" dirty="0" smtClean="0">
                <a:solidFill>
                  <a:srgbClr val="00B050"/>
                </a:solidFill>
              </a:rPr>
              <a:t>  </a:t>
            </a:r>
            <a:endParaRPr lang="fr-FR" b="1" i="1" dirty="0">
              <a:solidFill>
                <a:srgbClr val="00B050"/>
              </a:solidFill>
            </a:endParaRPr>
          </a:p>
        </p:txBody>
      </p:sp>
      <p:sp>
        <p:nvSpPr>
          <p:cNvPr id="396" name="Flèche courbée vers la droite 395"/>
          <p:cNvSpPr/>
          <p:nvPr/>
        </p:nvSpPr>
        <p:spPr>
          <a:xfrm>
            <a:off x="335874" y="2712539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97" name="Flèche courbée vers la droite 396"/>
          <p:cNvSpPr/>
          <p:nvPr/>
        </p:nvSpPr>
        <p:spPr>
          <a:xfrm>
            <a:off x="4847150" y="2716006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rgbClr val="00B05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99" name="ZoneTexte 398"/>
          <p:cNvSpPr txBox="1"/>
          <p:nvPr/>
        </p:nvSpPr>
        <p:spPr>
          <a:xfrm>
            <a:off x="747402" y="2797044"/>
            <a:ext cx="19094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/>
              <a:t>Good </a:t>
            </a:r>
            <a:r>
              <a:rPr lang="fr-FR" b="1" i="1" dirty="0" err="1" smtClean="0"/>
              <a:t>foamability</a:t>
            </a:r>
            <a:endParaRPr lang="fr-FR" b="1" i="1" dirty="0"/>
          </a:p>
        </p:txBody>
      </p:sp>
      <p:sp>
        <p:nvSpPr>
          <p:cNvPr id="400" name="ZoneTexte 399"/>
          <p:cNvSpPr txBox="1"/>
          <p:nvPr/>
        </p:nvSpPr>
        <p:spPr>
          <a:xfrm>
            <a:off x="5311548" y="2770335"/>
            <a:ext cx="15177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i="1" dirty="0" smtClean="0"/>
              <a:t>Good </a:t>
            </a:r>
            <a:r>
              <a:rPr lang="fr-FR" b="1" i="1" dirty="0" err="1" smtClean="0"/>
              <a:t>stability</a:t>
            </a:r>
            <a:endParaRPr lang="fr-FR" b="1" i="1" dirty="0"/>
          </a:p>
        </p:txBody>
      </p:sp>
      <p:sp>
        <p:nvSpPr>
          <p:cNvPr id="401" name="Arc 400"/>
          <p:cNvSpPr/>
          <p:nvPr/>
        </p:nvSpPr>
        <p:spPr>
          <a:xfrm>
            <a:off x="2397093" y="3824565"/>
            <a:ext cx="820131" cy="820132"/>
          </a:xfrm>
          <a:prstGeom prst="arc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403" name="Connecteur droit 402"/>
          <p:cNvCxnSpPr/>
          <p:nvPr/>
        </p:nvCxnSpPr>
        <p:spPr>
          <a:xfrm>
            <a:off x="3283212" y="3409787"/>
            <a:ext cx="301657" cy="179109"/>
          </a:xfrm>
          <a:prstGeom prst="line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Connecteur droit 403"/>
          <p:cNvCxnSpPr/>
          <p:nvPr/>
        </p:nvCxnSpPr>
        <p:spPr>
          <a:xfrm flipH="1">
            <a:off x="3028689" y="3562186"/>
            <a:ext cx="208961" cy="252952"/>
          </a:xfrm>
          <a:prstGeom prst="line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Rectangle 40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06" name="ZoneTexte 40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408" name="ZoneTexte 407"/>
          <p:cNvSpPr txBox="1"/>
          <p:nvPr/>
        </p:nvSpPr>
        <p:spPr>
          <a:xfrm>
            <a:off x="1490084" y="1085334"/>
            <a:ext cx="664426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</a:t>
            </a:r>
            <a:r>
              <a:rPr lang="en-US" sz="2000" dirty="0" smtClean="0"/>
              <a:t>obtain both a good </a:t>
            </a:r>
            <a:r>
              <a:rPr lang="en-US" sz="2000" dirty="0" err="1" smtClean="0"/>
              <a:t>foamability</a:t>
            </a:r>
            <a:r>
              <a:rPr lang="en-US" sz="2000" dirty="0" smtClean="0"/>
              <a:t> and a good stability ? </a:t>
            </a:r>
            <a:endParaRPr lang="fr-FR" sz="2000" i="1" dirty="0" smtClean="0"/>
          </a:p>
        </p:txBody>
      </p:sp>
    </p:spTree>
    <p:extLst>
      <p:ext uri="{BB962C8B-B14F-4D97-AF65-F5344CB8AC3E}">
        <p14:creationId xmlns:p14="http://schemas.microsoft.com/office/powerpoint/2010/main" val="1939243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Rectangle 40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06" name="ZoneTexte 40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408" name="ZoneTexte 407"/>
          <p:cNvSpPr txBox="1"/>
          <p:nvPr/>
        </p:nvSpPr>
        <p:spPr>
          <a:xfrm>
            <a:off x="1490084" y="1085334"/>
            <a:ext cx="664426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</a:t>
            </a:r>
            <a:r>
              <a:rPr lang="en-US" sz="2000" dirty="0" smtClean="0"/>
              <a:t>obtain both a good </a:t>
            </a:r>
            <a:r>
              <a:rPr lang="en-US" sz="2000" dirty="0" err="1" smtClean="0"/>
              <a:t>foamability</a:t>
            </a:r>
            <a:r>
              <a:rPr lang="en-US" sz="2000" dirty="0" smtClean="0"/>
              <a:t> and a good stability ? </a:t>
            </a:r>
            <a:endParaRPr lang="fr-FR" sz="2000" i="1" dirty="0" smtClean="0"/>
          </a:p>
        </p:txBody>
      </p:sp>
      <p:pic>
        <p:nvPicPr>
          <p:cNvPr id="41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5656" y="4023758"/>
            <a:ext cx="2317994" cy="379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3" name="ZoneTexte 412"/>
          <p:cNvSpPr txBox="1"/>
          <p:nvPr/>
        </p:nvSpPr>
        <p:spPr>
          <a:xfrm>
            <a:off x="608290" y="4467356"/>
            <a:ext cx="22172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i="1" dirty="0" err="1">
                <a:latin typeface="Times New Roman" pitchFamily="18" charset="0"/>
                <a:cs typeface="Times New Roman" pitchFamily="18" charset="0"/>
              </a:rPr>
              <a:t>D</a:t>
            </a:r>
            <a:r>
              <a:rPr lang="fr-FR" sz="1200" i="1" dirty="0" err="1" smtClean="0">
                <a:latin typeface="Times New Roman" pitchFamily="18" charset="0"/>
                <a:cs typeface="Times New Roman" pitchFamily="18" charset="0"/>
              </a:rPr>
              <a:t>odécylsulfate</a:t>
            </a:r>
            <a:r>
              <a:rPr lang="fr-FR" sz="1200" i="1" dirty="0" smtClean="0">
                <a:latin typeface="Times New Roman" pitchFamily="18" charset="0"/>
                <a:cs typeface="Times New Roman" pitchFamily="18" charset="0"/>
              </a:rPr>
              <a:t> de sodium (SDS)</a:t>
            </a:r>
            <a:endParaRPr lang="fr-FR" sz="12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" name="ZoneTexte 54"/>
          <p:cNvSpPr txBox="1">
            <a:spLocks noChangeArrowheads="1"/>
          </p:cNvSpPr>
          <p:nvPr/>
        </p:nvSpPr>
        <p:spPr bwMode="auto">
          <a:xfrm>
            <a:off x="873776" y="2551468"/>
            <a:ext cx="3588226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/>
            <a:r>
              <a:rPr lang="fr-FR" dirty="0" smtClean="0">
                <a:latin typeface="Calibri" pitchFamily="34" charset="0"/>
              </a:rPr>
              <a:t>Use a </a:t>
            </a:r>
            <a:r>
              <a:rPr lang="fr-FR" dirty="0" err="1" smtClean="0">
                <a:latin typeface="Calibri" pitchFamily="34" charset="0"/>
              </a:rPr>
              <a:t>very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common</a:t>
            </a:r>
            <a:r>
              <a:rPr lang="fr-FR" dirty="0" smtClean="0">
                <a:latin typeface="Calibri" pitchFamily="34" charset="0"/>
              </a:rPr>
              <a:t> surfactant (SDS)</a:t>
            </a:r>
          </a:p>
          <a:p>
            <a:pPr algn="just" eaLnBrk="1" hangingPunct="1"/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….  </a:t>
            </a:r>
            <a:r>
              <a:rPr lang="fr-FR" dirty="0" smtClean="0">
                <a:latin typeface="Calibri" pitchFamily="34" charset="0"/>
              </a:rPr>
              <a:t>and </a:t>
            </a:r>
            <a:r>
              <a:rPr lang="fr-FR" dirty="0" err="1" smtClean="0">
                <a:latin typeface="Calibri" pitchFamily="34" charset="0"/>
              </a:rPr>
              <a:t>salt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!</a:t>
            </a:r>
            <a:endParaRPr lang="fr-FR" baseline="30000" dirty="0">
              <a:latin typeface="Calibri" pitchFamily="34" charset="0"/>
            </a:endParaRPr>
          </a:p>
        </p:txBody>
      </p:sp>
      <p:sp>
        <p:nvSpPr>
          <p:cNvPr id="415" name="Flèche droite 414"/>
          <p:cNvSpPr/>
          <p:nvPr/>
        </p:nvSpPr>
        <p:spPr>
          <a:xfrm>
            <a:off x="189841" y="271349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416" name="Image 4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9532" y="3655829"/>
            <a:ext cx="1250034" cy="1102530"/>
          </a:xfrm>
          <a:prstGeom prst="rect">
            <a:avLst/>
          </a:prstGeom>
        </p:spPr>
      </p:pic>
      <p:sp>
        <p:nvSpPr>
          <p:cNvPr id="417" name="ZoneTexte 416"/>
          <p:cNvSpPr txBox="1"/>
          <p:nvPr/>
        </p:nvSpPr>
        <p:spPr>
          <a:xfrm>
            <a:off x="2721860" y="3894678"/>
            <a:ext cx="364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800" dirty="0" smtClean="0"/>
              <a:t>+</a:t>
            </a:r>
            <a:endParaRPr lang="fr-FR" sz="2800" dirty="0"/>
          </a:p>
        </p:txBody>
      </p:sp>
      <p:sp>
        <p:nvSpPr>
          <p:cNvPr id="419" name="ZoneTexte 54"/>
          <p:cNvSpPr txBox="1">
            <a:spLocks noChangeArrowheads="1"/>
          </p:cNvSpPr>
          <p:nvPr/>
        </p:nvSpPr>
        <p:spPr bwMode="auto">
          <a:xfrm>
            <a:off x="1000965" y="1908839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Strategy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1</a:t>
            </a:r>
            <a:endParaRPr lang="fr-FR" b="1" i="1" dirty="0">
              <a:solidFill>
                <a:srgbClr val="0000FF"/>
              </a:solidFill>
            </a:endParaRPr>
          </a:p>
        </p:txBody>
      </p:sp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651" y="5343525"/>
            <a:ext cx="4053712" cy="1152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5479822" y="2646718"/>
            <a:ext cx="3111493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/>
            <a:r>
              <a:rPr lang="fr-FR" dirty="0" smtClean="0">
                <a:latin typeface="Calibri" pitchFamily="34" charset="0"/>
              </a:rPr>
              <a:t>Use self-</a:t>
            </a:r>
            <a:r>
              <a:rPr lang="fr-FR" dirty="0" err="1" smtClean="0">
                <a:latin typeface="Calibri" pitchFamily="34" charset="0"/>
              </a:rPr>
              <a:t>assembly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fatty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acids</a:t>
            </a:r>
            <a:endParaRPr lang="fr-FR" baseline="30000" dirty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4624189" y="273254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422" name="ZoneTexte 54"/>
          <p:cNvSpPr txBox="1">
            <a:spLocks noChangeArrowheads="1"/>
          </p:cNvSpPr>
          <p:nvPr/>
        </p:nvSpPr>
        <p:spPr bwMode="auto">
          <a:xfrm>
            <a:off x="5435313" y="1927889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Strategy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2</a:t>
            </a:r>
            <a:endParaRPr lang="fr-FR" b="1" i="1" dirty="0">
              <a:solidFill>
                <a:srgbClr val="0000FF"/>
              </a:solidFill>
            </a:endParaRPr>
          </a:p>
        </p:txBody>
      </p:sp>
      <p:grpSp>
        <p:nvGrpSpPr>
          <p:cNvPr id="423" name="Groupe 422"/>
          <p:cNvGrpSpPr/>
          <p:nvPr/>
        </p:nvGrpSpPr>
        <p:grpSpPr>
          <a:xfrm>
            <a:off x="5553830" y="3600450"/>
            <a:ext cx="3104395" cy="1236460"/>
            <a:chOff x="4258474" y="791549"/>
            <a:chExt cx="4609301" cy="2257895"/>
          </a:xfrm>
        </p:grpSpPr>
        <p:pic>
          <p:nvPicPr>
            <p:cNvPr id="424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 l="4251"/>
            <a:stretch>
              <a:fillRect/>
            </a:stretch>
          </p:blipFill>
          <p:spPr bwMode="auto">
            <a:xfrm>
              <a:off x="4258474" y="819824"/>
              <a:ext cx="4557643" cy="2229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25" name="Rectangle 424"/>
            <p:cNvSpPr/>
            <p:nvPr/>
          </p:nvSpPr>
          <p:spPr>
            <a:xfrm>
              <a:off x="6587346" y="791549"/>
              <a:ext cx="666750" cy="3143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426" name="Groupe 342"/>
            <p:cNvGrpSpPr>
              <a:grpSpLocks/>
            </p:cNvGrpSpPr>
            <p:nvPr/>
          </p:nvGrpSpPr>
          <p:grpSpPr bwMode="auto">
            <a:xfrm rot="10800000">
              <a:off x="5883519" y="817612"/>
              <a:ext cx="1167911" cy="244475"/>
              <a:chOff x="342900" y="1662113"/>
              <a:chExt cx="3200400" cy="517525"/>
            </a:xfrm>
          </p:grpSpPr>
          <p:sp>
            <p:nvSpPr>
              <p:cNvPr id="44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42900" y="1662113"/>
                <a:ext cx="3200400" cy="517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0" name="Freeform 5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1" name="Freeform 6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2" name="Freeform 10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3" name="Freeform 11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4" name="Freeform 12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5" name="Freeform 13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6" name="Freeform 14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7" name="Freeform 15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8" name="Freeform 19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9" name="Freeform 20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0" name="Freeform 21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1" name="Freeform 22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2" name="Freeform 23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3" name="Freeform 24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4" name="Freeform 25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5" name="Freeform 26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6" name="Freeform 27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7" name="Freeform 28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8" name="Freeform 29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9" name="Freeform 30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0" name="Freeform 31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1" name="Freeform 32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2" name="Freeform 33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3" name="Freeform 34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4" name="Freeform 35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5" name="Freeform 36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6" name="Freeform 37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7" name="Freeform 38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8" name="Freeform 39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9" name="Freeform 40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0" name="Freeform 41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1" name="Freeform 42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2" name="Freeform 43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3" name="Freeform 44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4" name="Freeform 45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5" name="Freeform 46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6" name="Freeform 47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7" name="Freeform 48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8" name="Freeform 49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9" name="Freeform 50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0" name="Freeform 51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1" name="Freeform 52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2" name="Freeform 53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3" name="Freeform 61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4" name="Freeform 62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5" name="Freeform 66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6" name="Freeform 67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7" name="Freeform 68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8" name="Freeform 69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9" name="Freeform 70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0" name="Freeform 71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1" name="Freeform 75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2" name="Freeform 76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3" name="Freeform 77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4" name="Freeform 78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5" name="Freeform 79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6" name="Freeform 80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7" name="Freeform 81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8" name="Freeform 82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9" name="Freeform 83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0" name="Freeform 84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1" name="Freeform 85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2" name="Freeform 86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3" name="Freeform 87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4" name="Freeform 88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5" name="Freeform 89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6" name="Freeform 90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7" name="Freeform 91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8" name="Freeform 92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9" name="Freeform 93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0" name="Freeform 94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1" name="Freeform 95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2" name="Freeform 96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3" name="Freeform 97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4" name="Freeform 98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5" name="Freeform 99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6" name="Freeform 100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7" name="Freeform 101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8" name="Freeform 102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9" name="Freeform 103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0" name="Freeform 104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1" name="Freeform 105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2" name="Freeform 106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3" name="Freeform 107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4" name="Freeform 108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5" name="Freeform 109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27" name="Group 5"/>
            <p:cNvGrpSpPr>
              <a:grpSpLocks/>
            </p:cNvGrpSpPr>
            <p:nvPr/>
          </p:nvGrpSpPr>
          <p:grpSpPr bwMode="auto">
            <a:xfrm>
              <a:off x="7177828" y="818570"/>
              <a:ext cx="269631" cy="238125"/>
              <a:chOff x="3782" y="928"/>
              <a:chExt cx="401" cy="329"/>
            </a:xfrm>
          </p:grpSpPr>
          <p:sp>
            <p:nvSpPr>
              <p:cNvPr id="429" name="Oval 225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0" name="Oval 226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1" name="Oval 227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2" name="Oval 228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3" name="Oval 229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4" name="Oval 230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5" name="Oval 231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6" name="Oval 232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7" name="Oval 233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8" name="Oval 234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9" name="Oval 291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0" name="Oval 292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1" name="Oval 293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2" name="Oval 294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3" name="Oval 295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4" name="Oval 296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5" name="Oval 297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6" name="Oval 298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7" name="Oval 299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8" name="Oval 300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</p:grpSp>
        <p:sp>
          <p:nvSpPr>
            <p:cNvPr id="428" name="Text Box 176"/>
            <p:cNvSpPr txBox="1">
              <a:spLocks noChangeArrowheads="1"/>
            </p:cNvSpPr>
            <p:nvPr/>
          </p:nvSpPr>
          <p:spPr bwMode="auto">
            <a:xfrm>
              <a:off x="7514009" y="803599"/>
              <a:ext cx="135376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200" dirty="0"/>
                <a:t>2 </a:t>
              </a:r>
              <a:r>
                <a:rPr lang="fr-FR" sz="1200" dirty="0" err="1"/>
                <a:t>amino</a:t>
              </a:r>
              <a:r>
                <a:rPr lang="fr-FR" sz="1200" dirty="0"/>
                <a:t> 1 </a:t>
              </a:r>
              <a:r>
                <a:rPr lang="fr-FR" sz="1200" dirty="0" err="1"/>
                <a:t>ethanol</a:t>
              </a:r>
              <a:endParaRPr lang="fr-FR" sz="1200" dirty="0"/>
            </a:p>
          </p:txBody>
        </p:sp>
      </p:grpSp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413" y="4963818"/>
            <a:ext cx="3576637" cy="1401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6" name="Picture 4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082"/>
          <a:stretch/>
        </p:blipFill>
        <p:spPr bwMode="auto">
          <a:xfrm>
            <a:off x="5395913" y="6290702"/>
            <a:ext cx="3367087" cy="424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8198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Rectangle 40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06" name="ZoneTexte 40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33CC"/>
                </a:solidFill>
              </a:rPr>
              <a:t>Ultrastable and </a:t>
            </a:r>
            <a:r>
              <a:rPr lang="fr-FR" sz="2400" b="1" dirty="0" err="1" smtClean="0">
                <a:solidFill>
                  <a:srgbClr val="0033CC"/>
                </a:solidFill>
              </a:rPr>
              <a:t>thermostimulable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  <p:sp>
        <p:nvSpPr>
          <p:cNvPr id="408" name="ZoneTexte 407"/>
          <p:cNvSpPr txBox="1"/>
          <p:nvPr/>
        </p:nvSpPr>
        <p:spPr>
          <a:xfrm>
            <a:off x="1490084" y="1085334"/>
            <a:ext cx="664426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How </a:t>
            </a:r>
            <a:r>
              <a:rPr lang="en-US" sz="2000" dirty="0"/>
              <a:t>to </a:t>
            </a:r>
            <a:r>
              <a:rPr lang="en-US" sz="2000" dirty="0" smtClean="0"/>
              <a:t>obtain both a good </a:t>
            </a:r>
            <a:r>
              <a:rPr lang="en-US" sz="2000" dirty="0" err="1" smtClean="0"/>
              <a:t>foamability</a:t>
            </a:r>
            <a:r>
              <a:rPr lang="en-US" sz="2000" dirty="0" smtClean="0"/>
              <a:t> and a good stability ? </a:t>
            </a:r>
            <a:endParaRPr lang="fr-FR" sz="2000" i="1" dirty="0" smtClean="0"/>
          </a:p>
        </p:txBody>
      </p:sp>
      <p:pic>
        <p:nvPicPr>
          <p:cNvPr id="41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5656" y="4023758"/>
            <a:ext cx="2317994" cy="379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3" name="ZoneTexte 412"/>
          <p:cNvSpPr txBox="1"/>
          <p:nvPr/>
        </p:nvSpPr>
        <p:spPr>
          <a:xfrm>
            <a:off x="608290" y="4467356"/>
            <a:ext cx="22172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i="1" dirty="0" err="1">
                <a:latin typeface="Times New Roman" pitchFamily="18" charset="0"/>
                <a:cs typeface="Times New Roman" pitchFamily="18" charset="0"/>
              </a:rPr>
              <a:t>D</a:t>
            </a:r>
            <a:r>
              <a:rPr lang="fr-FR" sz="1200" i="1" dirty="0" err="1" smtClean="0">
                <a:latin typeface="Times New Roman" pitchFamily="18" charset="0"/>
                <a:cs typeface="Times New Roman" pitchFamily="18" charset="0"/>
              </a:rPr>
              <a:t>odécylsulfate</a:t>
            </a:r>
            <a:r>
              <a:rPr lang="fr-FR" sz="1200" i="1" dirty="0" smtClean="0">
                <a:latin typeface="Times New Roman" pitchFamily="18" charset="0"/>
                <a:cs typeface="Times New Roman" pitchFamily="18" charset="0"/>
              </a:rPr>
              <a:t> de sodium (SDS)</a:t>
            </a:r>
            <a:endParaRPr lang="fr-FR" sz="12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" name="ZoneTexte 54"/>
          <p:cNvSpPr txBox="1">
            <a:spLocks noChangeArrowheads="1"/>
          </p:cNvSpPr>
          <p:nvPr/>
        </p:nvSpPr>
        <p:spPr bwMode="auto">
          <a:xfrm>
            <a:off x="873776" y="2551468"/>
            <a:ext cx="3588226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/>
            <a:r>
              <a:rPr lang="fr-FR" dirty="0" smtClean="0">
                <a:latin typeface="Calibri" pitchFamily="34" charset="0"/>
              </a:rPr>
              <a:t>Use a </a:t>
            </a:r>
            <a:r>
              <a:rPr lang="fr-FR" dirty="0" err="1" smtClean="0">
                <a:latin typeface="Calibri" pitchFamily="34" charset="0"/>
              </a:rPr>
              <a:t>very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common</a:t>
            </a:r>
            <a:r>
              <a:rPr lang="fr-FR" dirty="0" smtClean="0">
                <a:latin typeface="Calibri" pitchFamily="34" charset="0"/>
              </a:rPr>
              <a:t> surfactant (SDS)</a:t>
            </a:r>
          </a:p>
          <a:p>
            <a:pPr algn="just" eaLnBrk="1" hangingPunct="1"/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….  </a:t>
            </a:r>
            <a:r>
              <a:rPr lang="fr-FR" dirty="0" smtClean="0">
                <a:latin typeface="Calibri" pitchFamily="34" charset="0"/>
              </a:rPr>
              <a:t>and </a:t>
            </a:r>
            <a:r>
              <a:rPr lang="fr-FR" dirty="0" err="1" smtClean="0">
                <a:latin typeface="Calibri" pitchFamily="34" charset="0"/>
              </a:rPr>
              <a:t>salt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!</a:t>
            </a:r>
            <a:endParaRPr lang="fr-FR" baseline="30000" dirty="0">
              <a:latin typeface="Calibri" pitchFamily="34" charset="0"/>
            </a:endParaRPr>
          </a:p>
        </p:txBody>
      </p:sp>
      <p:sp>
        <p:nvSpPr>
          <p:cNvPr id="415" name="Flèche droite 414"/>
          <p:cNvSpPr/>
          <p:nvPr/>
        </p:nvSpPr>
        <p:spPr>
          <a:xfrm>
            <a:off x="189841" y="271349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416" name="Image 4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9532" y="3655829"/>
            <a:ext cx="1250034" cy="1102530"/>
          </a:xfrm>
          <a:prstGeom prst="rect">
            <a:avLst/>
          </a:prstGeom>
        </p:spPr>
      </p:pic>
      <p:sp>
        <p:nvSpPr>
          <p:cNvPr id="417" name="ZoneTexte 416"/>
          <p:cNvSpPr txBox="1"/>
          <p:nvPr/>
        </p:nvSpPr>
        <p:spPr>
          <a:xfrm>
            <a:off x="2721860" y="3894678"/>
            <a:ext cx="364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800" dirty="0" smtClean="0"/>
              <a:t>+</a:t>
            </a:r>
            <a:endParaRPr lang="fr-FR" sz="2800" dirty="0"/>
          </a:p>
        </p:txBody>
      </p:sp>
      <p:sp>
        <p:nvSpPr>
          <p:cNvPr id="419" name="ZoneTexte 54"/>
          <p:cNvSpPr txBox="1">
            <a:spLocks noChangeArrowheads="1"/>
          </p:cNvSpPr>
          <p:nvPr/>
        </p:nvSpPr>
        <p:spPr bwMode="auto">
          <a:xfrm>
            <a:off x="1000965" y="1908839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Strategy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1</a:t>
            </a:r>
            <a:endParaRPr lang="fr-FR" b="1" i="1" dirty="0">
              <a:solidFill>
                <a:srgbClr val="0000FF"/>
              </a:solidFill>
            </a:endParaRPr>
          </a:p>
        </p:txBody>
      </p:sp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651" y="5343525"/>
            <a:ext cx="4053712" cy="1152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5479822" y="2646718"/>
            <a:ext cx="3111493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/>
            <a:r>
              <a:rPr lang="fr-FR" dirty="0" smtClean="0">
                <a:latin typeface="Calibri" pitchFamily="34" charset="0"/>
              </a:rPr>
              <a:t>Use self-</a:t>
            </a:r>
            <a:r>
              <a:rPr lang="fr-FR" dirty="0" err="1" smtClean="0">
                <a:latin typeface="Calibri" pitchFamily="34" charset="0"/>
              </a:rPr>
              <a:t>assembly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fatty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acids</a:t>
            </a:r>
            <a:endParaRPr lang="fr-FR" baseline="30000" dirty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4624189" y="2732545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422" name="ZoneTexte 54"/>
          <p:cNvSpPr txBox="1">
            <a:spLocks noChangeArrowheads="1"/>
          </p:cNvSpPr>
          <p:nvPr/>
        </p:nvSpPr>
        <p:spPr bwMode="auto">
          <a:xfrm>
            <a:off x="5435313" y="1927889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Strategy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2</a:t>
            </a:r>
            <a:endParaRPr lang="fr-FR" b="1" i="1" dirty="0">
              <a:solidFill>
                <a:srgbClr val="0000FF"/>
              </a:solidFill>
            </a:endParaRPr>
          </a:p>
        </p:txBody>
      </p:sp>
      <p:grpSp>
        <p:nvGrpSpPr>
          <p:cNvPr id="423" name="Groupe 422"/>
          <p:cNvGrpSpPr/>
          <p:nvPr/>
        </p:nvGrpSpPr>
        <p:grpSpPr>
          <a:xfrm>
            <a:off x="5553830" y="3600450"/>
            <a:ext cx="3104395" cy="1236460"/>
            <a:chOff x="4258474" y="791549"/>
            <a:chExt cx="4609301" cy="2257895"/>
          </a:xfrm>
        </p:grpSpPr>
        <p:pic>
          <p:nvPicPr>
            <p:cNvPr id="424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 l="4251"/>
            <a:stretch>
              <a:fillRect/>
            </a:stretch>
          </p:blipFill>
          <p:spPr bwMode="auto">
            <a:xfrm>
              <a:off x="4258474" y="819824"/>
              <a:ext cx="4557643" cy="2229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25" name="Rectangle 424"/>
            <p:cNvSpPr/>
            <p:nvPr/>
          </p:nvSpPr>
          <p:spPr>
            <a:xfrm>
              <a:off x="6587346" y="791549"/>
              <a:ext cx="666750" cy="3143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426" name="Groupe 342"/>
            <p:cNvGrpSpPr>
              <a:grpSpLocks/>
            </p:cNvGrpSpPr>
            <p:nvPr/>
          </p:nvGrpSpPr>
          <p:grpSpPr bwMode="auto">
            <a:xfrm rot="10800000">
              <a:off x="5883519" y="817612"/>
              <a:ext cx="1167911" cy="244475"/>
              <a:chOff x="342900" y="1662113"/>
              <a:chExt cx="3200400" cy="517525"/>
            </a:xfrm>
          </p:grpSpPr>
          <p:sp>
            <p:nvSpPr>
              <p:cNvPr id="44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42900" y="1662113"/>
                <a:ext cx="3200400" cy="517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0" name="Freeform 5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1" name="Freeform 6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2" name="Freeform 10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3" name="Freeform 11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4" name="Freeform 12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5" name="Freeform 13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6" name="Freeform 14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7" name="Freeform 15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8" name="Freeform 19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9" name="Freeform 20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0" name="Freeform 21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1" name="Freeform 22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2" name="Freeform 23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3" name="Freeform 24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4" name="Freeform 25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5" name="Freeform 26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6" name="Freeform 27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7" name="Freeform 28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8" name="Freeform 29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69" name="Freeform 30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0" name="Freeform 31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1" name="Freeform 32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2" name="Freeform 33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3" name="Freeform 34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4" name="Freeform 35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5" name="Freeform 36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6" name="Freeform 37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7" name="Freeform 38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8" name="Freeform 39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9" name="Freeform 40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0" name="Freeform 41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1" name="Freeform 42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2" name="Freeform 43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3" name="Freeform 44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4" name="Freeform 45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5" name="Freeform 46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6" name="Freeform 47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7" name="Freeform 48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8" name="Freeform 49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9" name="Freeform 50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0" name="Freeform 51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1" name="Freeform 52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2" name="Freeform 53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3" name="Freeform 61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4" name="Freeform 62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5" name="Freeform 66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6" name="Freeform 67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7" name="Freeform 68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8" name="Freeform 69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9" name="Freeform 70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0" name="Freeform 71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1" name="Freeform 75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2" name="Freeform 76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3" name="Freeform 77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4" name="Freeform 78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5" name="Freeform 79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6" name="Freeform 80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7" name="Freeform 81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8" name="Freeform 82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9" name="Freeform 83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0" name="Freeform 84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1" name="Freeform 85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2" name="Freeform 86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3" name="Freeform 87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4" name="Freeform 88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5" name="Freeform 89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6" name="Freeform 90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7" name="Freeform 91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8" name="Freeform 92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9" name="Freeform 93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0" name="Freeform 94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1" name="Freeform 95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2" name="Freeform 96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3" name="Freeform 97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4" name="Freeform 98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5" name="Freeform 99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6" name="Freeform 100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7" name="Freeform 101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8" name="Freeform 102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9" name="Freeform 103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0" name="Freeform 104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1" name="Freeform 105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2" name="Freeform 106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3" name="Freeform 107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4" name="Freeform 108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35" name="Freeform 109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27" name="Group 5"/>
            <p:cNvGrpSpPr>
              <a:grpSpLocks/>
            </p:cNvGrpSpPr>
            <p:nvPr/>
          </p:nvGrpSpPr>
          <p:grpSpPr bwMode="auto">
            <a:xfrm>
              <a:off x="7177828" y="818570"/>
              <a:ext cx="269631" cy="238125"/>
              <a:chOff x="3782" y="928"/>
              <a:chExt cx="401" cy="329"/>
            </a:xfrm>
          </p:grpSpPr>
          <p:sp>
            <p:nvSpPr>
              <p:cNvPr id="429" name="Oval 225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0" name="Oval 226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1" name="Oval 227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2" name="Oval 228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3" name="Oval 229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4" name="Oval 230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5" name="Oval 231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6" name="Oval 232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7" name="Oval 233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8" name="Oval 234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39" name="Oval 291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0" name="Oval 292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1" name="Oval 293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2" name="Oval 294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3" name="Oval 295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4" name="Oval 296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5" name="Oval 297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6" name="Oval 298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7" name="Oval 299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448" name="Oval 300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</p:grpSp>
        <p:sp>
          <p:nvSpPr>
            <p:cNvPr id="428" name="Text Box 176"/>
            <p:cNvSpPr txBox="1">
              <a:spLocks noChangeArrowheads="1"/>
            </p:cNvSpPr>
            <p:nvPr/>
          </p:nvSpPr>
          <p:spPr bwMode="auto">
            <a:xfrm>
              <a:off x="7514009" y="803599"/>
              <a:ext cx="135376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200" dirty="0"/>
                <a:t>2 </a:t>
              </a:r>
              <a:r>
                <a:rPr lang="fr-FR" sz="1200" dirty="0" err="1"/>
                <a:t>amino</a:t>
              </a:r>
              <a:r>
                <a:rPr lang="fr-FR" sz="1200" dirty="0"/>
                <a:t> 1 </a:t>
              </a:r>
              <a:r>
                <a:rPr lang="fr-FR" sz="1200" dirty="0" err="1"/>
                <a:t>ethanol</a:t>
              </a:r>
              <a:endParaRPr lang="fr-FR" sz="1200" dirty="0"/>
            </a:p>
          </p:txBody>
        </p:sp>
      </p:grpSp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413" y="4963818"/>
            <a:ext cx="3576637" cy="1401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6" name="Picture 4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082"/>
          <a:stretch/>
        </p:blipFill>
        <p:spPr bwMode="auto">
          <a:xfrm>
            <a:off x="5395913" y="6290702"/>
            <a:ext cx="3367087" cy="424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85724" y="1676400"/>
            <a:ext cx="4486275" cy="344805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26690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2" name="Groupe 361"/>
          <p:cNvGrpSpPr/>
          <p:nvPr/>
        </p:nvGrpSpPr>
        <p:grpSpPr>
          <a:xfrm>
            <a:off x="3127246" y="4276627"/>
            <a:ext cx="274434" cy="307777"/>
            <a:chOff x="5406961" y="3520912"/>
            <a:chExt cx="274434" cy="307777"/>
          </a:xfrm>
        </p:grpSpPr>
        <p:sp>
          <p:nvSpPr>
            <p:cNvPr id="363" name="Ellipse 362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4" name="ZoneTexte 363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86" name="Groupe 385"/>
          <p:cNvGrpSpPr/>
          <p:nvPr/>
        </p:nvGrpSpPr>
        <p:grpSpPr>
          <a:xfrm>
            <a:off x="3630008" y="3883844"/>
            <a:ext cx="274434" cy="307777"/>
            <a:chOff x="5406961" y="3520912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95" name="Ellipse 394"/>
          <p:cNvSpPr/>
          <p:nvPr/>
        </p:nvSpPr>
        <p:spPr>
          <a:xfrm>
            <a:off x="3180435" y="1530481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3273064" y="1282830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3112417" y="1783237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sp>
        <p:nvSpPr>
          <p:cNvPr id="360" name="Rectangle 35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71" name="ZoneTexte 37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372" name="ZoneTexte 371"/>
          <p:cNvSpPr txBox="1"/>
          <p:nvPr/>
        </p:nvSpPr>
        <p:spPr>
          <a:xfrm>
            <a:off x="5740923" y="1008668"/>
            <a:ext cx="2057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Water </a:t>
            </a:r>
            <a:r>
              <a:rPr lang="fr-FR" dirty="0" smtClean="0"/>
              <a:t>+ 69 </a:t>
            </a:r>
            <a:r>
              <a:rPr lang="fr-FR" dirty="0" err="1" smtClean="0"/>
              <a:t>mM</a:t>
            </a:r>
            <a:r>
              <a:rPr lang="fr-FR" dirty="0" smtClean="0"/>
              <a:t> SDS</a:t>
            </a:r>
            <a:endParaRPr lang="fr-FR" dirty="0"/>
          </a:p>
        </p:txBody>
      </p:sp>
      <p:sp>
        <p:nvSpPr>
          <p:cNvPr id="373" name="ZoneTexte 54"/>
          <p:cNvSpPr txBox="1">
            <a:spLocks noChangeArrowheads="1"/>
          </p:cNvSpPr>
          <p:nvPr/>
        </p:nvSpPr>
        <p:spPr bwMode="auto">
          <a:xfrm>
            <a:off x="5458665" y="1575464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Stability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>
                <a:solidFill>
                  <a:srgbClr val="0000FF"/>
                </a:solidFill>
                <a:latin typeface="Calibri"/>
              </a:rPr>
              <a:t>~ 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few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hours</a:t>
            </a:r>
            <a:r>
              <a:rPr lang="fr-FR" b="1" i="1" dirty="0" smtClean="0">
                <a:solidFill>
                  <a:srgbClr val="0000FF"/>
                </a:solidFill>
              </a:rPr>
              <a:t>  </a:t>
            </a:r>
            <a:endParaRPr lang="fr-FR" b="1" i="1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039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2" name="Groupe 361"/>
          <p:cNvGrpSpPr/>
          <p:nvPr/>
        </p:nvGrpSpPr>
        <p:grpSpPr>
          <a:xfrm>
            <a:off x="3127246" y="4276627"/>
            <a:ext cx="274434" cy="307777"/>
            <a:chOff x="5406961" y="3520912"/>
            <a:chExt cx="274434" cy="307777"/>
          </a:xfrm>
        </p:grpSpPr>
        <p:sp>
          <p:nvSpPr>
            <p:cNvPr id="363" name="Ellipse 362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4" name="ZoneTexte 363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71" name="Groupe 370"/>
          <p:cNvGrpSpPr/>
          <p:nvPr/>
        </p:nvGrpSpPr>
        <p:grpSpPr>
          <a:xfrm>
            <a:off x="3329922" y="4281340"/>
            <a:ext cx="274434" cy="307777"/>
            <a:chOff x="5406961" y="3520912"/>
            <a:chExt cx="274434" cy="307777"/>
          </a:xfrm>
        </p:grpSpPr>
        <p:sp>
          <p:nvSpPr>
            <p:cNvPr id="372" name="Ellipse 371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3" name="ZoneTexte 372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86" name="Groupe 385"/>
          <p:cNvGrpSpPr/>
          <p:nvPr/>
        </p:nvGrpSpPr>
        <p:grpSpPr>
          <a:xfrm>
            <a:off x="3630008" y="3883844"/>
            <a:ext cx="274434" cy="307777"/>
            <a:chOff x="5406961" y="3520912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pic>
        <p:nvPicPr>
          <p:cNvPr id="391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959" b="50668"/>
          <a:stretch/>
        </p:blipFill>
        <p:spPr bwMode="auto">
          <a:xfrm>
            <a:off x="5646657" y="3103366"/>
            <a:ext cx="2262432" cy="1902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" name="Ellipse 394"/>
          <p:cNvSpPr/>
          <p:nvPr/>
        </p:nvSpPr>
        <p:spPr>
          <a:xfrm>
            <a:off x="3180435" y="1530481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3273064" y="1282830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3112417" y="1783237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grpSp>
        <p:nvGrpSpPr>
          <p:cNvPr id="403" name="Groupe 402"/>
          <p:cNvGrpSpPr/>
          <p:nvPr/>
        </p:nvGrpSpPr>
        <p:grpSpPr>
          <a:xfrm>
            <a:off x="3700480" y="4150152"/>
            <a:ext cx="248367" cy="276999"/>
            <a:chOff x="3907870" y="1567207"/>
            <a:chExt cx="248367" cy="276999"/>
          </a:xfrm>
        </p:grpSpPr>
        <p:sp>
          <p:nvSpPr>
            <p:cNvPr id="401" name="Ellipse 400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2" name="ZoneTexte 401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4" name="Groupe 403"/>
          <p:cNvGrpSpPr/>
          <p:nvPr/>
        </p:nvGrpSpPr>
        <p:grpSpPr>
          <a:xfrm>
            <a:off x="3768040" y="3953761"/>
            <a:ext cx="248367" cy="276999"/>
            <a:chOff x="3907870" y="1567207"/>
            <a:chExt cx="248367" cy="276999"/>
          </a:xfrm>
        </p:grpSpPr>
        <p:sp>
          <p:nvSpPr>
            <p:cNvPr id="405" name="Ellipse 404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6" name="ZoneTexte 405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7" name="Groupe 406"/>
          <p:cNvGrpSpPr/>
          <p:nvPr/>
        </p:nvGrpSpPr>
        <p:grpSpPr>
          <a:xfrm>
            <a:off x="3515086" y="4492659"/>
            <a:ext cx="248367" cy="276999"/>
            <a:chOff x="3907870" y="1567207"/>
            <a:chExt cx="248367" cy="276999"/>
          </a:xfrm>
        </p:grpSpPr>
        <p:sp>
          <p:nvSpPr>
            <p:cNvPr id="408" name="Ellipse 407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9" name="ZoneTexte 408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10" name="Groupe 409"/>
          <p:cNvGrpSpPr/>
          <p:nvPr/>
        </p:nvGrpSpPr>
        <p:grpSpPr>
          <a:xfrm>
            <a:off x="3510601" y="4282911"/>
            <a:ext cx="274434" cy="307777"/>
            <a:chOff x="5406961" y="3520912"/>
            <a:chExt cx="274434" cy="307777"/>
          </a:xfrm>
        </p:grpSpPr>
        <p:sp>
          <p:nvSpPr>
            <p:cNvPr id="411" name="Ellipse 410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2" name="ZoneTexte 411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13" name="Groupe 412"/>
          <p:cNvGrpSpPr/>
          <p:nvPr/>
        </p:nvGrpSpPr>
        <p:grpSpPr>
          <a:xfrm>
            <a:off x="3708565" y="4396033"/>
            <a:ext cx="274434" cy="307777"/>
            <a:chOff x="5406961" y="3520912"/>
            <a:chExt cx="274434" cy="307777"/>
          </a:xfrm>
        </p:grpSpPr>
        <p:sp>
          <p:nvSpPr>
            <p:cNvPr id="414" name="Ellipse 413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5" name="ZoneTexte 414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419" name="ZoneTexte 418"/>
          <p:cNvSpPr txBox="1"/>
          <p:nvPr/>
        </p:nvSpPr>
        <p:spPr>
          <a:xfrm>
            <a:off x="5561815" y="2592371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+ 250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6334250" y="5391750"/>
            <a:ext cx="2423163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Stability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decreases</a:t>
            </a:r>
            <a:endParaRPr lang="fr-FR" dirty="0" smtClean="0">
              <a:latin typeface="Calibri" pitchFamily="34" charset="0"/>
            </a:endParaRPr>
          </a:p>
          <a:p>
            <a:pPr algn="ctr" eaLnBrk="1" hangingPunct="1"/>
            <a:r>
              <a:rPr lang="fr-FR" i="1" dirty="0" smtClean="0">
                <a:latin typeface="Calibri" pitchFamily="34" charset="0"/>
              </a:rPr>
              <a:t>(</a:t>
            </a:r>
            <a:r>
              <a:rPr lang="fr-FR" i="1" dirty="0" err="1" smtClean="0">
                <a:latin typeface="Calibri" pitchFamily="34" charset="0"/>
              </a:rPr>
              <a:t>electrostatic</a:t>
            </a:r>
            <a:r>
              <a:rPr lang="fr-FR" i="1" dirty="0" smtClean="0">
                <a:latin typeface="Calibri" pitchFamily="34" charset="0"/>
              </a:rPr>
              <a:t> screening)</a:t>
            </a:r>
            <a:endParaRPr lang="fr-FR" i="1" baseline="30000" dirty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5518375" y="5534630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82" name="ZoneTexte 381"/>
          <p:cNvSpPr txBox="1"/>
          <p:nvPr/>
        </p:nvSpPr>
        <p:spPr>
          <a:xfrm>
            <a:off x="5740923" y="1008668"/>
            <a:ext cx="2057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Water </a:t>
            </a:r>
            <a:r>
              <a:rPr lang="fr-FR" dirty="0" smtClean="0"/>
              <a:t>+ 69 </a:t>
            </a:r>
            <a:r>
              <a:rPr lang="fr-FR" dirty="0" err="1" smtClean="0"/>
              <a:t>mM</a:t>
            </a:r>
            <a:r>
              <a:rPr lang="fr-FR" dirty="0" smtClean="0"/>
              <a:t> SDS</a:t>
            </a:r>
            <a:endParaRPr lang="fr-FR" dirty="0"/>
          </a:p>
        </p:txBody>
      </p:sp>
      <p:sp>
        <p:nvSpPr>
          <p:cNvPr id="383" name="ZoneTexte 54"/>
          <p:cNvSpPr txBox="1">
            <a:spLocks noChangeArrowheads="1"/>
          </p:cNvSpPr>
          <p:nvPr/>
        </p:nvSpPr>
        <p:spPr bwMode="auto">
          <a:xfrm>
            <a:off x="5458665" y="1575464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Stability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>
                <a:solidFill>
                  <a:srgbClr val="0000FF"/>
                </a:solidFill>
                <a:latin typeface="Calibri"/>
              </a:rPr>
              <a:t>~ 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few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hours</a:t>
            </a:r>
            <a:r>
              <a:rPr lang="fr-FR" b="1" i="1" dirty="0" smtClean="0">
                <a:solidFill>
                  <a:srgbClr val="0000FF"/>
                </a:solidFill>
              </a:rPr>
              <a:t>  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384" name="Rectangle 38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85" name="ZoneTexte 38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926472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133" descr="arbr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872" y="1440329"/>
            <a:ext cx="2910903" cy="1957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23" name="Picture 12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8" y="3060700"/>
            <a:ext cx="1882775" cy="181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1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425" y="3595688"/>
            <a:ext cx="15684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131"/>
          <p:cNvSpPr>
            <a:spLocks noChangeArrowheads="1"/>
          </p:cNvSpPr>
          <p:nvPr/>
        </p:nvSpPr>
        <p:spPr bwMode="auto">
          <a:xfrm>
            <a:off x="1266825" y="3922713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5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132"/>
          <p:cNvSpPr>
            <a:spLocks noChangeArrowheads="1"/>
          </p:cNvSpPr>
          <p:nvPr/>
        </p:nvSpPr>
        <p:spPr bwMode="auto">
          <a:xfrm>
            <a:off x="1863725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1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133"/>
          <p:cNvSpPr>
            <a:spLocks noChangeArrowheads="1"/>
          </p:cNvSpPr>
          <p:nvPr/>
        </p:nvSpPr>
        <p:spPr bwMode="auto">
          <a:xfrm>
            <a:off x="1512888" y="4352925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134"/>
          <p:cNvSpPr>
            <a:spLocks noChangeArrowheads="1"/>
          </p:cNvSpPr>
          <p:nvPr/>
        </p:nvSpPr>
        <p:spPr bwMode="auto">
          <a:xfrm>
            <a:off x="1020763" y="3867150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4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135"/>
          <p:cNvSpPr>
            <a:spLocks noChangeArrowheads="1"/>
          </p:cNvSpPr>
          <p:nvPr/>
        </p:nvSpPr>
        <p:spPr bwMode="auto">
          <a:xfrm>
            <a:off x="1119188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3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Rectangle 136"/>
          <p:cNvSpPr>
            <a:spLocks noChangeArrowheads="1"/>
          </p:cNvSpPr>
          <p:nvPr/>
        </p:nvSpPr>
        <p:spPr bwMode="auto">
          <a:xfrm>
            <a:off x="1512888" y="380523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6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ectangle 137"/>
          <p:cNvSpPr>
            <a:spLocks noChangeArrowheads="1"/>
          </p:cNvSpPr>
          <p:nvPr/>
        </p:nvSpPr>
        <p:spPr bwMode="auto">
          <a:xfrm>
            <a:off x="2017713" y="3646488"/>
            <a:ext cx="75723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cs typeface="Arial" pitchFamily="34" charset="0"/>
              </a:rPr>
              <a:t>Cellulose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Freeform 147"/>
          <p:cNvSpPr>
            <a:spLocks noEditPoints="1"/>
          </p:cNvSpPr>
          <p:nvPr/>
        </p:nvSpPr>
        <p:spPr bwMode="auto">
          <a:xfrm>
            <a:off x="2389188" y="3876675"/>
            <a:ext cx="152400" cy="122238"/>
          </a:xfrm>
          <a:custGeom>
            <a:avLst/>
            <a:gdLst>
              <a:gd name="T0" fmla="*/ 19 w 399"/>
              <a:gd name="T1" fmla="*/ 3 h 316"/>
              <a:gd name="T2" fmla="*/ 349 w 399"/>
              <a:gd name="T3" fmla="*/ 263 h 316"/>
              <a:gd name="T4" fmla="*/ 351 w 399"/>
              <a:gd name="T5" fmla="*/ 278 h 316"/>
              <a:gd name="T6" fmla="*/ 336 w 399"/>
              <a:gd name="T7" fmla="*/ 280 h 316"/>
              <a:gd name="T8" fmla="*/ 6 w 399"/>
              <a:gd name="T9" fmla="*/ 20 h 316"/>
              <a:gd name="T10" fmla="*/ 4 w 399"/>
              <a:gd name="T11" fmla="*/ 5 h 316"/>
              <a:gd name="T12" fmla="*/ 19 w 399"/>
              <a:gd name="T13" fmla="*/ 3 h 316"/>
              <a:gd name="T14" fmla="*/ 338 w 399"/>
              <a:gd name="T15" fmla="*/ 186 h 316"/>
              <a:gd name="T16" fmla="*/ 399 w 399"/>
              <a:gd name="T17" fmla="*/ 316 h 316"/>
              <a:gd name="T18" fmla="*/ 259 w 399"/>
              <a:gd name="T19" fmla="*/ 287 h 316"/>
              <a:gd name="T20" fmla="*/ 338 w 399"/>
              <a:gd name="T21" fmla="*/ 18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316">
                <a:moveTo>
                  <a:pt x="19" y="3"/>
                </a:moveTo>
                <a:lnTo>
                  <a:pt x="349" y="263"/>
                </a:lnTo>
                <a:cubicBezTo>
                  <a:pt x="354" y="267"/>
                  <a:pt x="355" y="274"/>
                  <a:pt x="351" y="278"/>
                </a:cubicBezTo>
                <a:cubicBezTo>
                  <a:pt x="348" y="283"/>
                  <a:pt x="341" y="284"/>
                  <a:pt x="336" y="280"/>
                </a:cubicBezTo>
                <a:lnTo>
                  <a:pt x="6" y="20"/>
                </a:lnTo>
                <a:cubicBezTo>
                  <a:pt x="1" y="17"/>
                  <a:pt x="0" y="10"/>
                  <a:pt x="4" y="5"/>
                </a:cubicBezTo>
                <a:cubicBezTo>
                  <a:pt x="7" y="1"/>
                  <a:pt x="14" y="0"/>
                  <a:pt x="19" y="3"/>
                </a:cubicBezTo>
                <a:close/>
                <a:moveTo>
                  <a:pt x="338" y="186"/>
                </a:moveTo>
                <a:lnTo>
                  <a:pt x="399" y="316"/>
                </a:lnTo>
                <a:lnTo>
                  <a:pt x="259" y="287"/>
                </a:lnTo>
                <a:lnTo>
                  <a:pt x="338" y="186"/>
                </a:lnTo>
                <a:close/>
              </a:path>
            </a:pathLst>
          </a:custGeom>
          <a:solidFill>
            <a:srgbClr val="000000"/>
          </a:solidFill>
          <a:ln w="6350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pic>
        <p:nvPicPr>
          <p:cNvPr id="46" name="Picture 29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8" y="3060700"/>
            <a:ext cx="1882775" cy="181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29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425" y="3595688"/>
            <a:ext cx="15684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Rectangle 297"/>
          <p:cNvSpPr>
            <a:spLocks noChangeArrowheads="1"/>
          </p:cNvSpPr>
          <p:nvPr/>
        </p:nvSpPr>
        <p:spPr bwMode="auto">
          <a:xfrm>
            <a:off x="900113" y="3578225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Glucose</a:t>
            </a:r>
            <a:endParaRPr kumimoji="0" lang="fr-FR" altLang="fr-F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9" name="Rectangle 298"/>
          <p:cNvSpPr>
            <a:spLocks noChangeArrowheads="1"/>
          </p:cNvSpPr>
          <p:nvPr/>
        </p:nvSpPr>
        <p:spPr bwMode="auto">
          <a:xfrm>
            <a:off x="1266825" y="3922713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5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Rectangle 299"/>
          <p:cNvSpPr>
            <a:spLocks noChangeArrowheads="1"/>
          </p:cNvSpPr>
          <p:nvPr/>
        </p:nvSpPr>
        <p:spPr bwMode="auto">
          <a:xfrm>
            <a:off x="1863725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1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Rectangle 300"/>
          <p:cNvSpPr>
            <a:spLocks noChangeArrowheads="1"/>
          </p:cNvSpPr>
          <p:nvPr/>
        </p:nvSpPr>
        <p:spPr bwMode="auto">
          <a:xfrm>
            <a:off x="1512888" y="4352925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2" name="Rectangle 301"/>
          <p:cNvSpPr>
            <a:spLocks noChangeArrowheads="1"/>
          </p:cNvSpPr>
          <p:nvPr/>
        </p:nvSpPr>
        <p:spPr bwMode="auto">
          <a:xfrm>
            <a:off x="1020763" y="3867150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4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302"/>
          <p:cNvSpPr>
            <a:spLocks noChangeArrowheads="1"/>
          </p:cNvSpPr>
          <p:nvPr/>
        </p:nvSpPr>
        <p:spPr bwMode="auto">
          <a:xfrm>
            <a:off x="1119188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3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Rectangle 303"/>
          <p:cNvSpPr>
            <a:spLocks noChangeArrowheads="1"/>
          </p:cNvSpPr>
          <p:nvPr/>
        </p:nvSpPr>
        <p:spPr bwMode="auto">
          <a:xfrm>
            <a:off x="1512888" y="380523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6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ectangle 304"/>
          <p:cNvSpPr>
            <a:spLocks noChangeArrowheads="1"/>
          </p:cNvSpPr>
          <p:nvPr/>
        </p:nvSpPr>
        <p:spPr bwMode="auto">
          <a:xfrm>
            <a:off x="2017713" y="3646488"/>
            <a:ext cx="62837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</a:rPr>
              <a:t>Cellulose</a:t>
            </a:r>
            <a:endParaRPr kumimoji="0" lang="fr-FR" altLang="fr-FR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57" name="Rectangle 306"/>
          <p:cNvSpPr>
            <a:spLocks noChangeArrowheads="1"/>
          </p:cNvSpPr>
          <p:nvPr/>
        </p:nvSpPr>
        <p:spPr bwMode="auto">
          <a:xfrm>
            <a:off x="3138488" y="3021013"/>
            <a:ext cx="42639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Fibers</a:t>
            </a:r>
            <a:endParaRPr kumimoji="0" lang="fr-FR" altLang="fr-F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5" name="Freeform 314"/>
          <p:cNvSpPr>
            <a:spLocks noEditPoints="1"/>
          </p:cNvSpPr>
          <p:nvPr/>
        </p:nvSpPr>
        <p:spPr bwMode="auto">
          <a:xfrm>
            <a:off x="2389188" y="3876675"/>
            <a:ext cx="152400" cy="122238"/>
          </a:xfrm>
          <a:custGeom>
            <a:avLst/>
            <a:gdLst>
              <a:gd name="T0" fmla="*/ 19 w 399"/>
              <a:gd name="T1" fmla="*/ 3 h 316"/>
              <a:gd name="T2" fmla="*/ 349 w 399"/>
              <a:gd name="T3" fmla="*/ 263 h 316"/>
              <a:gd name="T4" fmla="*/ 351 w 399"/>
              <a:gd name="T5" fmla="*/ 278 h 316"/>
              <a:gd name="T6" fmla="*/ 336 w 399"/>
              <a:gd name="T7" fmla="*/ 280 h 316"/>
              <a:gd name="T8" fmla="*/ 6 w 399"/>
              <a:gd name="T9" fmla="*/ 20 h 316"/>
              <a:gd name="T10" fmla="*/ 4 w 399"/>
              <a:gd name="T11" fmla="*/ 5 h 316"/>
              <a:gd name="T12" fmla="*/ 19 w 399"/>
              <a:gd name="T13" fmla="*/ 3 h 316"/>
              <a:gd name="T14" fmla="*/ 338 w 399"/>
              <a:gd name="T15" fmla="*/ 186 h 316"/>
              <a:gd name="T16" fmla="*/ 399 w 399"/>
              <a:gd name="T17" fmla="*/ 316 h 316"/>
              <a:gd name="T18" fmla="*/ 259 w 399"/>
              <a:gd name="T19" fmla="*/ 287 h 316"/>
              <a:gd name="T20" fmla="*/ 338 w 399"/>
              <a:gd name="T21" fmla="*/ 18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316">
                <a:moveTo>
                  <a:pt x="19" y="3"/>
                </a:moveTo>
                <a:lnTo>
                  <a:pt x="349" y="263"/>
                </a:lnTo>
                <a:cubicBezTo>
                  <a:pt x="354" y="267"/>
                  <a:pt x="355" y="274"/>
                  <a:pt x="351" y="278"/>
                </a:cubicBezTo>
                <a:cubicBezTo>
                  <a:pt x="348" y="283"/>
                  <a:pt x="341" y="284"/>
                  <a:pt x="336" y="280"/>
                </a:cubicBezTo>
                <a:lnTo>
                  <a:pt x="6" y="20"/>
                </a:lnTo>
                <a:cubicBezTo>
                  <a:pt x="1" y="17"/>
                  <a:pt x="0" y="10"/>
                  <a:pt x="4" y="5"/>
                </a:cubicBezTo>
                <a:cubicBezTo>
                  <a:pt x="7" y="1"/>
                  <a:pt x="14" y="0"/>
                  <a:pt x="19" y="3"/>
                </a:cubicBezTo>
                <a:close/>
                <a:moveTo>
                  <a:pt x="338" y="186"/>
                </a:moveTo>
                <a:lnTo>
                  <a:pt x="399" y="316"/>
                </a:lnTo>
                <a:lnTo>
                  <a:pt x="259" y="287"/>
                </a:lnTo>
                <a:lnTo>
                  <a:pt x="338" y="186"/>
                </a:lnTo>
                <a:close/>
              </a:path>
            </a:pathLst>
          </a:custGeom>
          <a:solidFill>
            <a:srgbClr val="000000"/>
          </a:solidFill>
          <a:ln w="6350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Ellipse 68"/>
          <p:cNvSpPr>
            <a:spLocks noChangeArrowheads="1"/>
          </p:cNvSpPr>
          <p:nvPr/>
        </p:nvSpPr>
        <p:spPr bwMode="auto">
          <a:xfrm>
            <a:off x="2783594" y="2227741"/>
            <a:ext cx="215900" cy="142875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endParaRPr lang="fr-FR" altLang="fr-FR" sz="2400">
              <a:solidFill>
                <a:srgbClr val="FF0000"/>
              </a:solidFill>
              <a:latin typeface="Tahoma" pitchFamily="34" charset="0"/>
            </a:endParaRPr>
          </a:p>
        </p:txBody>
      </p:sp>
      <p:cxnSp>
        <p:nvCxnSpPr>
          <p:cNvPr id="70" name="Connecteur droit 69"/>
          <p:cNvCxnSpPr>
            <a:cxnSpLocks noChangeShapeType="1"/>
            <a:stCxn id="69" idx="1"/>
            <a:endCxn id="72" idx="2"/>
          </p:cNvCxnSpPr>
          <p:nvPr/>
        </p:nvCxnSpPr>
        <p:spPr bwMode="auto">
          <a:xfrm>
            <a:off x="2815212" y="2248665"/>
            <a:ext cx="90973" cy="1175572"/>
          </a:xfrm>
          <a:prstGeom prst="lin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" name="Connecteur droit 70"/>
          <p:cNvCxnSpPr>
            <a:cxnSpLocks noChangeShapeType="1"/>
          </p:cNvCxnSpPr>
          <p:nvPr/>
        </p:nvCxnSpPr>
        <p:spPr bwMode="auto">
          <a:xfrm>
            <a:off x="2981325" y="2257425"/>
            <a:ext cx="990600" cy="381000"/>
          </a:xfrm>
          <a:prstGeom prst="lin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" name="Ellipse 71"/>
          <p:cNvSpPr>
            <a:spLocks noChangeArrowheads="1"/>
          </p:cNvSpPr>
          <p:nvPr/>
        </p:nvSpPr>
        <p:spPr bwMode="auto">
          <a:xfrm>
            <a:off x="2906185" y="2619374"/>
            <a:ext cx="1703915" cy="1609725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endParaRPr lang="fr-FR" sz="24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77" name="ZoneTexte 54"/>
          <p:cNvSpPr txBox="1">
            <a:spLocks noChangeArrowheads="1"/>
          </p:cNvSpPr>
          <p:nvPr/>
        </p:nvSpPr>
        <p:spPr bwMode="auto">
          <a:xfrm>
            <a:off x="5534769" y="169281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fr-FR" dirty="0" err="1">
                <a:latin typeface="+mj-lt"/>
              </a:rPr>
              <a:t>Hydrolysis</a:t>
            </a:r>
            <a:r>
              <a:rPr lang="fr-FR" dirty="0">
                <a:latin typeface="+mj-lt"/>
              </a:rPr>
              <a:t> of </a:t>
            </a:r>
            <a:r>
              <a:rPr lang="fr-FR" dirty="0" err="1">
                <a:latin typeface="+mj-lt"/>
              </a:rPr>
              <a:t>amorphous</a:t>
            </a:r>
            <a:r>
              <a:rPr lang="fr-FR" dirty="0">
                <a:latin typeface="+mj-lt"/>
              </a:rPr>
              <a:t> parts</a:t>
            </a:r>
          </a:p>
        </p:txBody>
      </p:sp>
      <p:sp>
        <p:nvSpPr>
          <p:cNvPr id="78" name="Cube 77"/>
          <p:cNvSpPr/>
          <p:nvPr/>
        </p:nvSpPr>
        <p:spPr>
          <a:xfrm>
            <a:off x="6573289" y="2570244"/>
            <a:ext cx="1552575" cy="342900"/>
          </a:xfrm>
          <a:prstGeom prst="cube">
            <a:avLst>
              <a:gd name="adj" fmla="val 31389"/>
            </a:avLst>
          </a:prstGeom>
          <a:solidFill>
            <a:srgbClr val="006C31"/>
          </a:solidFill>
          <a:ln w="12700">
            <a:solidFill>
              <a:schemeClr val="tx1"/>
            </a:solidFill>
          </a:ln>
          <a:scene3d>
            <a:camera prst="orthographicFront"/>
            <a:lightRig rig="balanced" dir="t"/>
          </a:scene3d>
          <a:sp3d prstMaterial="plastic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0" name="Picture 28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429" y="3513672"/>
            <a:ext cx="1685925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" name="Rectangle 178"/>
          <p:cNvSpPr>
            <a:spLocks noChangeArrowheads="1"/>
          </p:cNvSpPr>
          <p:nvPr/>
        </p:nvSpPr>
        <p:spPr bwMode="auto">
          <a:xfrm>
            <a:off x="6715859" y="3087290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06" name="Connecteur droit 105"/>
          <p:cNvCxnSpPr/>
          <p:nvPr/>
        </p:nvCxnSpPr>
        <p:spPr>
          <a:xfrm>
            <a:off x="6939959" y="2919668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Rectangle 178"/>
          <p:cNvSpPr>
            <a:spLocks noChangeArrowheads="1"/>
          </p:cNvSpPr>
          <p:nvPr/>
        </p:nvSpPr>
        <p:spPr bwMode="auto">
          <a:xfrm>
            <a:off x="7413141" y="3089378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0" name="Connecteur droit 109"/>
          <p:cNvCxnSpPr/>
          <p:nvPr/>
        </p:nvCxnSpPr>
        <p:spPr>
          <a:xfrm>
            <a:off x="7637241" y="2921756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78"/>
          <p:cNvSpPr>
            <a:spLocks noChangeArrowheads="1"/>
          </p:cNvSpPr>
          <p:nvPr/>
        </p:nvSpPr>
        <p:spPr bwMode="auto">
          <a:xfrm>
            <a:off x="6724190" y="2171846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2" name="Connecteur droit 111"/>
          <p:cNvCxnSpPr/>
          <p:nvPr/>
        </p:nvCxnSpPr>
        <p:spPr>
          <a:xfrm>
            <a:off x="6935764" y="2433241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78"/>
          <p:cNvSpPr>
            <a:spLocks noChangeArrowheads="1"/>
          </p:cNvSpPr>
          <p:nvPr/>
        </p:nvSpPr>
        <p:spPr bwMode="auto">
          <a:xfrm>
            <a:off x="7421472" y="2173934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4" name="Connecteur droit 113"/>
          <p:cNvCxnSpPr/>
          <p:nvPr/>
        </p:nvCxnSpPr>
        <p:spPr>
          <a:xfrm>
            <a:off x="7636178" y="2438460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212"/>
          <p:cNvSpPr>
            <a:spLocks noChangeArrowheads="1"/>
          </p:cNvSpPr>
          <p:nvPr/>
        </p:nvSpPr>
        <p:spPr bwMode="auto">
          <a:xfrm>
            <a:off x="5472180" y="2464881"/>
            <a:ext cx="8921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21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Arial" pitchFamily="34" charset="0"/>
              </a:rPr>
              <a:t>Cotton</a:t>
            </a:r>
            <a:endParaRPr kumimoji="0" lang="fr-FR" altLang="fr-FR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6" name="Flèche vers le bas 115"/>
          <p:cNvSpPr/>
          <p:nvPr/>
        </p:nvSpPr>
        <p:spPr>
          <a:xfrm rot="15600000">
            <a:off x="4771783" y="2412784"/>
            <a:ext cx="315045" cy="630091"/>
          </a:xfrm>
          <a:prstGeom prst="downArrow">
            <a:avLst>
              <a:gd name="adj1" fmla="val 62149"/>
              <a:gd name="adj2" fmla="val 44772"/>
            </a:avLst>
          </a:prstGeom>
          <a:solidFill>
            <a:schemeClr val="bg1">
              <a:lumMod val="85000"/>
              <a:alpha val="31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ZoneTexte 55"/>
          <p:cNvSpPr txBox="1"/>
          <p:nvPr/>
        </p:nvSpPr>
        <p:spPr>
          <a:xfrm>
            <a:off x="3419475" y="933118"/>
            <a:ext cx="2352675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are NCCs ?    </a:t>
            </a:r>
          </a:p>
        </p:txBody>
      </p:sp>
      <p:sp>
        <p:nvSpPr>
          <p:cNvPr id="60" name="Rectangle 5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1" name="ZoneTexte 6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800127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2" name="Groupe 361"/>
          <p:cNvGrpSpPr/>
          <p:nvPr/>
        </p:nvGrpSpPr>
        <p:grpSpPr>
          <a:xfrm>
            <a:off x="3127246" y="4276627"/>
            <a:ext cx="274434" cy="307777"/>
            <a:chOff x="5406961" y="3520912"/>
            <a:chExt cx="274434" cy="307777"/>
          </a:xfrm>
        </p:grpSpPr>
        <p:sp>
          <p:nvSpPr>
            <p:cNvPr id="363" name="Ellipse 362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4" name="ZoneTexte 363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71" name="Groupe 370"/>
          <p:cNvGrpSpPr/>
          <p:nvPr/>
        </p:nvGrpSpPr>
        <p:grpSpPr>
          <a:xfrm>
            <a:off x="3329922" y="4281340"/>
            <a:ext cx="274434" cy="307777"/>
            <a:chOff x="5406961" y="3520912"/>
            <a:chExt cx="274434" cy="307777"/>
          </a:xfrm>
        </p:grpSpPr>
        <p:sp>
          <p:nvSpPr>
            <p:cNvPr id="372" name="Ellipse 371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3" name="ZoneTexte 372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86" name="Groupe 385"/>
          <p:cNvGrpSpPr/>
          <p:nvPr/>
        </p:nvGrpSpPr>
        <p:grpSpPr>
          <a:xfrm>
            <a:off x="3630008" y="3883844"/>
            <a:ext cx="274434" cy="307777"/>
            <a:chOff x="5406961" y="3520912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90" name="ZoneTexte 389"/>
          <p:cNvSpPr txBox="1"/>
          <p:nvPr/>
        </p:nvSpPr>
        <p:spPr>
          <a:xfrm>
            <a:off x="5740923" y="1008668"/>
            <a:ext cx="2057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Water </a:t>
            </a:r>
            <a:r>
              <a:rPr lang="fr-FR" dirty="0" smtClean="0"/>
              <a:t>+ 69 </a:t>
            </a:r>
            <a:r>
              <a:rPr lang="fr-FR" dirty="0" err="1" smtClean="0"/>
              <a:t>mM</a:t>
            </a:r>
            <a:r>
              <a:rPr lang="fr-FR" dirty="0" smtClean="0"/>
              <a:t> SDS</a:t>
            </a:r>
            <a:endParaRPr lang="fr-FR" dirty="0"/>
          </a:p>
        </p:txBody>
      </p:sp>
      <p:pic>
        <p:nvPicPr>
          <p:cNvPr id="391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r="8799" b="50668"/>
          <a:stretch/>
        </p:blipFill>
        <p:spPr bwMode="auto">
          <a:xfrm>
            <a:off x="5720138" y="3099969"/>
            <a:ext cx="2468316" cy="1902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" name="ZoneTexte 54"/>
          <p:cNvSpPr txBox="1">
            <a:spLocks noChangeArrowheads="1"/>
          </p:cNvSpPr>
          <p:nvPr/>
        </p:nvSpPr>
        <p:spPr bwMode="auto">
          <a:xfrm>
            <a:off x="5458665" y="1575464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Stability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>
                <a:solidFill>
                  <a:srgbClr val="0000FF"/>
                </a:solidFill>
                <a:latin typeface="Calibri"/>
              </a:rPr>
              <a:t>~ 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few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hours</a:t>
            </a:r>
            <a:r>
              <a:rPr lang="fr-FR" b="1" i="1" dirty="0" smtClean="0">
                <a:solidFill>
                  <a:srgbClr val="0000FF"/>
                </a:solidFill>
              </a:rPr>
              <a:t>  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395" name="Ellipse 394"/>
          <p:cNvSpPr/>
          <p:nvPr/>
        </p:nvSpPr>
        <p:spPr>
          <a:xfrm>
            <a:off x="3180435" y="1530481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3273064" y="1282830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3112417" y="1783237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grpSp>
        <p:nvGrpSpPr>
          <p:cNvPr id="403" name="Groupe 402"/>
          <p:cNvGrpSpPr/>
          <p:nvPr/>
        </p:nvGrpSpPr>
        <p:grpSpPr>
          <a:xfrm>
            <a:off x="3700480" y="4150152"/>
            <a:ext cx="248367" cy="276999"/>
            <a:chOff x="3907870" y="1567207"/>
            <a:chExt cx="248367" cy="276999"/>
          </a:xfrm>
        </p:grpSpPr>
        <p:sp>
          <p:nvSpPr>
            <p:cNvPr id="401" name="Ellipse 400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2" name="ZoneTexte 401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4" name="Groupe 403"/>
          <p:cNvGrpSpPr/>
          <p:nvPr/>
        </p:nvGrpSpPr>
        <p:grpSpPr>
          <a:xfrm>
            <a:off x="3768040" y="3953761"/>
            <a:ext cx="248367" cy="276999"/>
            <a:chOff x="3907870" y="1567207"/>
            <a:chExt cx="248367" cy="276999"/>
          </a:xfrm>
        </p:grpSpPr>
        <p:sp>
          <p:nvSpPr>
            <p:cNvPr id="405" name="Ellipse 404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6" name="ZoneTexte 405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7" name="Groupe 406"/>
          <p:cNvGrpSpPr/>
          <p:nvPr/>
        </p:nvGrpSpPr>
        <p:grpSpPr>
          <a:xfrm>
            <a:off x="3515086" y="4492659"/>
            <a:ext cx="248367" cy="276999"/>
            <a:chOff x="3907870" y="1567207"/>
            <a:chExt cx="248367" cy="276999"/>
          </a:xfrm>
        </p:grpSpPr>
        <p:sp>
          <p:nvSpPr>
            <p:cNvPr id="408" name="Ellipse 407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9" name="ZoneTexte 408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10" name="Groupe 409"/>
          <p:cNvGrpSpPr/>
          <p:nvPr/>
        </p:nvGrpSpPr>
        <p:grpSpPr>
          <a:xfrm>
            <a:off x="3510601" y="4282911"/>
            <a:ext cx="274434" cy="307777"/>
            <a:chOff x="5406961" y="3520912"/>
            <a:chExt cx="274434" cy="307777"/>
          </a:xfrm>
        </p:grpSpPr>
        <p:sp>
          <p:nvSpPr>
            <p:cNvPr id="411" name="Ellipse 410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2" name="ZoneTexte 411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13" name="Groupe 412"/>
          <p:cNvGrpSpPr/>
          <p:nvPr/>
        </p:nvGrpSpPr>
        <p:grpSpPr>
          <a:xfrm>
            <a:off x="3708565" y="4396033"/>
            <a:ext cx="274434" cy="307777"/>
            <a:chOff x="5406961" y="3520912"/>
            <a:chExt cx="274434" cy="307777"/>
          </a:xfrm>
        </p:grpSpPr>
        <p:sp>
          <p:nvSpPr>
            <p:cNvPr id="414" name="Ellipse 413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5" name="ZoneTexte 414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419" name="ZoneTexte 418"/>
          <p:cNvSpPr txBox="1"/>
          <p:nvPr/>
        </p:nvSpPr>
        <p:spPr>
          <a:xfrm>
            <a:off x="5561815" y="2592371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5946250" y="5375935"/>
            <a:ext cx="2960489" cy="40011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solidFill>
              <a:srgbClr val="7030A0"/>
            </a:solidFill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000" b="1" dirty="0" err="1" smtClean="0">
                <a:latin typeface="Calibri" pitchFamily="34" charset="0"/>
              </a:rPr>
              <a:t>Stability</a:t>
            </a:r>
            <a:r>
              <a:rPr lang="fr-FR" sz="2000" b="1" dirty="0" smtClean="0">
                <a:latin typeface="Calibri" pitchFamily="34" charset="0"/>
              </a:rPr>
              <a:t> </a:t>
            </a:r>
            <a:r>
              <a:rPr lang="fr-FR" sz="2000" b="1" dirty="0" err="1" smtClean="0">
                <a:latin typeface="Calibri" pitchFamily="34" charset="0"/>
              </a:rPr>
              <a:t>increases</a:t>
            </a:r>
            <a:r>
              <a:rPr lang="fr-FR" sz="2000" b="1" dirty="0" smtClean="0">
                <a:latin typeface="Calibri" pitchFamily="34" charset="0"/>
              </a:rPr>
              <a:t>  back!!!</a:t>
            </a:r>
            <a:endParaRPr lang="fr-FR" sz="2000" b="1" dirty="0" smtClean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5340575" y="5483830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382" name="Groupe 381"/>
          <p:cNvGrpSpPr/>
          <p:nvPr/>
        </p:nvGrpSpPr>
        <p:grpSpPr>
          <a:xfrm>
            <a:off x="3723886" y="4577568"/>
            <a:ext cx="274434" cy="307777"/>
            <a:chOff x="5406961" y="3520912"/>
            <a:chExt cx="274434" cy="307777"/>
          </a:xfrm>
        </p:grpSpPr>
        <p:sp>
          <p:nvSpPr>
            <p:cNvPr id="383" name="Ellipse 382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4" name="ZoneTexte 383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85" name="Groupe 384"/>
          <p:cNvGrpSpPr/>
          <p:nvPr/>
        </p:nvGrpSpPr>
        <p:grpSpPr>
          <a:xfrm>
            <a:off x="3272465" y="4462179"/>
            <a:ext cx="248367" cy="276999"/>
            <a:chOff x="3907870" y="1567207"/>
            <a:chExt cx="248367" cy="276999"/>
          </a:xfrm>
        </p:grpSpPr>
        <p:sp>
          <p:nvSpPr>
            <p:cNvPr id="392" name="Ellipse 391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4" name="ZoneTexte 393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16" name="Groupe 415"/>
          <p:cNvGrpSpPr/>
          <p:nvPr/>
        </p:nvGrpSpPr>
        <p:grpSpPr>
          <a:xfrm>
            <a:off x="3575672" y="4080260"/>
            <a:ext cx="274434" cy="307777"/>
            <a:chOff x="5406961" y="3520912"/>
            <a:chExt cx="274434" cy="307777"/>
          </a:xfrm>
        </p:grpSpPr>
        <p:sp>
          <p:nvSpPr>
            <p:cNvPr id="417" name="Ellipse 416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8" name="ZoneTexte 417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22" name="Groupe 421"/>
          <p:cNvGrpSpPr/>
          <p:nvPr/>
        </p:nvGrpSpPr>
        <p:grpSpPr>
          <a:xfrm>
            <a:off x="3301726" y="4169572"/>
            <a:ext cx="248367" cy="276999"/>
            <a:chOff x="3907870" y="1567207"/>
            <a:chExt cx="248367" cy="276999"/>
          </a:xfrm>
        </p:grpSpPr>
        <p:sp>
          <p:nvSpPr>
            <p:cNvPr id="423" name="Ellipse 422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4" name="ZoneTexte 423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sp>
        <p:nvSpPr>
          <p:cNvPr id="397" name="Rectangle 396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98" name="ZoneTexte 397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821397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2" name="Groupe 361"/>
          <p:cNvGrpSpPr/>
          <p:nvPr/>
        </p:nvGrpSpPr>
        <p:grpSpPr>
          <a:xfrm>
            <a:off x="3127246" y="4276627"/>
            <a:ext cx="274434" cy="307777"/>
            <a:chOff x="5406961" y="3520912"/>
            <a:chExt cx="274434" cy="307777"/>
          </a:xfrm>
        </p:grpSpPr>
        <p:sp>
          <p:nvSpPr>
            <p:cNvPr id="363" name="Ellipse 362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4" name="ZoneTexte 363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86" name="Groupe 385"/>
          <p:cNvGrpSpPr/>
          <p:nvPr/>
        </p:nvGrpSpPr>
        <p:grpSpPr>
          <a:xfrm>
            <a:off x="3630008" y="3883844"/>
            <a:ext cx="274434" cy="307777"/>
            <a:chOff x="5406961" y="3520912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95" name="Ellipse 394"/>
          <p:cNvSpPr/>
          <p:nvPr/>
        </p:nvSpPr>
        <p:spPr>
          <a:xfrm>
            <a:off x="7465356" y="4475700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7557985" y="4228049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7397338" y="4728456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sp>
        <p:nvSpPr>
          <p:cNvPr id="360" name="ZoneTexte 54"/>
          <p:cNvSpPr txBox="1">
            <a:spLocks noChangeArrowheads="1"/>
          </p:cNvSpPr>
          <p:nvPr/>
        </p:nvSpPr>
        <p:spPr bwMode="auto">
          <a:xfrm>
            <a:off x="5366518" y="3567296"/>
            <a:ext cx="3044312" cy="461665"/>
          </a:xfrm>
          <a:prstGeom prst="rect">
            <a:avLst/>
          </a:prstGeom>
          <a:solidFill>
            <a:srgbClr val="00B05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i="1" dirty="0" err="1" smtClean="0">
                <a:solidFill>
                  <a:srgbClr val="00B050"/>
                </a:solidFill>
                <a:latin typeface="Calibri"/>
              </a:rPr>
              <a:t>What</a:t>
            </a:r>
            <a:r>
              <a:rPr lang="fr-FR" sz="2400" i="1" dirty="0" smtClean="0">
                <a:solidFill>
                  <a:srgbClr val="00B050"/>
                </a:solidFill>
                <a:latin typeface="Calibri"/>
              </a:rPr>
              <a:t> about </a:t>
            </a:r>
            <a:r>
              <a:rPr lang="fr-FR" sz="2400" i="1" dirty="0" err="1" smtClean="0">
                <a:solidFill>
                  <a:srgbClr val="00B050"/>
                </a:solidFill>
                <a:latin typeface="Calibri"/>
              </a:rPr>
              <a:t>KCl</a:t>
            </a:r>
            <a:r>
              <a:rPr lang="fr-FR" sz="2400" i="1" dirty="0" smtClean="0">
                <a:solidFill>
                  <a:srgbClr val="00B050"/>
                </a:solidFill>
                <a:latin typeface="Calibri"/>
              </a:rPr>
              <a:t> </a:t>
            </a:r>
            <a:r>
              <a:rPr lang="fr-FR" sz="2400" i="1" dirty="0" smtClean="0">
                <a:solidFill>
                  <a:srgbClr val="00B050"/>
                </a:solidFill>
                <a:latin typeface="Calibri"/>
              </a:rPr>
              <a:t>?</a:t>
            </a:r>
            <a:endParaRPr lang="fr-FR" sz="2400" b="1" i="1" dirty="0">
              <a:solidFill>
                <a:srgbClr val="00B050"/>
              </a:solidFill>
            </a:endParaRPr>
          </a:p>
        </p:txBody>
      </p:sp>
      <p:sp>
        <p:nvSpPr>
          <p:cNvPr id="372" name="Ellipse 371"/>
          <p:cNvSpPr/>
          <p:nvPr/>
        </p:nvSpPr>
        <p:spPr>
          <a:xfrm>
            <a:off x="6632509" y="4476468"/>
            <a:ext cx="169321" cy="150373"/>
          </a:xfrm>
          <a:prstGeom prst="ellipse">
            <a:avLst/>
          </a:prstGeom>
          <a:solidFill>
            <a:srgbClr val="00B050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3" name="ZoneTexte 372"/>
          <p:cNvSpPr txBox="1"/>
          <p:nvPr/>
        </p:nvSpPr>
        <p:spPr>
          <a:xfrm>
            <a:off x="6709903" y="4228818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>
                <a:solidFill>
                  <a:srgbClr val="00B050"/>
                </a:solidFill>
              </a:rPr>
              <a:t>+</a:t>
            </a:r>
            <a:endParaRPr lang="fr-FR" sz="2000" dirty="0">
              <a:solidFill>
                <a:srgbClr val="00B050"/>
              </a:solidFill>
            </a:endParaRPr>
          </a:p>
        </p:txBody>
      </p:sp>
      <p:sp>
        <p:nvSpPr>
          <p:cNvPr id="374" name="ZoneTexte 373"/>
          <p:cNvSpPr txBox="1"/>
          <p:nvPr/>
        </p:nvSpPr>
        <p:spPr>
          <a:xfrm>
            <a:off x="6559887" y="4703137"/>
            <a:ext cx="3818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K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71" name="ZoneTexte 370"/>
          <p:cNvSpPr txBox="1"/>
          <p:nvPr/>
        </p:nvSpPr>
        <p:spPr>
          <a:xfrm>
            <a:off x="5740923" y="1008668"/>
            <a:ext cx="2057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Water </a:t>
            </a:r>
            <a:r>
              <a:rPr lang="fr-FR" dirty="0" smtClean="0"/>
              <a:t>+ 69 </a:t>
            </a:r>
            <a:r>
              <a:rPr lang="fr-FR" dirty="0" err="1" smtClean="0"/>
              <a:t>mM</a:t>
            </a:r>
            <a:r>
              <a:rPr lang="fr-FR" dirty="0" smtClean="0"/>
              <a:t> SDS</a:t>
            </a:r>
            <a:endParaRPr lang="fr-FR" dirty="0"/>
          </a:p>
        </p:txBody>
      </p:sp>
      <p:sp>
        <p:nvSpPr>
          <p:cNvPr id="375" name="ZoneTexte 54"/>
          <p:cNvSpPr txBox="1">
            <a:spLocks noChangeArrowheads="1"/>
          </p:cNvSpPr>
          <p:nvPr/>
        </p:nvSpPr>
        <p:spPr bwMode="auto">
          <a:xfrm>
            <a:off x="5458665" y="1575464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Stability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>
                <a:solidFill>
                  <a:srgbClr val="0000FF"/>
                </a:solidFill>
                <a:latin typeface="Calibri"/>
              </a:rPr>
              <a:t>~ 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few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hours</a:t>
            </a:r>
            <a:r>
              <a:rPr lang="fr-FR" b="1" i="1" dirty="0" smtClean="0">
                <a:solidFill>
                  <a:srgbClr val="0000FF"/>
                </a:solidFill>
              </a:rPr>
              <a:t>  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376" name="Rectangle 375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77" name="ZoneTexte 376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126409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" name="Groupe 3"/>
          <p:cNvGrpSpPr/>
          <p:nvPr/>
        </p:nvGrpSpPr>
        <p:grpSpPr>
          <a:xfrm>
            <a:off x="3542801" y="3918730"/>
            <a:ext cx="274434" cy="307777"/>
            <a:chOff x="4584271" y="3704456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95" name="Ellipse 394"/>
          <p:cNvSpPr/>
          <p:nvPr/>
        </p:nvSpPr>
        <p:spPr>
          <a:xfrm>
            <a:off x="3180435" y="1530481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3273064" y="1282830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3112417" y="1783237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grpSp>
        <p:nvGrpSpPr>
          <p:cNvPr id="403" name="Groupe 402"/>
          <p:cNvGrpSpPr/>
          <p:nvPr/>
        </p:nvGrpSpPr>
        <p:grpSpPr>
          <a:xfrm>
            <a:off x="3700480" y="4150152"/>
            <a:ext cx="248367" cy="276999"/>
            <a:chOff x="3907870" y="1567207"/>
            <a:chExt cx="248367" cy="276999"/>
          </a:xfrm>
        </p:grpSpPr>
        <p:sp>
          <p:nvSpPr>
            <p:cNvPr id="401" name="Ellipse 400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2" name="ZoneTexte 401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4" name="Groupe 403"/>
          <p:cNvGrpSpPr/>
          <p:nvPr/>
        </p:nvGrpSpPr>
        <p:grpSpPr>
          <a:xfrm>
            <a:off x="3768040" y="3953761"/>
            <a:ext cx="248367" cy="276999"/>
            <a:chOff x="3907870" y="1567207"/>
            <a:chExt cx="248367" cy="276999"/>
          </a:xfrm>
        </p:grpSpPr>
        <p:sp>
          <p:nvSpPr>
            <p:cNvPr id="405" name="Ellipse 404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6" name="ZoneTexte 405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7" name="Groupe 406"/>
          <p:cNvGrpSpPr/>
          <p:nvPr/>
        </p:nvGrpSpPr>
        <p:grpSpPr>
          <a:xfrm>
            <a:off x="3515086" y="4492659"/>
            <a:ext cx="248367" cy="276999"/>
            <a:chOff x="3907870" y="1567207"/>
            <a:chExt cx="248367" cy="276999"/>
          </a:xfrm>
        </p:grpSpPr>
        <p:sp>
          <p:nvSpPr>
            <p:cNvPr id="408" name="Ellipse 407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9" name="ZoneTexte 408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13" name="Groupe 412"/>
          <p:cNvGrpSpPr/>
          <p:nvPr/>
        </p:nvGrpSpPr>
        <p:grpSpPr>
          <a:xfrm>
            <a:off x="3708565" y="4396033"/>
            <a:ext cx="274434" cy="307777"/>
            <a:chOff x="5406961" y="3520912"/>
            <a:chExt cx="274434" cy="307777"/>
          </a:xfrm>
        </p:grpSpPr>
        <p:sp>
          <p:nvSpPr>
            <p:cNvPr id="414" name="Ellipse 413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5" name="ZoneTexte 414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5929086" y="5455545"/>
            <a:ext cx="2353016" cy="40011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solidFill>
              <a:srgbClr val="7030A0"/>
            </a:solidFill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000" b="1" dirty="0" smtClean="0">
                <a:latin typeface="Calibri" pitchFamily="34" charset="0"/>
              </a:rPr>
              <a:t>Ultrastables </a:t>
            </a:r>
            <a:r>
              <a:rPr lang="fr-FR" sz="2000" b="1" dirty="0" err="1" smtClean="0">
                <a:latin typeface="Calibri" pitchFamily="34" charset="0"/>
              </a:rPr>
              <a:t>foams</a:t>
            </a:r>
            <a:r>
              <a:rPr lang="fr-FR" sz="2000" b="1" dirty="0" smtClean="0">
                <a:latin typeface="Calibri" pitchFamily="34" charset="0"/>
              </a:rPr>
              <a:t>…</a:t>
            </a:r>
            <a:endParaRPr lang="fr-FR" sz="2000" b="1" dirty="0" smtClean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5322432" y="5534630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82" name="Ellipse 381"/>
          <p:cNvSpPr/>
          <p:nvPr/>
        </p:nvSpPr>
        <p:spPr>
          <a:xfrm>
            <a:off x="3761719" y="1509984"/>
            <a:ext cx="169321" cy="150373"/>
          </a:xfrm>
          <a:prstGeom prst="ellipse">
            <a:avLst/>
          </a:prstGeom>
          <a:solidFill>
            <a:srgbClr val="00B050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3" name="ZoneTexte 382"/>
          <p:cNvSpPr txBox="1"/>
          <p:nvPr/>
        </p:nvSpPr>
        <p:spPr>
          <a:xfrm>
            <a:off x="3839113" y="1262334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>
                <a:solidFill>
                  <a:srgbClr val="00B050"/>
                </a:solidFill>
              </a:rPr>
              <a:t>+</a:t>
            </a:r>
            <a:endParaRPr lang="fr-FR" sz="2000" dirty="0">
              <a:solidFill>
                <a:srgbClr val="00B050"/>
              </a:solidFill>
            </a:endParaRPr>
          </a:p>
        </p:txBody>
      </p:sp>
      <p:sp>
        <p:nvSpPr>
          <p:cNvPr id="384" name="ZoneTexte 383"/>
          <p:cNvSpPr txBox="1"/>
          <p:nvPr/>
        </p:nvSpPr>
        <p:spPr>
          <a:xfrm>
            <a:off x="3689097" y="1736653"/>
            <a:ext cx="3818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K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grpSp>
        <p:nvGrpSpPr>
          <p:cNvPr id="392" name="Groupe 391"/>
          <p:cNvGrpSpPr/>
          <p:nvPr/>
        </p:nvGrpSpPr>
        <p:grpSpPr>
          <a:xfrm>
            <a:off x="3132290" y="4182126"/>
            <a:ext cx="274434" cy="307777"/>
            <a:chOff x="4584271" y="3704456"/>
            <a:chExt cx="274434" cy="307777"/>
          </a:xfrm>
        </p:grpSpPr>
        <p:sp>
          <p:nvSpPr>
            <p:cNvPr id="394" name="Ellipse 393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7" name="ZoneTexte 396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398" name="Groupe 397"/>
          <p:cNvGrpSpPr/>
          <p:nvPr/>
        </p:nvGrpSpPr>
        <p:grpSpPr>
          <a:xfrm>
            <a:off x="3432685" y="4271100"/>
            <a:ext cx="274434" cy="307777"/>
            <a:chOff x="4584271" y="3704456"/>
            <a:chExt cx="274434" cy="307777"/>
          </a:xfrm>
        </p:grpSpPr>
        <p:sp>
          <p:nvSpPr>
            <p:cNvPr id="399" name="Ellipse 398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6" name="ZoneTexte 415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417" name="Groupe 416"/>
          <p:cNvGrpSpPr/>
          <p:nvPr/>
        </p:nvGrpSpPr>
        <p:grpSpPr>
          <a:xfrm>
            <a:off x="3218620" y="4392668"/>
            <a:ext cx="274434" cy="307777"/>
            <a:chOff x="4584271" y="3704456"/>
            <a:chExt cx="274434" cy="307777"/>
          </a:xfrm>
        </p:grpSpPr>
        <p:sp>
          <p:nvSpPr>
            <p:cNvPr id="418" name="Ellipse 417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2" name="ZoneTexte 421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pic>
        <p:nvPicPr>
          <p:cNvPr id="423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021" r="14392"/>
          <a:stretch/>
        </p:blipFill>
        <p:spPr bwMode="auto">
          <a:xfrm>
            <a:off x="4648200" y="3178633"/>
            <a:ext cx="4397829" cy="196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4" name="ZoneTexte 423"/>
          <p:cNvSpPr txBox="1"/>
          <p:nvPr/>
        </p:nvSpPr>
        <p:spPr>
          <a:xfrm>
            <a:off x="6998731" y="2744772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425" name="ZoneTexte 424"/>
          <p:cNvSpPr txBox="1"/>
          <p:nvPr/>
        </p:nvSpPr>
        <p:spPr>
          <a:xfrm>
            <a:off x="5006645" y="2766543"/>
            <a:ext cx="1777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+ 250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</a:t>
            </a:r>
            <a:r>
              <a:rPr lang="fr-FR" dirty="0" smtClean="0"/>
              <a:t> </a:t>
            </a:r>
            <a:r>
              <a:rPr lang="fr-FR" dirty="0" err="1" smtClean="0"/>
              <a:t>KCl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386" name="ZoneTexte 385"/>
          <p:cNvSpPr txBox="1"/>
          <p:nvPr/>
        </p:nvSpPr>
        <p:spPr>
          <a:xfrm>
            <a:off x="5740923" y="1008668"/>
            <a:ext cx="2057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Water </a:t>
            </a:r>
            <a:r>
              <a:rPr lang="fr-FR" dirty="0" smtClean="0"/>
              <a:t>+ 69 </a:t>
            </a:r>
            <a:r>
              <a:rPr lang="fr-FR" dirty="0" err="1" smtClean="0"/>
              <a:t>mM</a:t>
            </a:r>
            <a:r>
              <a:rPr lang="fr-FR" dirty="0" smtClean="0"/>
              <a:t> SDS</a:t>
            </a:r>
            <a:endParaRPr lang="fr-FR" dirty="0"/>
          </a:p>
        </p:txBody>
      </p:sp>
      <p:sp>
        <p:nvSpPr>
          <p:cNvPr id="391" name="ZoneTexte 54"/>
          <p:cNvSpPr txBox="1">
            <a:spLocks noChangeArrowheads="1"/>
          </p:cNvSpPr>
          <p:nvPr/>
        </p:nvSpPr>
        <p:spPr bwMode="auto">
          <a:xfrm>
            <a:off x="5458665" y="1575464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Stability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>
                <a:solidFill>
                  <a:srgbClr val="0000FF"/>
                </a:solidFill>
                <a:latin typeface="Calibri"/>
              </a:rPr>
              <a:t>~ 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few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hours</a:t>
            </a:r>
            <a:r>
              <a:rPr lang="fr-FR" b="1" i="1" dirty="0" smtClean="0">
                <a:solidFill>
                  <a:srgbClr val="0000FF"/>
                </a:solidFill>
              </a:rPr>
              <a:t>  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410" name="Rectangle 40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11" name="ZoneTexte 41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747716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284420" y="2339462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2464534" y="4065518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457934" y="4202043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1131034" y="4197280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1813659" y="4197280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3039210" y="3659117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3434988" y="3088207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3768657" y="2493090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446822" y="4707295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3783158" y="4067336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4194009" y="2839005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3885347" y="4693008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4571147" y="5762983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4633059" y="5883633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4694972" y="6010633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4756884" y="6136045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4175859" y="5351820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3877410" y="3416657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2" name="ZoneTexte 1"/>
          <p:cNvSpPr txBox="1"/>
          <p:nvPr/>
        </p:nvSpPr>
        <p:spPr>
          <a:xfrm>
            <a:off x="2535807" y="43363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0" name="ZoneTexte 329"/>
          <p:cNvSpPr txBox="1"/>
          <p:nvPr/>
        </p:nvSpPr>
        <p:spPr>
          <a:xfrm>
            <a:off x="2329990" y="4375608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1" name="ZoneTexte 330"/>
          <p:cNvSpPr txBox="1"/>
          <p:nvPr/>
        </p:nvSpPr>
        <p:spPr>
          <a:xfrm>
            <a:off x="2652074" y="4273484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4" name="ZoneTexte 333"/>
          <p:cNvSpPr txBox="1"/>
          <p:nvPr/>
        </p:nvSpPr>
        <p:spPr>
          <a:xfrm>
            <a:off x="2824900" y="4229492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35" name="ZoneTexte 334"/>
          <p:cNvSpPr txBox="1"/>
          <p:nvPr/>
        </p:nvSpPr>
        <p:spPr>
          <a:xfrm>
            <a:off x="3514626" y="3740870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0" name="ZoneTexte 339"/>
          <p:cNvSpPr txBox="1"/>
          <p:nvPr/>
        </p:nvSpPr>
        <p:spPr>
          <a:xfrm>
            <a:off x="3393649" y="3949829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1" name="ZoneTexte 340"/>
          <p:cNvSpPr txBox="1"/>
          <p:nvPr/>
        </p:nvSpPr>
        <p:spPr>
          <a:xfrm>
            <a:off x="3197257" y="4055097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2" name="ZoneTexte 341"/>
          <p:cNvSpPr txBox="1"/>
          <p:nvPr/>
        </p:nvSpPr>
        <p:spPr>
          <a:xfrm>
            <a:off x="3029146" y="415093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343" name="ZoneTexte 342"/>
          <p:cNvSpPr txBox="1"/>
          <p:nvPr/>
        </p:nvSpPr>
        <p:spPr>
          <a:xfrm>
            <a:off x="3671739" y="3568045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solidFill>
                  <a:srgbClr val="FF0000"/>
                </a:solidFill>
              </a:rPr>
              <a:t>-</a:t>
            </a:r>
            <a:endParaRPr lang="fr-FR" dirty="0">
              <a:solidFill>
                <a:srgbClr val="FF0000"/>
              </a:solidFill>
            </a:endParaRPr>
          </a:p>
        </p:txBody>
      </p:sp>
      <p:pic>
        <p:nvPicPr>
          <p:cNvPr id="346" name="Picture 2"/>
          <p:cNvPicPr>
            <a:picLocks noChangeAspect="1" noChangeArrowheads="1"/>
          </p:cNvPicPr>
          <p:nvPr/>
        </p:nvPicPr>
        <p:blipFill rotWithShape="1">
          <a:blip r:embed="rId2" cstate="print"/>
          <a:srcRect r="12435"/>
          <a:stretch/>
        </p:blipFill>
        <p:spPr bwMode="auto">
          <a:xfrm rot="3600000">
            <a:off x="668273" y="2060100"/>
            <a:ext cx="2706522" cy="506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llipse 2"/>
          <p:cNvSpPr/>
          <p:nvPr/>
        </p:nvSpPr>
        <p:spPr>
          <a:xfrm rot="3300000">
            <a:off x="490196" y="1894786"/>
            <a:ext cx="2950589" cy="782425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Ellipse 346"/>
          <p:cNvSpPr/>
          <p:nvPr/>
        </p:nvSpPr>
        <p:spPr>
          <a:xfrm rot="8100000">
            <a:off x="3092385" y="3498527"/>
            <a:ext cx="281231" cy="686573"/>
          </a:xfrm>
          <a:prstGeom prst="ellipse">
            <a:avLst/>
          </a:prstGeom>
          <a:noFill/>
          <a:ln w="158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>
            <a:endCxn id="347" idx="3"/>
          </p:cNvCxnSpPr>
          <p:nvPr/>
        </p:nvCxnSpPr>
        <p:spPr>
          <a:xfrm>
            <a:off x="2837468" y="3120272"/>
            <a:ext cx="294197" cy="47959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347" idx="5"/>
          </p:cNvCxnSpPr>
          <p:nvPr/>
        </p:nvCxnSpPr>
        <p:spPr>
          <a:xfrm>
            <a:off x="2488676" y="3412503"/>
            <a:ext cx="502373" cy="327975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9" name="Groupe 147"/>
          <p:cNvGrpSpPr/>
          <p:nvPr/>
        </p:nvGrpSpPr>
        <p:grpSpPr>
          <a:xfrm>
            <a:off x="2556695" y="1290686"/>
            <a:ext cx="358402" cy="400110"/>
            <a:chOff x="5764754" y="2343150"/>
            <a:chExt cx="358402" cy="400110"/>
          </a:xfrm>
        </p:grpSpPr>
        <p:sp>
          <p:nvSpPr>
            <p:cNvPr id="350" name="Ellipse 349"/>
            <p:cNvSpPr/>
            <p:nvPr/>
          </p:nvSpPr>
          <p:spPr>
            <a:xfrm>
              <a:off x="5764754" y="2590800"/>
              <a:ext cx="169321" cy="15037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ZoneTexte 350"/>
            <p:cNvSpPr txBox="1"/>
            <p:nvPr/>
          </p:nvSpPr>
          <p:spPr>
            <a:xfrm>
              <a:off x="5810250" y="2343150"/>
              <a:ext cx="3129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000" dirty="0" smtClean="0">
                  <a:solidFill>
                    <a:srgbClr val="0000FF"/>
                  </a:solidFill>
                </a:rPr>
                <a:t>+</a:t>
              </a:r>
              <a:endParaRPr lang="fr-FR" sz="20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1" name="Groupe 360"/>
          <p:cNvGrpSpPr/>
          <p:nvPr/>
        </p:nvGrpSpPr>
        <p:grpSpPr>
          <a:xfrm>
            <a:off x="3380199" y="4058240"/>
            <a:ext cx="274434" cy="307777"/>
            <a:chOff x="5406961" y="3520912"/>
            <a:chExt cx="274434" cy="307777"/>
          </a:xfrm>
        </p:grpSpPr>
        <p:sp>
          <p:nvSpPr>
            <p:cNvPr id="356" name="Ellipse 35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7" name="ZoneTexte 35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5" name="Groupe 364"/>
          <p:cNvGrpSpPr/>
          <p:nvPr/>
        </p:nvGrpSpPr>
        <p:grpSpPr>
          <a:xfrm>
            <a:off x="3732132" y="3684310"/>
            <a:ext cx="274434" cy="307777"/>
            <a:chOff x="5406961" y="3520912"/>
            <a:chExt cx="274434" cy="307777"/>
          </a:xfrm>
        </p:grpSpPr>
        <p:sp>
          <p:nvSpPr>
            <p:cNvPr id="366" name="Ellipse 365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7" name="ZoneTexte 366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368" name="Groupe 367"/>
          <p:cNvGrpSpPr/>
          <p:nvPr/>
        </p:nvGrpSpPr>
        <p:grpSpPr>
          <a:xfrm>
            <a:off x="2866437" y="4355184"/>
            <a:ext cx="274434" cy="307777"/>
            <a:chOff x="5406961" y="3520912"/>
            <a:chExt cx="274434" cy="307777"/>
          </a:xfrm>
        </p:grpSpPr>
        <p:sp>
          <p:nvSpPr>
            <p:cNvPr id="369" name="Ellipse 368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0" name="ZoneTexte 369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" name="Groupe 3"/>
          <p:cNvGrpSpPr/>
          <p:nvPr/>
        </p:nvGrpSpPr>
        <p:grpSpPr>
          <a:xfrm>
            <a:off x="3542801" y="3918730"/>
            <a:ext cx="274434" cy="307777"/>
            <a:chOff x="4584271" y="3704456"/>
            <a:chExt cx="274434" cy="307777"/>
          </a:xfrm>
        </p:grpSpPr>
        <p:sp>
          <p:nvSpPr>
            <p:cNvPr id="387" name="Ellipse 386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ZoneTexte 387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sp>
        <p:nvSpPr>
          <p:cNvPr id="389" name="ZoneTexte 388"/>
          <p:cNvSpPr txBox="1"/>
          <p:nvPr/>
        </p:nvSpPr>
        <p:spPr>
          <a:xfrm>
            <a:off x="2441542" y="1828800"/>
            <a:ext cx="521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Na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sp>
        <p:nvSpPr>
          <p:cNvPr id="395" name="Ellipse 394"/>
          <p:cNvSpPr/>
          <p:nvPr/>
        </p:nvSpPr>
        <p:spPr>
          <a:xfrm>
            <a:off x="3180435" y="1530481"/>
            <a:ext cx="169321" cy="15037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6" name="ZoneTexte 395"/>
          <p:cNvSpPr txBox="1"/>
          <p:nvPr/>
        </p:nvSpPr>
        <p:spPr>
          <a:xfrm>
            <a:off x="3273064" y="1282830"/>
            <a:ext cx="2632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/>
              <a:t>-</a:t>
            </a:r>
            <a:endParaRPr lang="fr-FR" sz="2000" dirty="0"/>
          </a:p>
        </p:txBody>
      </p:sp>
      <p:sp>
        <p:nvSpPr>
          <p:cNvPr id="400" name="ZoneTexte 399"/>
          <p:cNvSpPr txBox="1"/>
          <p:nvPr/>
        </p:nvSpPr>
        <p:spPr>
          <a:xfrm>
            <a:off x="3112417" y="1783237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Cl</a:t>
            </a:r>
            <a:r>
              <a:rPr lang="fr-FR" baseline="30000" dirty="0" smtClean="0"/>
              <a:t>-</a:t>
            </a:r>
            <a:endParaRPr lang="fr-FR" baseline="30000" dirty="0"/>
          </a:p>
        </p:txBody>
      </p:sp>
      <p:grpSp>
        <p:nvGrpSpPr>
          <p:cNvPr id="403" name="Groupe 402"/>
          <p:cNvGrpSpPr/>
          <p:nvPr/>
        </p:nvGrpSpPr>
        <p:grpSpPr>
          <a:xfrm>
            <a:off x="3700480" y="4150152"/>
            <a:ext cx="248367" cy="276999"/>
            <a:chOff x="3907870" y="1567207"/>
            <a:chExt cx="248367" cy="276999"/>
          </a:xfrm>
        </p:grpSpPr>
        <p:sp>
          <p:nvSpPr>
            <p:cNvPr id="401" name="Ellipse 400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2" name="ZoneTexte 401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4" name="Groupe 403"/>
          <p:cNvGrpSpPr/>
          <p:nvPr/>
        </p:nvGrpSpPr>
        <p:grpSpPr>
          <a:xfrm>
            <a:off x="3768040" y="3953761"/>
            <a:ext cx="248367" cy="276999"/>
            <a:chOff x="3907870" y="1567207"/>
            <a:chExt cx="248367" cy="276999"/>
          </a:xfrm>
        </p:grpSpPr>
        <p:sp>
          <p:nvSpPr>
            <p:cNvPr id="405" name="Ellipse 404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6" name="ZoneTexte 405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07" name="Groupe 406"/>
          <p:cNvGrpSpPr/>
          <p:nvPr/>
        </p:nvGrpSpPr>
        <p:grpSpPr>
          <a:xfrm>
            <a:off x="3515086" y="4492659"/>
            <a:ext cx="248367" cy="276999"/>
            <a:chOff x="3907870" y="1567207"/>
            <a:chExt cx="248367" cy="276999"/>
          </a:xfrm>
        </p:grpSpPr>
        <p:sp>
          <p:nvSpPr>
            <p:cNvPr id="408" name="Ellipse 407"/>
            <p:cNvSpPr/>
            <p:nvPr/>
          </p:nvSpPr>
          <p:spPr>
            <a:xfrm>
              <a:off x="3907870" y="1734532"/>
              <a:ext cx="89095" cy="987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9" name="ZoneTexte 408"/>
            <p:cNvSpPr txBox="1"/>
            <p:nvPr/>
          </p:nvSpPr>
          <p:spPr>
            <a:xfrm>
              <a:off x="3925083" y="1567207"/>
              <a:ext cx="2311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smtClean="0"/>
                <a:t>-</a:t>
              </a:r>
              <a:endParaRPr lang="fr-FR" sz="1200" dirty="0"/>
            </a:p>
          </p:txBody>
        </p:sp>
      </p:grpSp>
      <p:grpSp>
        <p:nvGrpSpPr>
          <p:cNvPr id="413" name="Groupe 412"/>
          <p:cNvGrpSpPr/>
          <p:nvPr/>
        </p:nvGrpSpPr>
        <p:grpSpPr>
          <a:xfrm>
            <a:off x="3708565" y="4396033"/>
            <a:ext cx="274434" cy="307777"/>
            <a:chOff x="5406961" y="3520912"/>
            <a:chExt cx="274434" cy="307777"/>
          </a:xfrm>
        </p:grpSpPr>
        <p:sp>
          <p:nvSpPr>
            <p:cNvPr id="414" name="Ellipse 413"/>
            <p:cNvSpPr/>
            <p:nvPr/>
          </p:nvSpPr>
          <p:spPr>
            <a:xfrm>
              <a:off x="5418025" y="3695307"/>
              <a:ext cx="87229" cy="10107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5" name="ZoneTexte 414"/>
            <p:cNvSpPr txBox="1"/>
            <p:nvPr/>
          </p:nvSpPr>
          <p:spPr>
            <a:xfrm>
              <a:off x="5406961" y="3520912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00FF"/>
                  </a:solidFill>
                </a:rPr>
                <a:t>+</a:t>
              </a:r>
              <a:endParaRPr lang="fr-FR" sz="1400" dirty="0">
                <a:solidFill>
                  <a:srgbClr val="0000FF"/>
                </a:solidFill>
              </a:endParaRPr>
            </a:p>
          </p:txBody>
        </p:sp>
      </p:grpSp>
      <p:sp>
        <p:nvSpPr>
          <p:cNvPr id="420" name="ZoneTexte 54"/>
          <p:cNvSpPr txBox="1">
            <a:spLocks noChangeArrowheads="1"/>
          </p:cNvSpPr>
          <p:nvPr/>
        </p:nvSpPr>
        <p:spPr bwMode="auto">
          <a:xfrm>
            <a:off x="5771930" y="5455545"/>
            <a:ext cx="2667333" cy="400110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000" b="1" dirty="0" smtClean="0">
                <a:latin typeface="Calibri" pitchFamily="34" charset="0"/>
              </a:rPr>
              <a:t>… </a:t>
            </a:r>
            <a:r>
              <a:rPr lang="fr-FR" sz="2000" b="1" dirty="0" smtClean="0">
                <a:latin typeface="Calibri" pitchFamily="34" charset="0"/>
              </a:rPr>
              <a:t>over </a:t>
            </a:r>
            <a:r>
              <a:rPr lang="fr-FR" sz="2000" b="1" dirty="0" err="1" smtClean="0">
                <a:latin typeface="Calibri" pitchFamily="34" charset="0"/>
              </a:rPr>
              <a:t>several</a:t>
            </a:r>
            <a:r>
              <a:rPr lang="fr-FR" sz="2000" b="1" dirty="0" smtClean="0">
                <a:latin typeface="Calibri" pitchFamily="34" charset="0"/>
              </a:rPr>
              <a:t> </a:t>
            </a:r>
            <a:r>
              <a:rPr lang="fr-FR" sz="2000" b="1" dirty="0" err="1" smtClean="0">
                <a:latin typeface="Calibri" pitchFamily="34" charset="0"/>
              </a:rPr>
              <a:t>months</a:t>
            </a:r>
            <a:r>
              <a:rPr lang="fr-FR" sz="2000" b="1" dirty="0" smtClean="0">
                <a:latin typeface="Calibri" pitchFamily="34" charset="0"/>
              </a:rPr>
              <a:t>!</a:t>
            </a:r>
            <a:endParaRPr lang="fr-FR" sz="2000" b="1" dirty="0" smtClean="0">
              <a:latin typeface="Calibri" pitchFamily="34" charset="0"/>
            </a:endParaRPr>
          </a:p>
        </p:txBody>
      </p:sp>
      <p:sp>
        <p:nvSpPr>
          <p:cNvPr id="421" name="Flèche droite 420"/>
          <p:cNvSpPr/>
          <p:nvPr/>
        </p:nvSpPr>
        <p:spPr>
          <a:xfrm>
            <a:off x="5322432" y="5534630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82" name="Ellipse 381"/>
          <p:cNvSpPr/>
          <p:nvPr/>
        </p:nvSpPr>
        <p:spPr>
          <a:xfrm>
            <a:off x="3761719" y="1509984"/>
            <a:ext cx="169321" cy="150373"/>
          </a:xfrm>
          <a:prstGeom prst="ellipse">
            <a:avLst/>
          </a:prstGeom>
          <a:solidFill>
            <a:srgbClr val="00B050"/>
          </a:solidFill>
          <a:ln>
            <a:noFill/>
          </a:ln>
          <a:scene3d>
            <a:camera prst="orthographicFront"/>
            <a:lightRig rig="threePt" dir="t"/>
          </a:scene3d>
          <a:sp3d>
            <a:bevelT w="431800" h="2286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3" name="ZoneTexte 382"/>
          <p:cNvSpPr txBox="1"/>
          <p:nvPr/>
        </p:nvSpPr>
        <p:spPr>
          <a:xfrm>
            <a:off x="3839113" y="1262334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 smtClean="0">
                <a:solidFill>
                  <a:srgbClr val="00B050"/>
                </a:solidFill>
              </a:rPr>
              <a:t>+</a:t>
            </a:r>
            <a:endParaRPr lang="fr-FR" sz="2000" dirty="0">
              <a:solidFill>
                <a:srgbClr val="00B050"/>
              </a:solidFill>
            </a:endParaRPr>
          </a:p>
        </p:txBody>
      </p:sp>
      <p:sp>
        <p:nvSpPr>
          <p:cNvPr id="384" name="ZoneTexte 383"/>
          <p:cNvSpPr txBox="1"/>
          <p:nvPr/>
        </p:nvSpPr>
        <p:spPr>
          <a:xfrm>
            <a:off x="3689097" y="1736653"/>
            <a:ext cx="3818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K</a:t>
            </a:r>
            <a:r>
              <a:rPr lang="fr-FR" baseline="30000" dirty="0" smtClean="0"/>
              <a:t>+</a:t>
            </a:r>
            <a:endParaRPr lang="fr-FR" baseline="30000" dirty="0"/>
          </a:p>
        </p:txBody>
      </p:sp>
      <p:grpSp>
        <p:nvGrpSpPr>
          <p:cNvPr id="392" name="Groupe 391"/>
          <p:cNvGrpSpPr/>
          <p:nvPr/>
        </p:nvGrpSpPr>
        <p:grpSpPr>
          <a:xfrm>
            <a:off x="3132290" y="4182126"/>
            <a:ext cx="274434" cy="307777"/>
            <a:chOff x="4584271" y="3704456"/>
            <a:chExt cx="274434" cy="307777"/>
          </a:xfrm>
        </p:grpSpPr>
        <p:sp>
          <p:nvSpPr>
            <p:cNvPr id="394" name="Ellipse 393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7" name="ZoneTexte 396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398" name="Groupe 397"/>
          <p:cNvGrpSpPr/>
          <p:nvPr/>
        </p:nvGrpSpPr>
        <p:grpSpPr>
          <a:xfrm>
            <a:off x="3432685" y="4271100"/>
            <a:ext cx="274434" cy="307777"/>
            <a:chOff x="4584271" y="3704456"/>
            <a:chExt cx="274434" cy="307777"/>
          </a:xfrm>
        </p:grpSpPr>
        <p:sp>
          <p:nvSpPr>
            <p:cNvPr id="399" name="Ellipse 398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6" name="ZoneTexte 415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417" name="Groupe 416"/>
          <p:cNvGrpSpPr/>
          <p:nvPr/>
        </p:nvGrpSpPr>
        <p:grpSpPr>
          <a:xfrm>
            <a:off x="3218620" y="4392668"/>
            <a:ext cx="274434" cy="307777"/>
            <a:chOff x="4584271" y="3704456"/>
            <a:chExt cx="274434" cy="307777"/>
          </a:xfrm>
        </p:grpSpPr>
        <p:sp>
          <p:nvSpPr>
            <p:cNvPr id="418" name="Ellipse 417"/>
            <p:cNvSpPr/>
            <p:nvPr/>
          </p:nvSpPr>
          <p:spPr>
            <a:xfrm>
              <a:off x="4600319" y="3908746"/>
              <a:ext cx="87229" cy="1010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318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2" name="ZoneTexte 421"/>
            <p:cNvSpPr txBox="1"/>
            <p:nvPr/>
          </p:nvSpPr>
          <p:spPr>
            <a:xfrm>
              <a:off x="4584271" y="3704456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solidFill>
                    <a:srgbClr val="00B050"/>
                  </a:solidFill>
                </a:rPr>
                <a:t>+</a:t>
              </a:r>
              <a:endParaRPr lang="fr-FR" sz="1400" dirty="0">
                <a:solidFill>
                  <a:srgbClr val="00B050"/>
                </a:solidFill>
              </a:endParaRPr>
            </a:p>
          </p:txBody>
        </p:sp>
      </p:grpSp>
      <p:pic>
        <p:nvPicPr>
          <p:cNvPr id="386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10" t="49021"/>
          <a:stretch/>
        </p:blipFill>
        <p:spPr bwMode="auto">
          <a:xfrm>
            <a:off x="5551714" y="3254829"/>
            <a:ext cx="2840263" cy="196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1" name="Rectangle 390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10" name="ZoneTexte 409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411" name="ZoneTexte 410"/>
          <p:cNvSpPr txBox="1"/>
          <p:nvPr/>
        </p:nvSpPr>
        <p:spPr>
          <a:xfrm>
            <a:off x="6998731" y="2744772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412" name="ZoneTexte 411"/>
          <p:cNvSpPr txBox="1"/>
          <p:nvPr/>
        </p:nvSpPr>
        <p:spPr>
          <a:xfrm>
            <a:off x="5006645" y="2766543"/>
            <a:ext cx="1777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+ 250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</a:t>
            </a:r>
            <a:r>
              <a:rPr lang="fr-FR" dirty="0" smtClean="0"/>
              <a:t> </a:t>
            </a:r>
            <a:r>
              <a:rPr lang="fr-FR" dirty="0" err="1" smtClean="0"/>
              <a:t>KCl</a:t>
            </a:r>
            <a:r>
              <a:rPr lang="fr-FR" dirty="0" smtClean="0"/>
              <a:t> 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65011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SDS_SALT_FIGURE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994"/>
          <a:stretch/>
        </p:blipFill>
        <p:spPr bwMode="auto">
          <a:xfrm>
            <a:off x="801256" y="2525155"/>
            <a:ext cx="3685020" cy="2937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Ellipse 16"/>
          <p:cNvSpPr/>
          <p:nvPr/>
        </p:nvSpPr>
        <p:spPr>
          <a:xfrm>
            <a:off x="723900" y="5334000"/>
            <a:ext cx="152400" cy="142875"/>
          </a:xfrm>
          <a:prstGeom prst="ellipse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Rectangle 17"/>
          <p:cNvSpPr/>
          <p:nvPr/>
        </p:nvSpPr>
        <p:spPr>
          <a:xfrm>
            <a:off x="752475" y="5657850"/>
            <a:ext cx="104775" cy="114300"/>
          </a:xfrm>
          <a:prstGeom prst="rect">
            <a:avLst/>
          </a:prstGeom>
          <a:noFill/>
          <a:ln w="127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990600" y="5210175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NaCl</a:t>
            </a:r>
            <a:endParaRPr lang="fr-FR" dirty="0"/>
          </a:p>
        </p:txBody>
      </p:sp>
      <p:sp>
        <p:nvSpPr>
          <p:cNvPr id="23" name="ZoneTexte 22"/>
          <p:cNvSpPr txBox="1"/>
          <p:nvPr/>
        </p:nvSpPr>
        <p:spPr>
          <a:xfrm>
            <a:off x="1057275" y="5495925"/>
            <a:ext cx="472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KCl</a:t>
            </a:r>
            <a:endParaRPr lang="fr-FR" dirty="0"/>
          </a:p>
        </p:txBody>
      </p:sp>
      <p:sp>
        <p:nvSpPr>
          <p:cNvPr id="25" name="Ellipse 24"/>
          <p:cNvSpPr/>
          <p:nvPr/>
        </p:nvSpPr>
        <p:spPr>
          <a:xfrm>
            <a:off x="1724025" y="3390900"/>
            <a:ext cx="1285875" cy="1104900"/>
          </a:xfrm>
          <a:prstGeom prst="ellipse">
            <a:avLst/>
          </a:prstGeom>
          <a:noFill/>
          <a:ln w="15875">
            <a:solidFill>
              <a:srgbClr val="00B05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ZoneTexte 25"/>
          <p:cNvSpPr txBox="1"/>
          <p:nvPr/>
        </p:nvSpPr>
        <p:spPr>
          <a:xfrm>
            <a:off x="4867275" y="3286125"/>
            <a:ext cx="38755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Scattering</a:t>
            </a:r>
            <a:r>
              <a:rPr lang="fr-FR" dirty="0" smtClean="0"/>
              <a:t> by the interfaces of </a:t>
            </a:r>
            <a:r>
              <a:rPr lang="fr-FR" dirty="0" err="1" smtClean="0"/>
              <a:t>bubbles</a:t>
            </a:r>
            <a:endParaRPr lang="fr-FR" dirty="0" smtClean="0"/>
          </a:p>
          <a:p>
            <a:r>
              <a:rPr lang="fr-FR" i="1" dirty="0" smtClean="0"/>
              <a:t>(</a:t>
            </a:r>
            <a:r>
              <a:rPr lang="fr-FR" i="1" dirty="0" err="1" smtClean="0"/>
              <a:t>Porod</a:t>
            </a:r>
            <a:r>
              <a:rPr lang="fr-FR" i="1" dirty="0" smtClean="0"/>
              <a:t> </a:t>
            </a:r>
            <a:r>
              <a:rPr lang="fr-FR" i="1" dirty="0" err="1" smtClean="0"/>
              <a:t>law</a:t>
            </a:r>
            <a:r>
              <a:rPr lang="fr-FR" i="1" dirty="0" smtClean="0"/>
              <a:t>)</a:t>
            </a:r>
            <a:endParaRPr lang="fr-FR" i="1" dirty="0"/>
          </a:p>
        </p:txBody>
      </p:sp>
      <p:pic>
        <p:nvPicPr>
          <p:cNvPr id="19" name="Picture 2" descr="SDS_SALT_FIGURE1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t="5992" r="39147" b="50668"/>
          <a:stretch/>
        </p:blipFill>
        <p:spPr bwMode="auto">
          <a:xfrm>
            <a:off x="4143978" y="1473200"/>
            <a:ext cx="596349" cy="1096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ZoneTexte 19"/>
          <p:cNvSpPr txBox="1"/>
          <p:nvPr/>
        </p:nvSpPr>
        <p:spPr>
          <a:xfrm>
            <a:off x="1343043" y="1663069"/>
            <a:ext cx="10731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 smtClean="0">
                <a:solidFill>
                  <a:srgbClr val="FF0000"/>
                </a:solidFill>
              </a:rPr>
              <a:t>Neutrons</a:t>
            </a:r>
          </a:p>
          <a:p>
            <a:pPr algn="ctr"/>
            <a:r>
              <a:rPr lang="fr-FR" b="1" dirty="0" smtClean="0">
                <a:solidFill>
                  <a:srgbClr val="FF0000"/>
                </a:solidFill>
              </a:rPr>
              <a:t>(SANS)</a:t>
            </a:r>
            <a:endParaRPr lang="fr-FR" b="1" dirty="0">
              <a:solidFill>
                <a:srgbClr val="FF0000"/>
              </a:solidFill>
            </a:endParaRPr>
          </a:p>
        </p:txBody>
      </p:sp>
      <p:pic>
        <p:nvPicPr>
          <p:cNvPr id="22" name="Image 2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74" t="3581" r="12134" b="4538"/>
          <a:stretch/>
        </p:blipFill>
        <p:spPr>
          <a:xfrm>
            <a:off x="5731145" y="1435146"/>
            <a:ext cx="1277342" cy="1238365"/>
          </a:xfrm>
          <a:prstGeom prst="rect">
            <a:avLst/>
          </a:prstGeom>
        </p:spPr>
      </p:pic>
      <p:sp>
        <p:nvSpPr>
          <p:cNvPr id="24" name="Forme libre 23"/>
          <p:cNvSpPr/>
          <p:nvPr/>
        </p:nvSpPr>
        <p:spPr>
          <a:xfrm rot="11963178">
            <a:off x="4491287" y="1565076"/>
            <a:ext cx="1888887" cy="839023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Cylindre 26"/>
          <p:cNvSpPr/>
          <p:nvPr/>
        </p:nvSpPr>
        <p:spPr>
          <a:xfrm rot="16200000">
            <a:off x="3452125" y="1262934"/>
            <a:ext cx="165747" cy="1569292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ZoneTexte 27"/>
          <p:cNvSpPr txBox="1"/>
          <p:nvPr/>
        </p:nvSpPr>
        <p:spPr>
          <a:xfrm>
            <a:off x="2848985" y="796409"/>
            <a:ext cx="3361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stability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  <p:sp>
        <p:nvSpPr>
          <p:cNvPr id="29" name="Secteurs 28"/>
          <p:cNvSpPr/>
          <p:nvPr/>
        </p:nvSpPr>
        <p:spPr>
          <a:xfrm rot="7844152">
            <a:off x="5952030" y="1801880"/>
            <a:ext cx="607719" cy="607813"/>
          </a:xfrm>
          <a:prstGeom prst="pie">
            <a:avLst>
              <a:gd name="adj1" fmla="val 7992234"/>
              <a:gd name="adj2" fmla="val 1883119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0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31" name="Rectangle 30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2" name="ZoneTexte 31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4203707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SDS_SALT_FIG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55" y="2525155"/>
            <a:ext cx="7839421" cy="2937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SDS_SALT_FIGURE1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t="5992" r="39147" b="50668"/>
          <a:stretch/>
        </p:blipFill>
        <p:spPr bwMode="auto">
          <a:xfrm>
            <a:off x="4143978" y="1473200"/>
            <a:ext cx="596349" cy="1096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ZoneTexte 11"/>
          <p:cNvSpPr txBox="1"/>
          <p:nvPr/>
        </p:nvSpPr>
        <p:spPr>
          <a:xfrm>
            <a:off x="1343043" y="1663069"/>
            <a:ext cx="10731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 smtClean="0">
                <a:solidFill>
                  <a:srgbClr val="FF0000"/>
                </a:solidFill>
              </a:rPr>
              <a:t>Neutrons</a:t>
            </a:r>
          </a:p>
          <a:p>
            <a:pPr algn="ctr"/>
            <a:r>
              <a:rPr lang="fr-FR" b="1" dirty="0" smtClean="0">
                <a:solidFill>
                  <a:srgbClr val="FF0000"/>
                </a:solidFill>
              </a:rPr>
              <a:t>(SANS)</a:t>
            </a:r>
            <a:endParaRPr lang="fr-FR" b="1" dirty="0">
              <a:solidFill>
                <a:srgbClr val="FF0000"/>
              </a:solidFill>
            </a:endParaRPr>
          </a:p>
        </p:txBody>
      </p:sp>
      <p:pic>
        <p:nvPicPr>
          <p:cNvPr id="15" name="Picture 5" descr="3-SCHMAG"/>
          <p:cNvPicPr>
            <a:picLocks noChangeAspect="1" noChangeArrowheads="1"/>
          </p:cNvPicPr>
          <p:nvPr/>
        </p:nvPicPr>
        <p:blipFill rotWithShape="1">
          <a:blip r:embed="rId4" cstate="print"/>
          <a:srcRect l="72515" r="1"/>
          <a:stretch/>
        </p:blipFill>
        <p:spPr>
          <a:xfrm>
            <a:off x="11847092" y="3301903"/>
            <a:ext cx="1678952" cy="1736781"/>
          </a:xfrm>
          <a:prstGeom prst="rect">
            <a:avLst/>
          </a:prstGeom>
        </p:spPr>
      </p:pic>
      <p:sp>
        <p:nvSpPr>
          <p:cNvPr id="19" name="Ellipse 18"/>
          <p:cNvSpPr/>
          <p:nvPr/>
        </p:nvSpPr>
        <p:spPr>
          <a:xfrm>
            <a:off x="3314701" y="4048124"/>
            <a:ext cx="1181100" cy="1000125"/>
          </a:xfrm>
          <a:prstGeom prst="ellipse">
            <a:avLst/>
          </a:prstGeom>
          <a:noFill/>
          <a:ln w="15875">
            <a:solidFill>
              <a:srgbClr val="00B05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723900" y="5334000"/>
            <a:ext cx="152400" cy="142875"/>
          </a:xfrm>
          <a:prstGeom prst="ellipse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Rectangle 21"/>
          <p:cNvSpPr/>
          <p:nvPr/>
        </p:nvSpPr>
        <p:spPr>
          <a:xfrm>
            <a:off x="752475" y="5657850"/>
            <a:ext cx="104775" cy="114300"/>
          </a:xfrm>
          <a:prstGeom prst="rect">
            <a:avLst/>
          </a:prstGeom>
          <a:noFill/>
          <a:ln w="127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ZoneTexte 23"/>
          <p:cNvSpPr txBox="1"/>
          <p:nvPr/>
        </p:nvSpPr>
        <p:spPr>
          <a:xfrm>
            <a:off x="990600" y="5210175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NaCl</a:t>
            </a:r>
            <a:endParaRPr lang="fr-FR" dirty="0"/>
          </a:p>
        </p:txBody>
      </p:sp>
      <p:sp>
        <p:nvSpPr>
          <p:cNvPr id="25" name="ZoneTexte 24"/>
          <p:cNvSpPr txBox="1"/>
          <p:nvPr/>
        </p:nvSpPr>
        <p:spPr>
          <a:xfrm>
            <a:off x="1057275" y="5495925"/>
            <a:ext cx="472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KCl</a:t>
            </a:r>
            <a:endParaRPr lang="fr-FR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6505576" y="5534025"/>
            <a:ext cx="1014202" cy="847724"/>
          </a:xfrm>
          <a:prstGeom prst="rect">
            <a:avLst/>
          </a:prstGeom>
        </p:spPr>
      </p:pic>
      <p:pic>
        <p:nvPicPr>
          <p:cNvPr id="26" name="Image 25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2400000">
            <a:off x="5981700" y="5707283"/>
            <a:ext cx="1014202" cy="847724"/>
          </a:xfrm>
          <a:prstGeom prst="rect">
            <a:avLst/>
          </a:prstGeom>
        </p:spPr>
      </p:pic>
      <p:pic>
        <p:nvPicPr>
          <p:cNvPr id="27" name="Image 26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4800000">
            <a:off x="7286625" y="5581651"/>
            <a:ext cx="1014202" cy="847724"/>
          </a:xfrm>
          <a:prstGeom prst="rect">
            <a:avLst/>
          </a:prstGeom>
        </p:spPr>
      </p:pic>
      <p:pic>
        <p:nvPicPr>
          <p:cNvPr id="28" name="Image 27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6810376" y="5867400"/>
            <a:ext cx="1014202" cy="847724"/>
          </a:xfrm>
          <a:prstGeom prst="rect">
            <a:avLst/>
          </a:prstGeom>
        </p:spPr>
      </p:pic>
      <p:sp>
        <p:nvSpPr>
          <p:cNvPr id="29" name="ZoneTexte 54"/>
          <p:cNvSpPr txBox="1">
            <a:spLocks noChangeArrowheads="1"/>
          </p:cNvSpPr>
          <p:nvPr/>
        </p:nvSpPr>
        <p:spPr bwMode="auto">
          <a:xfrm>
            <a:off x="1376114" y="6047456"/>
            <a:ext cx="3413601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Presence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crystals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lamellar</a:t>
            </a:r>
            <a:r>
              <a:rPr lang="fr-FR" dirty="0" smtClean="0">
                <a:latin typeface="Calibri" pitchFamily="34" charset="0"/>
              </a:rPr>
              <a:t> phases </a:t>
            </a:r>
            <a:r>
              <a:rPr lang="fr-FR" dirty="0" err="1" smtClean="0">
                <a:latin typeface="Calibri" pitchFamily="34" charset="0"/>
              </a:rPr>
              <a:t>within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foams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!</a:t>
            </a:r>
          </a:p>
        </p:txBody>
      </p:sp>
      <p:sp>
        <p:nvSpPr>
          <p:cNvPr id="30" name="Flèche droite 29"/>
          <p:cNvSpPr/>
          <p:nvPr/>
        </p:nvSpPr>
        <p:spPr>
          <a:xfrm>
            <a:off x="804861" y="6250366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74" t="3581" r="12134" b="4538"/>
          <a:stretch/>
        </p:blipFill>
        <p:spPr>
          <a:xfrm>
            <a:off x="5731145" y="1435146"/>
            <a:ext cx="1277342" cy="1238365"/>
          </a:xfrm>
          <a:prstGeom prst="rect">
            <a:avLst/>
          </a:prstGeom>
        </p:spPr>
      </p:pic>
      <p:sp>
        <p:nvSpPr>
          <p:cNvPr id="23" name="Forme libre 22"/>
          <p:cNvSpPr/>
          <p:nvPr/>
        </p:nvSpPr>
        <p:spPr>
          <a:xfrm rot="11963178">
            <a:off x="4491287" y="1565076"/>
            <a:ext cx="1888887" cy="839023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Cylindre 31"/>
          <p:cNvSpPr/>
          <p:nvPr/>
        </p:nvSpPr>
        <p:spPr>
          <a:xfrm rot="16200000">
            <a:off x="3452125" y="1262934"/>
            <a:ext cx="165747" cy="1569292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ZoneTexte 33"/>
          <p:cNvSpPr txBox="1"/>
          <p:nvPr/>
        </p:nvSpPr>
        <p:spPr>
          <a:xfrm>
            <a:off x="2848985" y="796409"/>
            <a:ext cx="3361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stability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  <p:sp>
        <p:nvSpPr>
          <p:cNvPr id="37" name="Secteurs 36"/>
          <p:cNvSpPr/>
          <p:nvPr/>
        </p:nvSpPr>
        <p:spPr>
          <a:xfrm rot="7844152">
            <a:off x="5952030" y="1801880"/>
            <a:ext cx="607719" cy="607813"/>
          </a:xfrm>
          <a:prstGeom prst="pie">
            <a:avLst>
              <a:gd name="adj1" fmla="val 7992234"/>
              <a:gd name="adj2" fmla="val 1883119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39" name="Rectangle 38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0" name="ZoneTexte 39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50069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pic>
        <p:nvPicPr>
          <p:cNvPr id="5123" name="Picture 3" descr="SDS_Figure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821" r="47765"/>
          <a:stretch/>
        </p:blipFill>
        <p:spPr bwMode="auto">
          <a:xfrm>
            <a:off x="2115910" y="4397376"/>
            <a:ext cx="2412546" cy="1858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10" t="49021" r="41543"/>
          <a:stretch/>
        </p:blipFill>
        <p:spPr bwMode="auto">
          <a:xfrm>
            <a:off x="522514" y="1644650"/>
            <a:ext cx="1268186" cy="3530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" descr="SDS_Figure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54" t="49821"/>
          <a:stretch/>
        </p:blipFill>
        <p:spPr bwMode="auto">
          <a:xfrm>
            <a:off x="2188027" y="1968501"/>
            <a:ext cx="2210047" cy="18739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ZoneTexte 36"/>
          <p:cNvSpPr txBox="1"/>
          <p:nvPr/>
        </p:nvSpPr>
        <p:spPr>
          <a:xfrm>
            <a:off x="2231571" y="6246584"/>
            <a:ext cx="1565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dirty="0" smtClean="0"/>
              <a:t>Optical </a:t>
            </a:r>
            <a:r>
              <a:rPr lang="fr-FR" sz="1400" i="1" dirty="0" err="1" smtClean="0"/>
              <a:t>microscopy</a:t>
            </a:r>
            <a:endParaRPr lang="fr-FR" sz="1400" i="1" dirty="0"/>
          </a:p>
        </p:txBody>
      </p:sp>
      <p:sp>
        <p:nvSpPr>
          <p:cNvPr id="38" name="ZoneTexte 37"/>
          <p:cNvSpPr txBox="1"/>
          <p:nvPr/>
        </p:nvSpPr>
        <p:spPr>
          <a:xfrm>
            <a:off x="2275114" y="1631044"/>
            <a:ext cx="1565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dirty="0" smtClean="0"/>
              <a:t>Optical </a:t>
            </a:r>
            <a:r>
              <a:rPr lang="fr-FR" sz="1400" i="1" dirty="0" err="1" smtClean="0"/>
              <a:t>microscopy</a:t>
            </a:r>
            <a:endParaRPr lang="fr-FR" sz="1400" i="1" dirty="0"/>
          </a:p>
        </p:txBody>
      </p:sp>
      <p:sp>
        <p:nvSpPr>
          <p:cNvPr id="39" name="ZoneTexte 54"/>
          <p:cNvSpPr txBox="1">
            <a:spLocks noChangeArrowheads="1"/>
          </p:cNvSpPr>
          <p:nvPr/>
        </p:nvSpPr>
        <p:spPr bwMode="auto">
          <a:xfrm>
            <a:off x="4931230" y="2007042"/>
            <a:ext cx="4027714" cy="1477328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i="1" dirty="0" smtClean="0">
                <a:latin typeface="Calibri" pitchFamily="34" charset="0"/>
              </a:rPr>
              <a:t>Non </a:t>
            </a:r>
            <a:r>
              <a:rPr lang="fr-FR" i="1" dirty="0" err="1" smtClean="0">
                <a:latin typeface="Calibri" pitchFamily="34" charset="0"/>
              </a:rPr>
              <a:t>spherical</a:t>
            </a:r>
            <a:r>
              <a:rPr lang="fr-FR" i="1" dirty="0" smtClean="0">
                <a:latin typeface="Calibri" pitchFamily="34" charset="0"/>
              </a:rPr>
              <a:t> </a:t>
            </a:r>
            <a:r>
              <a:rPr lang="fr-FR" i="1" dirty="0" err="1" smtClean="0">
                <a:latin typeface="Calibri" pitchFamily="34" charset="0"/>
              </a:rPr>
              <a:t>droplets</a:t>
            </a:r>
            <a:r>
              <a:rPr lang="fr-FR" i="1" dirty="0" smtClean="0">
                <a:latin typeface="Calibri" pitchFamily="34" charset="0"/>
              </a:rPr>
              <a:t> </a:t>
            </a:r>
            <a:r>
              <a:rPr lang="fr-FR" i="1" dirty="0" smtClean="0">
                <a:latin typeface="Calibri" pitchFamily="34" charset="0"/>
              </a:rPr>
              <a:t>: </a:t>
            </a:r>
          </a:p>
          <a:p>
            <a:pPr algn="ctr" eaLnBrk="1" hangingPunct="1"/>
            <a:endParaRPr lang="fr-FR" dirty="0">
              <a:latin typeface="Calibri" pitchFamily="34" charset="0"/>
            </a:endParaRPr>
          </a:p>
          <a:p>
            <a:pPr algn="just" eaLnBrk="1" hangingPunct="1"/>
            <a:r>
              <a:rPr lang="fr-FR" dirty="0">
                <a:latin typeface="Calibri" pitchFamily="34" charset="0"/>
              </a:rPr>
              <a:t> </a:t>
            </a:r>
            <a:r>
              <a:rPr lang="fr-FR" dirty="0" smtClean="0">
                <a:latin typeface="Calibri" pitchFamily="34" charset="0"/>
              </a:rPr>
              <a:t>        </a:t>
            </a:r>
            <a:r>
              <a:rPr lang="fr-FR" dirty="0" smtClean="0">
                <a:latin typeface="Calibri" pitchFamily="34" charset="0"/>
              </a:rPr>
              <a:t>Solid-</a:t>
            </a:r>
            <a:r>
              <a:rPr lang="fr-FR" dirty="0" err="1" smtClean="0">
                <a:latin typeface="Calibri" pitchFamily="34" charset="0"/>
              </a:rPr>
              <a:t>like</a:t>
            </a:r>
            <a:r>
              <a:rPr lang="fr-FR" dirty="0" smtClean="0">
                <a:latin typeface="Calibri" pitchFamily="34" charset="0"/>
              </a:rPr>
              <a:t> Interfaces </a:t>
            </a:r>
            <a:endParaRPr lang="fr-FR" dirty="0" smtClean="0">
              <a:latin typeface="Calibri" pitchFamily="34" charset="0"/>
            </a:endParaRPr>
          </a:p>
          <a:p>
            <a:pPr algn="just" eaLnBrk="1" hangingPunct="1"/>
            <a:endParaRPr lang="fr-FR" dirty="0" smtClean="0">
              <a:latin typeface="Calibri" pitchFamily="34" charset="0"/>
            </a:endParaRPr>
          </a:p>
          <a:p>
            <a:pPr algn="just" eaLnBrk="1" hangingPunct="1"/>
            <a:r>
              <a:rPr lang="fr-FR" dirty="0" smtClean="0">
                <a:latin typeface="Calibri" pitchFamily="34" charset="0"/>
              </a:rPr>
              <a:t>        Adsorption </a:t>
            </a:r>
            <a:r>
              <a:rPr lang="fr-FR" dirty="0" smtClean="0">
                <a:latin typeface="Calibri" pitchFamily="34" charset="0"/>
              </a:rPr>
              <a:t>of </a:t>
            </a:r>
            <a:r>
              <a:rPr lang="fr-FR" dirty="0" err="1" smtClean="0">
                <a:latin typeface="Calibri" pitchFamily="34" charset="0"/>
              </a:rPr>
              <a:t>crystals</a:t>
            </a:r>
            <a:r>
              <a:rPr lang="fr-FR" dirty="0" smtClean="0">
                <a:latin typeface="Calibri" pitchFamily="34" charset="0"/>
              </a:rPr>
              <a:t> at interfaces</a:t>
            </a:r>
            <a:endParaRPr lang="fr-FR" dirty="0" smtClean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253342" y="1968500"/>
            <a:ext cx="2155372" cy="185057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Rectangle 42"/>
          <p:cNvSpPr/>
          <p:nvPr/>
        </p:nvSpPr>
        <p:spPr>
          <a:xfrm>
            <a:off x="1164771" y="3949701"/>
            <a:ext cx="424543" cy="27214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Rectangle 43"/>
          <p:cNvSpPr/>
          <p:nvPr/>
        </p:nvSpPr>
        <p:spPr>
          <a:xfrm>
            <a:off x="2220684" y="4406900"/>
            <a:ext cx="2264229" cy="185057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Flèche courbée vers la droite 44"/>
          <p:cNvSpPr/>
          <p:nvPr/>
        </p:nvSpPr>
        <p:spPr>
          <a:xfrm>
            <a:off x="5015395" y="2445451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chemeClr val="bg1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Flèche courbée vers la droite 45"/>
          <p:cNvSpPr/>
          <p:nvPr/>
        </p:nvSpPr>
        <p:spPr>
          <a:xfrm>
            <a:off x="4942998" y="3006558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chemeClr val="bg1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1164771" y="4733471"/>
            <a:ext cx="424543" cy="16328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8" name="Connecteur droit 17"/>
          <p:cNvCxnSpPr/>
          <p:nvPr/>
        </p:nvCxnSpPr>
        <p:spPr>
          <a:xfrm flipV="1">
            <a:off x="1600200" y="1957614"/>
            <a:ext cx="642257" cy="2002972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 flipV="1">
            <a:off x="1611086" y="3819072"/>
            <a:ext cx="631371" cy="380999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/>
          <p:nvPr/>
        </p:nvCxnSpPr>
        <p:spPr>
          <a:xfrm flipH="1" flipV="1">
            <a:off x="1600200" y="4896757"/>
            <a:ext cx="631372" cy="1338944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/>
          <p:nvPr/>
        </p:nvCxnSpPr>
        <p:spPr>
          <a:xfrm flipV="1">
            <a:off x="1589315" y="4396014"/>
            <a:ext cx="631371" cy="326573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4"/>
          <p:cNvSpPr txBox="1">
            <a:spLocks noChangeArrowheads="1"/>
          </p:cNvSpPr>
          <p:nvPr/>
        </p:nvSpPr>
        <p:spPr bwMode="auto">
          <a:xfrm>
            <a:off x="4996543" y="5087699"/>
            <a:ext cx="4027714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latin typeface="Calibri" pitchFamily="34" charset="0"/>
              </a:rPr>
              <a:t>Presence</a:t>
            </a:r>
            <a:r>
              <a:rPr lang="fr-FR" dirty="0" smtClean="0">
                <a:latin typeface="Calibri" pitchFamily="34" charset="0"/>
              </a:rPr>
              <a:t> of </a:t>
            </a:r>
            <a:r>
              <a:rPr lang="fr-FR" dirty="0" err="1" smtClean="0">
                <a:latin typeface="Calibri" pitchFamily="34" charset="0"/>
              </a:rPr>
              <a:t>crystals</a:t>
            </a:r>
            <a:r>
              <a:rPr lang="fr-FR" dirty="0" smtClean="0">
                <a:latin typeface="Calibri" pitchFamily="34" charset="0"/>
              </a:rPr>
              <a:t> in solution</a:t>
            </a:r>
            <a:endParaRPr lang="fr-FR" dirty="0" smtClean="0">
              <a:latin typeface="Calibri" pitchFamily="34" charset="0"/>
            </a:endParaRPr>
          </a:p>
        </p:txBody>
      </p:sp>
      <p:pic>
        <p:nvPicPr>
          <p:cNvPr id="60" name="Image 5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928633" y="5661726"/>
            <a:ext cx="432880" cy="361824"/>
          </a:xfrm>
          <a:prstGeom prst="rect">
            <a:avLst/>
          </a:prstGeom>
        </p:spPr>
      </p:pic>
      <p:pic>
        <p:nvPicPr>
          <p:cNvPr id="61" name="Image 6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504091" y="6023924"/>
            <a:ext cx="432880" cy="361824"/>
          </a:xfrm>
          <a:prstGeom prst="rect">
            <a:avLst/>
          </a:prstGeom>
        </p:spPr>
      </p:pic>
      <p:pic>
        <p:nvPicPr>
          <p:cNvPr id="63" name="Image 6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894603" y="6026989"/>
            <a:ext cx="432880" cy="361824"/>
          </a:xfrm>
          <a:prstGeom prst="rect">
            <a:avLst/>
          </a:prstGeom>
        </p:spPr>
      </p:pic>
      <p:pic>
        <p:nvPicPr>
          <p:cNvPr id="66" name="Image 6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536747" y="5672612"/>
            <a:ext cx="432880" cy="361824"/>
          </a:xfrm>
          <a:prstGeom prst="rect">
            <a:avLst/>
          </a:prstGeom>
        </p:spPr>
      </p:pic>
      <p:pic>
        <p:nvPicPr>
          <p:cNvPr id="67" name="Image 6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6342291" y="5650841"/>
            <a:ext cx="432880" cy="361824"/>
          </a:xfrm>
          <a:prstGeom prst="rect">
            <a:avLst/>
          </a:prstGeom>
        </p:spPr>
      </p:pic>
      <p:pic>
        <p:nvPicPr>
          <p:cNvPr id="68" name="Image 6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6298749" y="5999184"/>
            <a:ext cx="432880" cy="361824"/>
          </a:xfrm>
          <a:prstGeom prst="rect">
            <a:avLst/>
          </a:prstGeom>
        </p:spPr>
      </p:pic>
      <p:cxnSp>
        <p:nvCxnSpPr>
          <p:cNvPr id="69" name="Connecteur droit avec flèche 68"/>
          <p:cNvCxnSpPr/>
          <p:nvPr/>
        </p:nvCxnSpPr>
        <p:spPr>
          <a:xfrm flipH="1" flipV="1">
            <a:off x="4278086" y="5909128"/>
            <a:ext cx="1088571" cy="97972"/>
          </a:xfrm>
          <a:prstGeom prst="straightConnector1">
            <a:avLst/>
          </a:prstGeom>
          <a:ln w="19050">
            <a:solidFill>
              <a:srgbClr val="7030A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Flèche courbée vers la droite 70"/>
          <p:cNvSpPr/>
          <p:nvPr/>
        </p:nvSpPr>
        <p:spPr>
          <a:xfrm>
            <a:off x="5017384" y="4935144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chemeClr val="bg1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2912485" y="923409"/>
            <a:ext cx="3361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stability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  <p:sp>
        <p:nvSpPr>
          <p:cNvPr id="32" name="Rectangle 3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3" name="ZoneTexte 3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682223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rme libre 8"/>
          <p:cNvSpPr/>
          <p:nvPr/>
        </p:nvSpPr>
        <p:spPr>
          <a:xfrm>
            <a:off x="1745910" y="1372776"/>
            <a:ext cx="4567342" cy="4165601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37000"/>
            </a:scheme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grpSp>
        <p:nvGrpSpPr>
          <p:cNvPr id="10" name="Groupe 212"/>
          <p:cNvGrpSpPr>
            <a:grpSpLocks/>
          </p:cNvGrpSpPr>
          <p:nvPr/>
        </p:nvGrpSpPr>
        <p:grpSpPr bwMode="auto">
          <a:xfrm rot="20237199">
            <a:off x="3926024" y="3098832"/>
            <a:ext cx="696913" cy="309562"/>
            <a:chOff x="1386986" y="1662246"/>
            <a:chExt cx="1411190" cy="372678"/>
          </a:xfrm>
        </p:grpSpPr>
        <p:grpSp>
          <p:nvGrpSpPr>
            <p:cNvPr id="31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28" name="Forme libre 3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26" name="Forme libre 3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Ellipse 3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24" name="Forme libre 32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Ellipse 32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22" name="Forme libre 32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20" name="Forme libre 31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1" name="Groupe 212"/>
          <p:cNvGrpSpPr>
            <a:grpSpLocks/>
          </p:cNvGrpSpPr>
          <p:nvPr/>
        </p:nvGrpSpPr>
        <p:grpSpPr bwMode="auto">
          <a:xfrm>
            <a:off x="1919424" y="3235357"/>
            <a:ext cx="698500" cy="311150"/>
            <a:chOff x="1386986" y="1662246"/>
            <a:chExt cx="1411190" cy="372678"/>
          </a:xfrm>
        </p:grpSpPr>
        <p:grpSp>
          <p:nvGrpSpPr>
            <p:cNvPr id="30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313" name="Forme libre 31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311" name="Forme libre 31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309" name="Forme libre 30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307" name="Forme libre 30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0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05" name="Forme libre 30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2" name="Groupe 212"/>
          <p:cNvGrpSpPr>
            <a:grpSpLocks/>
          </p:cNvGrpSpPr>
          <p:nvPr/>
        </p:nvGrpSpPr>
        <p:grpSpPr bwMode="auto">
          <a:xfrm>
            <a:off x="2592524" y="3230594"/>
            <a:ext cx="696913" cy="309563"/>
            <a:chOff x="1386986" y="1662246"/>
            <a:chExt cx="1411190" cy="372678"/>
          </a:xfrm>
        </p:grpSpPr>
        <p:grpSp>
          <p:nvGrpSpPr>
            <p:cNvPr id="28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98" name="Forme libre 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96" name="Forme libre 2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94" name="Forme libre 2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92" name="Forme libre 2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8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90" name="Forme libre 28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3" name="Groupe 212"/>
          <p:cNvGrpSpPr>
            <a:grpSpLocks/>
          </p:cNvGrpSpPr>
          <p:nvPr/>
        </p:nvGrpSpPr>
        <p:grpSpPr bwMode="auto">
          <a:xfrm>
            <a:off x="3275149" y="3230594"/>
            <a:ext cx="696913" cy="309563"/>
            <a:chOff x="1386986" y="1662246"/>
            <a:chExt cx="1411190" cy="372678"/>
          </a:xfrm>
        </p:grpSpPr>
        <p:grpSp>
          <p:nvGrpSpPr>
            <p:cNvPr id="27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83" name="Forme libre 28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81" name="Forme libre 2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79" name="Forme libre 2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77" name="Forme libre 2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7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75" name="Forme libre 2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4" name="Groupe 212"/>
          <p:cNvGrpSpPr>
            <a:grpSpLocks/>
          </p:cNvGrpSpPr>
          <p:nvPr/>
        </p:nvGrpSpPr>
        <p:grpSpPr bwMode="auto">
          <a:xfrm rot="18740259">
            <a:off x="4500700" y="2692431"/>
            <a:ext cx="696912" cy="309563"/>
            <a:chOff x="1386986" y="1662246"/>
            <a:chExt cx="1411190" cy="372678"/>
          </a:xfrm>
        </p:grpSpPr>
        <p:grpSp>
          <p:nvGrpSpPr>
            <p:cNvPr id="25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68" name="Forme libre 2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Ellipse 2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66" name="Forme libre 2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Ellipse 2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64" name="Forme libre 26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62" name="Forme libre 2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5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60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212"/>
          <p:cNvGrpSpPr>
            <a:grpSpLocks/>
          </p:cNvGrpSpPr>
          <p:nvPr/>
        </p:nvGrpSpPr>
        <p:grpSpPr bwMode="auto">
          <a:xfrm rot="18535459">
            <a:off x="4896478" y="2121521"/>
            <a:ext cx="696912" cy="309562"/>
            <a:chOff x="1386986" y="1662246"/>
            <a:chExt cx="1411190" cy="372678"/>
          </a:xfrm>
        </p:grpSpPr>
        <p:grpSp>
          <p:nvGrpSpPr>
            <p:cNvPr id="240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53" name="Forme libre 2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1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51" name="Forme libre 2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2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49" name="Forme libre 2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3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47" name="Forme libre 2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4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45" name="Forme libre 2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" name="Groupe 212"/>
          <p:cNvGrpSpPr>
            <a:grpSpLocks/>
          </p:cNvGrpSpPr>
          <p:nvPr/>
        </p:nvGrpSpPr>
        <p:grpSpPr bwMode="auto">
          <a:xfrm rot="18390622">
            <a:off x="5230147" y="1526404"/>
            <a:ext cx="696913" cy="309562"/>
            <a:chOff x="1386986" y="1662246"/>
            <a:chExt cx="1411190" cy="372678"/>
          </a:xfrm>
        </p:grpSpPr>
        <p:grpSp>
          <p:nvGrpSpPr>
            <p:cNvPr id="225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238" name="Forme libre 23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6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236" name="Forme libre 23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7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234" name="Forme libre 2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8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232" name="Forme libre 2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29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230" name="Forme libre 22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Ellipse 23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7" name="Groupe 371"/>
          <p:cNvGrpSpPr>
            <a:grpSpLocks/>
          </p:cNvGrpSpPr>
          <p:nvPr/>
        </p:nvGrpSpPr>
        <p:grpSpPr bwMode="auto">
          <a:xfrm>
            <a:off x="1908312" y="3740609"/>
            <a:ext cx="4035425" cy="1682750"/>
            <a:chOff x="2868612" y="3614736"/>
            <a:chExt cx="4035429" cy="1682751"/>
          </a:xfrm>
        </p:grpSpPr>
        <p:grpSp>
          <p:nvGrpSpPr>
            <p:cNvPr id="113" name="Groupe 212"/>
            <p:cNvGrpSpPr>
              <a:grpSpLocks/>
            </p:cNvGrpSpPr>
            <p:nvPr/>
          </p:nvGrpSpPr>
          <p:grpSpPr bwMode="auto">
            <a:xfrm rot="-9350916">
              <a:off x="5568956" y="3789360"/>
              <a:ext cx="696909" cy="309562"/>
              <a:chOff x="1386991" y="1662246"/>
              <a:chExt cx="1411185" cy="372678"/>
            </a:xfrm>
          </p:grpSpPr>
          <p:grpSp>
            <p:nvGrpSpPr>
              <p:cNvPr id="21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223" name="Forme libre 1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4" name="Ellipse 1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21" name="Forme libre 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2" name="Ellipse 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2" name="Groupe 206"/>
              <p:cNvGrpSpPr>
                <a:grpSpLocks/>
              </p:cNvGrpSpPr>
              <p:nvPr/>
            </p:nvGrpSpPr>
            <p:grpSpPr bwMode="auto">
              <a:xfrm rot="6720330">
                <a:off x="19020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9" name="Forme libre 1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20" name="Ellipse 1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17" name="Forme libre 1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8" name="Ellipse 1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1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15" name="Forme libre 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16" name="Ellipse 1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4" name="Groupe 212"/>
            <p:cNvGrpSpPr>
              <a:grpSpLocks/>
            </p:cNvGrpSpPr>
            <p:nvPr/>
          </p:nvGrpSpPr>
          <p:grpSpPr bwMode="auto">
            <a:xfrm rot="-6776345">
              <a:off x="6400802" y="4794250"/>
              <a:ext cx="696911" cy="309558"/>
              <a:chOff x="1386988" y="1662244"/>
              <a:chExt cx="1411188" cy="372671"/>
            </a:xfrm>
          </p:grpSpPr>
          <p:grpSp>
            <p:nvGrpSpPr>
              <p:cNvPr id="195" name="Groupe 206"/>
              <p:cNvGrpSpPr>
                <a:grpSpLocks/>
              </p:cNvGrpSpPr>
              <p:nvPr/>
            </p:nvGrpSpPr>
            <p:grpSpPr bwMode="auto">
              <a:xfrm rot="6720330">
                <a:off x="1340850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208" name="Forme libre 20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9" name="Ellipse 20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6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206" name="Forme libre 20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7" name="Ellipse 20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7" name="Groupe 206"/>
              <p:cNvGrpSpPr>
                <a:grpSpLocks/>
              </p:cNvGrpSpPr>
              <p:nvPr/>
            </p:nvGrpSpPr>
            <p:grpSpPr bwMode="auto">
              <a:xfrm rot="6720330">
                <a:off x="1902048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204" name="Forme libre 20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5" name="Ellipse 20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202" name="Forme libre 20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3" name="Ellipse 20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9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200" name="Forme libre 19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201" name="Ellipse 20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5" name="Groupe 212"/>
            <p:cNvGrpSpPr>
              <a:grpSpLocks/>
            </p:cNvGrpSpPr>
            <p:nvPr/>
          </p:nvGrpSpPr>
          <p:grpSpPr bwMode="auto">
            <a:xfrm rot="-10503228">
              <a:off x="4921249" y="3644902"/>
              <a:ext cx="696909" cy="309563"/>
              <a:chOff x="1386991" y="1662245"/>
              <a:chExt cx="1411185" cy="372678"/>
            </a:xfrm>
          </p:grpSpPr>
          <p:grpSp>
            <p:nvGrpSpPr>
              <p:cNvPr id="180" name="Groupe 206"/>
              <p:cNvGrpSpPr>
                <a:grpSpLocks/>
              </p:cNvGrpSpPr>
              <p:nvPr/>
            </p:nvGrpSpPr>
            <p:grpSpPr bwMode="auto">
              <a:xfrm rot="6720330">
                <a:off x="1340852" y="1710297"/>
                <a:ext cx="370765" cy="278487"/>
                <a:chOff x="1682040" y="1796196"/>
                <a:chExt cx="370653" cy="278097"/>
              </a:xfrm>
            </p:grpSpPr>
            <p:sp>
              <p:nvSpPr>
                <p:cNvPr id="193" name="Forme libre 19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4" name="Ellipse 19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1" name="Groupe 206"/>
              <p:cNvGrpSpPr>
                <a:grpSpLocks/>
              </p:cNvGrpSpPr>
              <p:nvPr/>
            </p:nvGrpSpPr>
            <p:grpSpPr bwMode="auto">
              <a:xfrm rot="6720330">
                <a:off x="1616299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91" name="Forme libre 19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2" name="Ellipse 19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2" name="Groupe 206"/>
              <p:cNvGrpSpPr>
                <a:grpSpLocks/>
              </p:cNvGrpSpPr>
              <p:nvPr/>
            </p:nvGrpSpPr>
            <p:grpSpPr bwMode="auto">
              <a:xfrm rot="6720330">
                <a:off x="1902052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89" name="Forme libre 18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90" name="Ellipse 18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3" name="Groupe 206"/>
              <p:cNvGrpSpPr>
                <a:grpSpLocks/>
              </p:cNvGrpSpPr>
              <p:nvPr/>
            </p:nvGrpSpPr>
            <p:grpSpPr bwMode="auto">
              <a:xfrm rot="6720330">
                <a:off x="2187801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7" name="Forme libre 18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8" name="Ellipse 18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8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85" name="Forme libre 18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86" name="Ellipse 18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6" name="Groupe 212"/>
            <p:cNvGrpSpPr>
              <a:grpSpLocks/>
            </p:cNvGrpSpPr>
            <p:nvPr/>
          </p:nvGrpSpPr>
          <p:grpSpPr bwMode="auto">
            <a:xfrm rot="10800000">
              <a:off x="2868608" y="3644902"/>
              <a:ext cx="698501" cy="311149"/>
              <a:chOff x="1386986" y="1662245"/>
              <a:chExt cx="1411190" cy="372677"/>
            </a:xfrm>
          </p:grpSpPr>
          <p:grpSp>
            <p:nvGrpSpPr>
              <p:cNvPr id="165" name="Groupe 206"/>
              <p:cNvGrpSpPr>
                <a:grpSpLocks/>
              </p:cNvGrpSpPr>
              <p:nvPr/>
            </p:nvGrpSpPr>
            <p:grpSpPr bwMode="auto">
              <a:xfrm rot="6720330">
                <a:off x="1340846" y="1710297"/>
                <a:ext cx="370765" cy="278486"/>
                <a:chOff x="1682040" y="1796196"/>
                <a:chExt cx="370653" cy="278097"/>
              </a:xfrm>
            </p:grpSpPr>
            <p:sp>
              <p:nvSpPr>
                <p:cNvPr id="178" name="Forme libre 11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9" name="Ellipse 11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6" name="Groupe 206"/>
              <p:cNvGrpSpPr>
                <a:grpSpLocks/>
              </p:cNvGrpSpPr>
              <p:nvPr/>
            </p:nvGrpSpPr>
            <p:grpSpPr bwMode="auto">
              <a:xfrm rot="6720330">
                <a:off x="1616293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6" name="Forme libre 17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7" name="Ellipse 17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7" name="Groupe 206"/>
              <p:cNvGrpSpPr>
                <a:grpSpLocks/>
              </p:cNvGrpSpPr>
              <p:nvPr/>
            </p:nvGrpSpPr>
            <p:grpSpPr bwMode="auto">
              <a:xfrm rot="6720330">
                <a:off x="1902044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4" name="Forme libre 17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Ellipse 17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8" name="Groupe 206"/>
              <p:cNvGrpSpPr>
                <a:grpSpLocks/>
              </p:cNvGrpSpPr>
              <p:nvPr/>
            </p:nvGrpSpPr>
            <p:grpSpPr bwMode="auto">
              <a:xfrm rot="6720330">
                <a:off x="2187795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2" name="Forme libre 17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3" name="Ellipse 17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69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6"/>
                <a:chOff x="1682040" y="1796196"/>
                <a:chExt cx="370653" cy="278097"/>
              </a:xfrm>
            </p:grpSpPr>
            <p:sp>
              <p:nvSpPr>
                <p:cNvPr id="170" name="Forme libre 16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1" name="Ellipse 17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7" name="Groupe 212"/>
            <p:cNvGrpSpPr>
              <a:grpSpLocks/>
            </p:cNvGrpSpPr>
            <p:nvPr/>
          </p:nvGrpSpPr>
          <p:grpSpPr bwMode="auto">
            <a:xfrm rot="10800000">
              <a:off x="3541709" y="3651250"/>
              <a:ext cx="696912" cy="309563"/>
              <a:chOff x="1386986" y="1662246"/>
              <a:chExt cx="1411190" cy="372678"/>
            </a:xfrm>
          </p:grpSpPr>
          <p:grpSp>
            <p:nvGrpSpPr>
              <p:cNvPr id="15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8"/>
                <a:ext cx="370765" cy="278487"/>
                <a:chOff x="1682040" y="1796196"/>
                <a:chExt cx="370653" cy="278097"/>
              </a:xfrm>
            </p:grpSpPr>
            <p:sp>
              <p:nvSpPr>
                <p:cNvPr id="163" name="Forme libre 16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4" name="Ellipse 16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1" name="Groupe 206"/>
              <p:cNvGrpSpPr>
                <a:grpSpLocks/>
              </p:cNvGrpSpPr>
              <p:nvPr/>
            </p:nvGrpSpPr>
            <p:grpSpPr bwMode="auto">
              <a:xfrm rot="6720330">
                <a:off x="1616294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61" name="Forme libre 16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2" name="Ellipse 16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2" name="Groupe 206"/>
              <p:cNvGrpSpPr>
                <a:grpSpLocks/>
              </p:cNvGrpSpPr>
              <p:nvPr/>
            </p:nvGrpSpPr>
            <p:grpSpPr bwMode="auto">
              <a:xfrm rot="6720330">
                <a:off x="1902046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9" name="Forme libre 15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60" name="Ellipse 15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3" name="Groupe 206"/>
              <p:cNvGrpSpPr>
                <a:grpSpLocks/>
              </p:cNvGrpSpPr>
              <p:nvPr/>
            </p:nvGrpSpPr>
            <p:grpSpPr bwMode="auto">
              <a:xfrm rot="6720330">
                <a:off x="2187798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7" name="Forme libre 12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8" name="Ellipse 12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55" name="Forme libre 12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56" name="Ellipse 12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8" name="Groupe 212"/>
            <p:cNvGrpSpPr>
              <a:grpSpLocks/>
            </p:cNvGrpSpPr>
            <p:nvPr/>
          </p:nvGrpSpPr>
          <p:grpSpPr bwMode="auto">
            <a:xfrm rot="10800000">
              <a:off x="4200529" y="3614741"/>
              <a:ext cx="696907" cy="309557"/>
              <a:chOff x="1386993" y="1662244"/>
              <a:chExt cx="1411182" cy="372671"/>
            </a:xfrm>
          </p:grpSpPr>
          <p:grpSp>
            <p:nvGrpSpPr>
              <p:cNvPr id="135" name="Groupe 206"/>
              <p:cNvGrpSpPr>
                <a:grpSpLocks/>
              </p:cNvGrpSpPr>
              <p:nvPr/>
            </p:nvGrpSpPr>
            <p:grpSpPr bwMode="auto">
              <a:xfrm rot="6720330">
                <a:off x="1340855" y="1710290"/>
                <a:ext cx="370763" cy="278487"/>
                <a:chOff x="1682040" y="1796196"/>
                <a:chExt cx="370653" cy="278097"/>
              </a:xfrm>
            </p:grpSpPr>
            <p:sp>
              <p:nvSpPr>
                <p:cNvPr id="148" name="Forme libre 147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9" name="Ellipse 148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6" name="Groupe 206"/>
              <p:cNvGrpSpPr>
                <a:grpSpLocks/>
              </p:cNvGrpSpPr>
              <p:nvPr/>
            </p:nvGrpSpPr>
            <p:grpSpPr bwMode="auto">
              <a:xfrm rot="6720330">
                <a:off x="1616300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46" name="Forme libre 145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7" name="Ellipse 146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7" name="Groupe 206"/>
              <p:cNvGrpSpPr>
                <a:grpSpLocks/>
              </p:cNvGrpSpPr>
              <p:nvPr/>
            </p:nvGrpSpPr>
            <p:grpSpPr bwMode="auto">
              <a:xfrm rot="6720330">
                <a:off x="1902051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44" name="Forme libre 143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5" name="Ellipse 144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8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42" name="Forme libre 141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3" name="Ellipse 142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9" name="Groupe 206"/>
              <p:cNvGrpSpPr>
                <a:grpSpLocks/>
              </p:cNvGrpSpPr>
              <p:nvPr/>
            </p:nvGrpSpPr>
            <p:grpSpPr bwMode="auto">
              <a:xfrm rot="6720330">
                <a:off x="2473549" y="1708386"/>
                <a:ext cx="370765" cy="278487"/>
                <a:chOff x="1682040" y="1796196"/>
                <a:chExt cx="370653" cy="278097"/>
              </a:xfrm>
            </p:grpSpPr>
            <p:sp>
              <p:nvSpPr>
                <p:cNvPr id="140" name="Forme libre 139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41" name="Ellipse 140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19" name="Groupe 212"/>
            <p:cNvGrpSpPr>
              <a:grpSpLocks/>
            </p:cNvGrpSpPr>
            <p:nvPr/>
          </p:nvGrpSpPr>
          <p:grpSpPr bwMode="auto">
            <a:xfrm rot="-7853705">
              <a:off x="6069012" y="4203698"/>
              <a:ext cx="696912" cy="309562"/>
              <a:chOff x="1386986" y="1662244"/>
              <a:chExt cx="1411190" cy="372678"/>
            </a:xfrm>
          </p:grpSpPr>
          <p:grpSp>
            <p:nvGrpSpPr>
              <p:cNvPr id="120" name="Groupe 206"/>
              <p:cNvGrpSpPr>
                <a:grpSpLocks/>
              </p:cNvGrpSpPr>
              <p:nvPr/>
            </p:nvGrpSpPr>
            <p:grpSpPr bwMode="auto">
              <a:xfrm rot="6720330">
                <a:off x="1340847" y="1710296"/>
                <a:ext cx="370765" cy="278487"/>
                <a:chOff x="1682040" y="1796196"/>
                <a:chExt cx="370653" cy="278097"/>
              </a:xfrm>
            </p:grpSpPr>
            <p:sp>
              <p:nvSpPr>
                <p:cNvPr id="133" name="Forme libre 132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4" name="Ellipse 133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1" name="Groupe 206"/>
              <p:cNvGrpSpPr>
                <a:grpSpLocks/>
              </p:cNvGrpSpPr>
              <p:nvPr/>
            </p:nvGrpSpPr>
            <p:grpSpPr bwMode="auto">
              <a:xfrm rot="6720330">
                <a:off x="1616295" y="1708383"/>
                <a:ext cx="370765" cy="278487"/>
                <a:chOff x="1682040" y="1796196"/>
                <a:chExt cx="370653" cy="278097"/>
              </a:xfrm>
            </p:grpSpPr>
            <p:sp>
              <p:nvSpPr>
                <p:cNvPr id="131" name="Forme libre 130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2" name="Ellipse 131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2" name="Groupe 206"/>
              <p:cNvGrpSpPr>
                <a:grpSpLocks/>
              </p:cNvGrpSpPr>
              <p:nvPr/>
            </p:nvGrpSpPr>
            <p:grpSpPr bwMode="auto">
              <a:xfrm rot="6720330">
                <a:off x="1902047" y="1708384"/>
                <a:ext cx="370765" cy="278487"/>
                <a:chOff x="1682040" y="1796196"/>
                <a:chExt cx="370653" cy="278097"/>
              </a:xfrm>
            </p:grpSpPr>
            <p:sp>
              <p:nvSpPr>
                <p:cNvPr id="129" name="Forme libre 128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30" name="Ellipse 129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3" name="Groupe 206"/>
              <p:cNvGrpSpPr>
                <a:grpSpLocks/>
              </p:cNvGrpSpPr>
              <p:nvPr/>
            </p:nvGrpSpPr>
            <p:grpSpPr bwMode="auto">
              <a:xfrm rot="6720330">
                <a:off x="218780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7" name="Forme libre 126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8" name="Ellipse 127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24" name="Groupe 206"/>
              <p:cNvGrpSpPr>
                <a:grpSpLocks/>
              </p:cNvGrpSpPr>
              <p:nvPr/>
            </p:nvGrpSpPr>
            <p:grpSpPr bwMode="auto">
              <a:xfrm rot="6720330">
                <a:off x="2473550" y="1708385"/>
                <a:ext cx="370765" cy="278487"/>
                <a:chOff x="1682040" y="1796196"/>
                <a:chExt cx="370653" cy="278097"/>
              </a:xfrm>
            </p:grpSpPr>
            <p:sp>
              <p:nvSpPr>
                <p:cNvPr id="125" name="Forme libre 124"/>
                <p:cNvSpPr/>
                <p:nvPr/>
              </p:nvSpPr>
              <p:spPr bwMode="auto">
                <a:xfrm rot="5059496">
                  <a:off x="1726315" y="1843397"/>
                  <a:ext cx="186621" cy="275171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9050">
                  <a:solidFill>
                    <a:schemeClr val="tx1"/>
                  </a:solidFill>
                </a:ln>
                <a:scene3d>
                  <a:camera prst="orthographicFront">
                    <a:rot lat="0" lon="10800000" rev="0"/>
                  </a:camera>
                  <a:lightRig rig="threePt" dir="t"/>
                </a:scene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26" name="Ellipse 125"/>
                <p:cNvSpPr/>
                <p:nvPr/>
              </p:nvSpPr>
              <p:spPr bwMode="auto">
                <a:xfrm rot="15859496">
                  <a:off x="1912528" y="1807967"/>
                  <a:ext cx="151935" cy="128394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grpSp>
        <p:nvGrpSpPr>
          <p:cNvPr id="20" name="Groupe 212"/>
          <p:cNvGrpSpPr>
            <a:grpSpLocks/>
          </p:cNvGrpSpPr>
          <p:nvPr/>
        </p:nvGrpSpPr>
        <p:grpSpPr bwMode="auto">
          <a:xfrm rot="5272437">
            <a:off x="5244648" y="3100650"/>
            <a:ext cx="696912" cy="309562"/>
            <a:chOff x="1386991" y="1662246"/>
            <a:chExt cx="1411185" cy="372678"/>
          </a:xfrm>
        </p:grpSpPr>
        <p:grpSp>
          <p:nvGrpSpPr>
            <p:cNvPr id="98" name="Groupe 206"/>
            <p:cNvGrpSpPr>
              <a:grpSpLocks/>
            </p:cNvGrpSpPr>
            <p:nvPr/>
          </p:nvGrpSpPr>
          <p:grpSpPr bwMode="auto">
            <a:xfrm rot="6720330">
              <a:off x="1340852" y="1710298"/>
              <a:ext cx="370765" cy="278487"/>
              <a:chOff x="1682040" y="1796196"/>
              <a:chExt cx="370653" cy="278097"/>
            </a:xfrm>
          </p:grpSpPr>
          <p:sp>
            <p:nvSpPr>
              <p:cNvPr id="111" name="Forme libre 1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9" name="Groupe 206"/>
            <p:cNvGrpSpPr>
              <a:grpSpLocks/>
            </p:cNvGrpSpPr>
            <p:nvPr/>
          </p:nvGrpSpPr>
          <p:grpSpPr bwMode="auto">
            <a:xfrm rot="6720330">
              <a:off x="1616299" y="1708385"/>
              <a:ext cx="370765" cy="278487"/>
              <a:chOff x="1682040" y="1796196"/>
              <a:chExt cx="370653" cy="278097"/>
            </a:xfrm>
          </p:grpSpPr>
          <p:sp>
            <p:nvSpPr>
              <p:cNvPr id="109" name="Forme libre 1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1902050" y="1708385"/>
              <a:ext cx="370765" cy="278487"/>
              <a:chOff x="1682040" y="1796196"/>
              <a:chExt cx="370653" cy="278097"/>
            </a:xfrm>
          </p:grpSpPr>
          <p:sp>
            <p:nvSpPr>
              <p:cNvPr id="107" name="Forme libre 1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10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2473550" y="1708386"/>
              <a:ext cx="370765" cy="278487"/>
              <a:chOff x="1682040" y="1796196"/>
              <a:chExt cx="370653" cy="278097"/>
            </a:xfrm>
          </p:grpSpPr>
          <p:sp>
            <p:nvSpPr>
              <p:cNvPr id="10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1" name="Groupe 212"/>
          <p:cNvGrpSpPr>
            <a:grpSpLocks/>
          </p:cNvGrpSpPr>
          <p:nvPr/>
        </p:nvGrpSpPr>
        <p:grpSpPr bwMode="auto">
          <a:xfrm rot="7847008">
            <a:off x="5655499" y="1872319"/>
            <a:ext cx="696912" cy="309562"/>
            <a:chOff x="1386988" y="1662244"/>
            <a:chExt cx="1411188" cy="372671"/>
          </a:xfrm>
        </p:grpSpPr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1340850" y="1710290"/>
              <a:ext cx="370763" cy="278487"/>
              <a:chOff x="1682040" y="1796196"/>
              <a:chExt cx="370653" cy="278097"/>
            </a:xfrm>
          </p:grpSpPr>
          <p:sp>
            <p:nvSpPr>
              <p:cNvPr id="96" name="Forme libre 9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4" name="Groupe 206"/>
            <p:cNvGrpSpPr>
              <a:grpSpLocks/>
            </p:cNvGrpSpPr>
            <p:nvPr/>
          </p:nvGrpSpPr>
          <p:grpSpPr bwMode="auto">
            <a:xfrm rot="6720330">
              <a:off x="1616294" y="1708383"/>
              <a:ext cx="370765" cy="278487"/>
              <a:chOff x="1682040" y="1796196"/>
              <a:chExt cx="370653" cy="278097"/>
            </a:xfrm>
          </p:grpSpPr>
          <p:sp>
            <p:nvSpPr>
              <p:cNvPr id="94" name="Forme libre 9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Ellipse 9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5" name="Groupe 206"/>
            <p:cNvGrpSpPr>
              <a:grpSpLocks/>
            </p:cNvGrpSpPr>
            <p:nvPr/>
          </p:nvGrpSpPr>
          <p:grpSpPr bwMode="auto">
            <a:xfrm rot="6720330">
              <a:off x="1902048" y="1708384"/>
              <a:ext cx="370765" cy="278487"/>
              <a:chOff x="1682040" y="1796196"/>
              <a:chExt cx="370653" cy="278097"/>
            </a:xfrm>
          </p:grpSpPr>
          <p:sp>
            <p:nvSpPr>
              <p:cNvPr id="92" name="Forme libre 9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Ellipse 9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6" name="Groupe 206"/>
            <p:cNvGrpSpPr>
              <a:grpSpLocks/>
            </p:cNvGrpSpPr>
            <p:nvPr/>
          </p:nvGrpSpPr>
          <p:grpSpPr bwMode="auto">
            <a:xfrm rot="6720330">
              <a:off x="2187800" y="1708386"/>
              <a:ext cx="370765" cy="278487"/>
              <a:chOff x="1682040" y="1796196"/>
              <a:chExt cx="370653" cy="278097"/>
            </a:xfrm>
          </p:grpSpPr>
          <p:sp>
            <p:nvSpPr>
              <p:cNvPr id="90" name="Forme libre 2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88" name="Forme libre 2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2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2" name="Groupe 212"/>
          <p:cNvGrpSpPr>
            <a:grpSpLocks/>
          </p:cNvGrpSpPr>
          <p:nvPr/>
        </p:nvGrpSpPr>
        <p:grpSpPr bwMode="auto">
          <a:xfrm rot="4120125">
            <a:off x="5346837" y="3726322"/>
            <a:ext cx="696912" cy="309562"/>
            <a:chOff x="1386991" y="1662245"/>
            <a:chExt cx="1411185" cy="372678"/>
          </a:xfrm>
        </p:grpSpPr>
        <p:grpSp>
          <p:nvGrpSpPr>
            <p:cNvPr id="68" name="Groupe 206"/>
            <p:cNvGrpSpPr>
              <a:grpSpLocks/>
            </p:cNvGrpSpPr>
            <p:nvPr/>
          </p:nvGrpSpPr>
          <p:grpSpPr bwMode="auto">
            <a:xfrm rot="6720330">
              <a:off x="1340852" y="1710297"/>
              <a:ext cx="370765" cy="278487"/>
              <a:chOff x="1682040" y="1796196"/>
              <a:chExt cx="370653" cy="278097"/>
            </a:xfrm>
          </p:grpSpPr>
          <p:sp>
            <p:nvSpPr>
              <p:cNvPr id="81" name="Forme libre 8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9" name="Groupe 206"/>
            <p:cNvGrpSpPr>
              <a:grpSpLocks/>
            </p:cNvGrpSpPr>
            <p:nvPr/>
          </p:nvGrpSpPr>
          <p:grpSpPr bwMode="auto">
            <a:xfrm rot="6720330">
              <a:off x="1616299" y="1708384"/>
              <a:ext cx="370765" cy="278487"/>
              <a:chOff x="1682040" y="1796196"/>
              <a:chExt cx="370653" cy="278097"/>
            </a:xfrm>
          </p:grpSpPr>
          <p:sp>
            <p:nvSpPr>
              <p:cNvPr id="79" name="Forme libre 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0" name="Groupe 206"/>
            <p:cNvGrpSpPr>
              <a:grpSpLocks/>
            </p:cNvGrpSpPr>
            <p:nvPr/>
          </p:nvGrpSpPr>
          <p:grpSpPr bwMode="auto">
            <a:xfrm rot="6720330">
              <a:off x="1902052" y="1708386"/>
              <a:ext cx="370765" cy="278487"/>
              <a:chOff x="1682040" y="1796196"/>
              <a:chExt cx="370653" cy="278097"/>
            </a:xfrm>
          </p:grpSpPr>
          <p:sp>
            <p:nvSpPr>
              <p:cNvPr id="77" name="Forme libre 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" name="Groupe 206"/>
            <p:cNvGrpSpPr>
              <a:grpSpLocks/>
            </p:cNvGrpSpPr>
            <p:nvPr/>
          </p:nvGrpSpPr>
          <p:grpSpPr bwMode="auto">
            <a:xfrm rot="6720330">
              <a:off x="2187801" y="1708385"/>
              <a:ext cx="370765" cy="278487"/>
              <a:chOff x="1682040" y="1796196"/>
              <a:chExt cx="370653" cy="278097"/>
            </a:xfrm>
          </p:grpSpPr>
          <p:sp>
            <p:nvSpPr>
              <p:cNvPr id="75" name="Forme libre 4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2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73" name="Forme libre 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4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3" name="Groupe 206"/>
          <p:cNvGrpSpPr>
            <a:grpSpLocks/>
          </p:cNvGrpSpPr>
          <p:nvPr/>
        </p:nvGrpSpPr>
        <p:grpSpPr bwMode="auto">
          <a:xfrm rot="10543683">
            <a:off x="6032637" y="4796297"/>
            <a:ext cx="307975" cy="136525"/>
            <a:chOff x="1682040" y="1796196"/>
            <a:chExt cx="370653" cy="278097"/>
          </a:xfrm>
        </p:grpSpPr>
        <p:sp>
          <p:nvSpPr>
            <p:cNvPr id="66" name="Forme libre 6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4" name="Groupe 206"/>
          <p:cNvGrpSpPr>
            <a:grpSpLocks/>
          </p:cNvGrpSpPr>
          <p:nvPr/>
        </p:nvGrpSpPr>
        <p:grpSpPr bwMode="auto">
          <a:xfrm rot="10543683">
            <a:off x="6094549" y="4916947"/>
            <a:ext cx="307975" cy="138112"/>
            <a:chOff x="1682040" y="1796196"/>
            <a:chExt cx="370653" cy="278097"/>
          </a:xfrm>
        </p:grpSpPr>
        <p:sp>
          <p:nvSpPr>
            <p:cNvPr id="64" name="Forme libre 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5" name="Groupe 206"/>
          <p:cNvGrpSpPr>
            <a:grpSpLocks/>
          </p:cNvGrpSpPr>
          <p:nvPr/>
        </p:nvGrpSpPr>
        <p:grpSpPr bwMode="auto">
          <a:xfrm rot="10543683">
            <a:off x="6156462" y="5043947"/>
            <a:ext cx="307975" cy="136525"/>
            <a:chOff x="1682040" y="1796196"/>
            <a:chExt cx="370653" cy="278097"/>
          </a:xfrm>
        </p:grpSpPr>
        <p:sp>
          <p:nvSpPr>
            <p:cNvPr id="62" name="Forme libre 6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" name="Ellipse 6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6" name="Groupe 206"/>
          <p:cNvGrpSpPr>
            <a:grpSpLocks/>
          </p:cNvGrpSpPr>
          <p:nvPr/>
        </p:nvGrpSpPr>
        <p:grpSpPr bwMode="auto">
          <a:xfrm rot="10543683">
            <a:off x="6218374" y="5169359"/>
            <a:ext cx="307975" cy="138113"/>
            <a:chOff x="1682040" y="1796196"/>
            <a:chExt cx="370653" cy="278097"/>
          </a:xfrm>
        </p:grpSpPr>
        <p:sp>
          <p:nvSpPr>
            <p:cNvPr id="60" name="Forme libre 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Ellipse 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7" name="Groupe 212"/>
          <p:cNvGrpSpPr>
            <a:grpSpLocks/>
          </p:cNvGrpSpPr>
          <p:nvPr/>
        </p:nvGrpSpPr>
        <p:grpSpPr bwMode="auto">
          <a:xfrm rot="3823353">
            <a:off x="5637349" y="4385134"/>
            <a:ext cx="696913" cy="309563"/>
            <a:chOff x="1386993" y="1662244"/>
            <a:chExt cx="1411182" cy="372671"/>
          </a:xfrm>
        </p:grpSpPr>
        <p:grpSp>
          <p:nvGrpSpPr>
            <p:cNvPr id="45" name="Groupe 206"/>
            <p:cNvGrpSpPr>
              <a:grpSpLocks/>
            </p:cNvGrpSpPr>
            <p:nvPr/>
          </p:nvGrpSpPr>
          <p:grpSpPr bwMode="auto">
            <a:xfrm rot="6720330">
              <a:off x="1340855" y="1710290"/>
              <a:ext cx="370763" cy="278487"/>
              <a:chOff x="1682040" y="1796196"/>
              <a:chExt cx="370653" cy="278097"/>
            </a:xfrm>
          </p:grpSpPr>
          <p:sp>
            <p:nvSpPr>
              <p:cNvPr id="58" name="Forme libre 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9" name="Ellipse 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6" name="Groupe 206"/>
            <p:cNvGrpSpPr>
              <a:grpSpLocks/>
            </p:cNvGrpSpPr>
            <p:nvPr/>
          </p:nvGrpSpPr>
          <p:grpSpPr bwMode="auto">
            <a:xfrm rot="6720330">
              <a:off x="1616300" y="1708383"/>
              <a:ext cx="370765" cy="278487"/>
              <a:chOff x="1682040" y="1796196"/>
              <a:chExt cx="370653" cy="278097"/>
            </a:xfrm>
          </p:grpSpPr>
          <p:sp>
            <p:nvSpPr>
              <p:cNvPr id="56" name="Forme libre 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7" name="Ellipse 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7" name="Groupe 206"/>
            <p:cNvGrpSpPr>
              <a:grpSpLocks/>
            </p:cNvGrpSpPr>
            <p:nvPr/>
          </p:nvGrpSpPr>
          <p:grpSpPr bwMode="auto">
            <a:xfrm rot="6720330">
              <a:off x="1902051" y="1708384"/>
              <a:ext cx="370765" cy="278487"/>
              <a:chOff x="1682040" y="1796196"/>
              <a:chExt cx="370653" cy="278097"/>
            </a:xfrm>
          </p:grpSpPr>
          <p:sp>
            <p:nvSpPr>
              <p:cNvPr id="54" name="Forme libre 27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" name="Ellipse 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8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52" name="Forme libre 26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3" name="Ellipse 26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9" name="Groupe 206"/>
            <p:cNvGrpSpPr>
              <a:grpSpLocks/>
            </p:cNvGrpSpPr>
            <p:nvPr/>
          </p:nvGrpSpPr>
          <p:grpSpPr bwMode="auto">
            <a:xfrm rot="6720330">
              <a:off x="2473549" y="1708386"/>
              <a:ext cx="370765" cy="278487"/>
              <a:chOff x="1682040" y="1796196"/>
              <a:chExt cx="370653" cy="278097"/>
            </a:xfrm>
          </p:grpSpPr>
          <p:sp>
            <p:nvSpPr>
              <p:cNvPr id="50" name="Forme libre 26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1" name="Ellipse 26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28" name="Groupe 212"/>
          <p:cNvGrpSpPr>
            <a:grpSpLocks/>
          </p:cNvGrpSpPr>
          <p:nvPr/>
        </p:nvGrpSpPr>
        <p:grpSpPr bwMode="auto">
          <a:xfrm rot="6769648">
            <a:off x="5338900" y="2449971"/>
            <a:ext cx="696912" cy="309563"/>
            <a:chOff x="1386986" y="1662244"/>
            <a:chExt cx="1411190" cy="372678"/>
          </a:xfrm>
        </p:grpSpPr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1340847" y="1710296"/>
              <a:ext cx="370765" cy="278487"/>
              <a:chOff x="1682040" y="1796196"/>
              <a:chExt cx="370653" cy="278097"/>
            </a:xfrm>
          </p:grpSpPr>
          <p:sp>
            <p:nvSpPr>
              <p:cNvPr id="43" name="Forme libre 2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2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1616295" y="1708383"/>
              <a:ext cx="370765" cy="278487"/>
              <a:chOff x="1682040" y="1796196"/>
              <a:chExt cx="370653" cy="278097"/>
            </a:xfrm>
          </p:grpSpPr>
          <p:sp>
            <p:nvSpPr>
              <p:cNvPr id="41" name="Forme libre 2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2" name="Ellipse 2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2" name="Groupe 206"/>
            <p:cNvGrpSpPr>
              <a:grpSpLocks/>
            </p:cNvGrpSpPr>
            <p:nvPr/>
          </p:nvGrpSpPr>
          <p:grpSpPr bwMode="auto">
            <a:xfrm rot="6720330">
              <a:off x="1902047" y="1708384"/>
              <a:ext cx="370765" cy="278487"/>
              <a:chOff x="1682040" y="1796196"/>
              <a:chExt cx="370653" cy="278097"/>
            </a:xfrm>
          </p:grpSpPr>
          <p:sp>
            <p:nvSpPr>
              <p:cNvPr id="39" name="Forme libre 2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0" name="Ellipse 2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3" name="Groupe 206"/>
            <p:cNvGrpSpPr>
              <a:grpSpLocks/>
            </p:cNvGrpSpPr>
            <p:nvPr/>
          </p:nvGrpSpPr>
          <p:grpSpPr bwMode="auto">
            <a:xfrm rot="6720330">
              <a:off x="2187800" y="1708385"/>
              <a:ext cx="370765" cy="278487"/>
              <a:chOff x="1682040" y="1796196"/>
              <a:chExt cx="370653" cy="278097"/>
            </a:xfrm>
          </p:grpSpPr>
          <p:sp>
            <p:nvSpPr>
              <p:cNvPr id="37" name="Forme libre 2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8" name="Ellipse 2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34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35" name="Forme libre 2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" name="Ellipse 2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pic>
        <p:nvPicPr>
          <p:cNvPr id="391" name="Image 39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1500000">
            <a:off x="4661769" y="3182752"/>
            <a:ext cx="432880" cy="361824"/>
          </a:xfrm>
          <a:prstGeom prst="rect">
            <a:avLst/>
          </a:prstGeom>
        </p:spPr>
      </p:pic>
      <p:pic>
        <p:nvPicPr>
          <p:cNvPr id="410" name="Image 40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016049" y="3038269"/>
            <a:ext cx="432880" cy="361824"/>
          </a:xfrm>
          <a:prstGeom prst="rect">
            <a:avLst/>
          </a:prstGeom>
        </p:spPr>
      </p:pic>
      <p:pic>
        <p:nvPicPr>
          <p:cNvPr id="411" name="Image 4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4776564" y="3487552"/>
            <a:ext cx="432880" cy="361824"/>
          </a:xfrm>
          <a:prstGeom prst="rect">
            <a:avLst/>
          </a:prstGeom>
        </p:spPr>
      </p:pic>
      <p:pic>
        <p:nvPicPr>
          <p:cNvPr id="426" name="Image 42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49728" r="3876" b="12404"/>
          <a:stretch/>
        </p:blipFill>
        <p:spPr>
          <a:xfrm>
            <a:off x="1993760" y="3558343"/>
            <a:ext cx="432880" cy="185520"/>
          </a:xfrm>
          <a:prstGeom prst="rect">
            <a:avLst/>
          </a:prstGeom>
        </p:spPr>
      </p:pic>
      <p:pic>
        <p:nvPicPr>
          <p:cNvPr id="427" name="Image 42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49728" r="3876" b="12404"/>
          <a:stretch/>
        </p:blipFill>
        <p:spPr>
          <a:xfrm>
            <a:off x="2510145" y="3559823"/>
            <a:ext cx="432880" cy="185520"/>
          </a:xfrm>
          <a:prstGeom prst="rect">
            <a:avLst/>
          </a:prstGeom>
        </p:spPr>
      </p:pic>
      <p:pic>
        <p:nvPicPr>
          <p:cNvPr id="428" name="Image 42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49728" r="3876" b="12404"/>
          <a:stretch/>
        </p:blipFill>
        <p:spPr>
          <a:xfrm>
            <a:off x="2993977" y="3564261"/>
            <a:ext cx="432880" cy="185520"/>
          </a:xfrm>
          <a:prstGeom prst="rect">
            <a:avLst/>
          </a:prstGeom>
        </p:spPr>
      </p:pic>
      <p:pic>
        <p:nvPicPr>
          <p:cNvPr id="429" name="Image 42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49728" r="3876" b="12404"/>
          <a:stretch/>
        </p:blipFill>
        <p:spPr>
          <a:xfrm>
            <a:off x="3457096" y="3556863"/>
            <a:ext cx="432880" cy="185520"/>
          </a:xfrm>
          <a:prstGeom prst="rect">
            <a:avLst/>
          </a:prstGeom>
        </p:spPr>
      </p:pic>
      <p:pic>
        <p:nvPicPr>
          <p:cNvPr id="430" name="Image 42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49728" r="3876" b="12404"/>
          <a:stretch/>
        </p:blipFill>
        <p:spPr>
          <a:xfrm>
            <a:off x="3911337" y="3561302"/>
            <a:ext cx="432880" cy="185520"/>
          </a:xfrm>
          <a:prstGeom prst="rect">
            <a:avLst/>
          </a:prstGeom>
        </p:spPr>
      </p:pic>
      <p:pic>
        <p:nvPicPr>
          <p:cNvPr id="431" name="Image 43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14400000">
            <a:off x="5047334" y="3388418"/>
            <a:ext cx="432880" cy="361824"/>
          </a:xfrm>
          <a:prstGeom prst="rect">
            <a:avLst/>
          </a:prstGeom>
        </p:spPr>
      </p:pic>
      <p:pic>
        <p:nvPicPr>
          <p:cNvPr id="432" name="Image 43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1500000">
            <a:off x="4455489" y="3418010"/>
            <a:ext cx="432880" cy="361824"/>
          </a:xfrm>
          <a:prstGeom prst="rect">
            <a:avLst/>
          </a:prstGeom>
        </p:spPr>
      </p:pic>
      <p:pic>
        <p:nvPicPr>
          <p:cNvPr id="433" name="Image 43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5047333" y="3610360"/>
            <a:ext cx="432880" cy="361824"/>
          </a:xfrm>
          <a:prstGeom prst="rect">
            <a:avLst/>
          </a:prstGeom>
        </p:spPr>
      </p:pic>
      <p:pic>
        <p:nvPicPr>
          <p:cNvPr id="434" name="Image 43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5400000">
            <a:off x="4899372" y="2965249"/>
            <a:ext cx="432880" cy="361824"/>
          </a:xfrm>
          <a:prstGeom prst="rect">
            <a:avLst/>
          </a:prstGeom>
        </p:spPr>
      </p:pic>
      <p:sp>
        <p:nvSpPr>
          <p:cNvPr id="436" name="ZoneTexte 54"/>
          <p:cNvSpPr txBox="1">
            <a:spLocks noChangeArrowheads="1"/>
          </p:cNvSpPr>
          <p:nvPr/>
        </p:nvSpPr>
        <p:spPr bwMode="auto">
          <a:xfrm>
            <a:off x="1841500" y="5827924"/>
            <a:ext cx="5584372" cy="707886"/>
          </a:xfrm>
          <a:prstGeom prst="rect">
            <a:avLst/>
          </a:prstGeom>
          <a:solidFill>
            <a:schemeClr val="tx2">
              <a:lumMod val="60000"/>
              <a:lumOff val="40000"/>
              <a:alpha val="23000"/>
            </a:schemeClr>
          </a:solidFill>
          <a:ln w="19050">
            <a:solidFill>
              <a:srgbClr val="0000FF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sz="2000" dirty="0" smtClean="0">
                <a:latin typeface="+mn-lt"/>
              </a:rPr>
              <a:t>The formation of crystals enable to limit the 3 </a:t>
            </a:r>
            <a:r>
              <a:rPr lang="en-US" sz="2000" dirty="0" err="1" smtClean="0">
                <a:latin typeface="+mn-lt"/>
              </a:rPr>
              <a:t>mechanims</a:t>
            </a:r>
            <a:r>
              <a:rPr lang="en-US" sz="2000" dirty="0" smtClean="0">
                <a:latin typeface="+mn-lt"/>
              </a:rPr>
              <a:t> of destabilization of foams</a:t>
            </a:r>
            <a:endParaRPr lang="fr-FR" sz="2000" dirty="0">
              <a:latin typeface="+mn-lt"/>
            </a:endParaRPr>
          </a:p>
        </p:txBody>
      </p:sp>
      <p:sp>
        <p:nvSpPr>
          <p:cNvPr id="335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337" name="Rectangle 336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38" name="ZoneTexte 337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339" name="ZoneTexte 338"/>
          <p:cNvSpPr txBox="1"/>
          <p:nvPr/>
        </p:nvSpPr>
        <p:spPr>
          <a:xfrm>
            <a:off x="2912485" y="923409"/>
            <a:ext cx="3361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stability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</p:spTree>
    <p:extLst>
      <p:ext uri="{BB962C8B-B14F-4D97-AF65-F5344CB8AC3E}">
        <p14:creationId xmlns:p14="http://schemas.microsoft.com/office/powerpoint/2010/main" val="156843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oneTexte 11"/>
          <p:cNvSpPr txBox="1"/>
          <p:nvPr/>
        </p:nvSpPr>
        <p:spPr>
          <a:xfrm>
            <a:off x="3128385" y="961509"/>
            <a:ext cx="47456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differences</a:t>
            </a:r>
            <a:r>
              <a:rPr lang="fr-FR" sz="2000" dirty="0" smtClean="0"/>
              <a:t> </a:t>
            </a:r>
            <a:r>
              <a:rPr lang="fr-FR" sz="2000" dirty="0" err="1" smtClean="0"/>
              <a:t>between</a:t>
            </a:r>
            <a:r>
              <a:rPr lang="fr-FR" sz="2000" dirty="0"/>
              <a:t> Na</a:t>
            </a:r>
            <a:r>
              <a:rPr lang="fr-FR" sz="2000" baseline="30000" dirty="0"/>
              <a:t>+</a:t>
            </a:r>
            <a:r>
              <a:rPr lang="fr-FR" sz="2000" dirty="0"/>
              <a:t> </a:t>
            </a:r>
            <a:r>
              <a:rPr lang="fr-FR" sz="2000" dirty="0" smtClean="0"/>
              <a:t>and </a:t>
            </a:r>
            <a:r>
              <a:rPr lang="fr-FR" sz="2000" dirty="0"/>
              <a:t>K</a:t>
            </a:r>
            <a:r>
              <a:rPr lang="fr-FR" sz="2000" baseline="30000" dirty="0"/>
              <a:t>+</a:t>
            </a:r>
            <a:r>
              <a:rPr lang="fr-FR" sz="2000" dirty="0"/>
              <a:t> ? </a:t>
            </a:r>
            <a:endParaRPr lang="fr-FR" sz="2000" i="1" dirty="0" smtClean="0"/>
          </a:p>
        </p:txBody>
      </p: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6" name="ZoneTexte 1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pic>
        <p:nvPicPr>
          <p:cNvPr id="17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6" t="49021" r="14392"/>
          <a:stretch/>
        </p:blipFill>
        <p:spPr bwMode="auto">
          <a:xfrm>
            <a:off x="355599" y="4405091"/>
            <a:ext cx="2188028" cy="196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r="8799" b="50668"/>
          <a:stretch/>
        </p:blipFill>
        <p:spPr bwMode="auto">
          <a:xfrm>
            <a:off x="404280" y="1398169"/>
            <a:ext cx="2468316" cy="1902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ZoneTexte 18"/>
          <p:cNvSpPr txBox="1"/>
          <p:nvPr/>
        </p:nvSpPr>
        <p:spPr>
          <a:xfrm>
            <a:off x="518100" y="1032085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20" name="ZoneTexte 19"/>
          <p:cNvSpPr txBox="1"/>
          <p:nvPr/>
        </p:nvSpPr>
        <p:spPr>
          <a:xfrm>
            <a:off x="463672" y="4025656"/>
            <a:ext cx="1777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KCl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21" name="ZoneTexte 20"/>
          <p:cNvSpPr txBox="1"/>
          <p:nvPr/>
        </p:nvSpPr>
        <p:spPr>
          <a:xfrm>
            <a:off x="954315" y="3294743"/>
            <a:ext cx="96853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4400" dirty="0" smtClean="0">
                <a:solidFill>
                  <a:srgbClr val="0000FF"/>
                </a:solidFill>
              </a:rPr>
              <a:t>???</a:t>
            </a:r>
            <a:endParaRPr lang="fr-FR" sz="4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080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6" t="49021" r="14392"/>
          <a:stretch/>
        </p:blipFill>
        <p:spPr bwMode="auto">
          <a:xfrm>
            <a:off x="355599" y="4405091"/>
            <a:ext cx="2188028" cy="196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r="8799" b="50668"/>
          <a:stretch/>
        </p:blipFill>
        <p:spPr bwMode="auto">
          <a:xfrm>
            <a:off x="404280" y="1398169"/>
            <a:ext cx="2468316" cy="1902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ZoneTexte 9"/>
          <p:cNvSpPr txBox="1"/>
          <p:nvPr/>
        </p:nvSpPr>
        <p:spPr>
          <a:xfrm>
            <a:off x="518100" y="1032085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11" name="ZoneTexte 10"/>
          <p:cNvSpPr txBox="1"/>
          <p:nvPr/>
        </p:nvSpPr>
        <p:spPr>
          <a:xfrm>
            <a:off x="463672" y="4025656"/>
            <a:ext cx="1777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KCl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15" name="ZoneTexte 14"/>
          <p:cNvSpPr txBox="1"/>
          <p:nvPr/>
        </p:nvSpPr>
        <p:spPr>
          <a:xfrm>
            <a:off x="954315" y="3294743"/>
            <a:ext cx="96853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4400" dirty="0" smtClean="0">
                <a:solidFill>
                  <a:srgbClr val="0000FF"/>
                </a:solidFill>
              </a:rPr>
              <a:t>???</a:t>
            </a:r>
            <a:endParaRPr lang="fr-FR" sz="4400" dirty="0">
              <a:solidFill>
                <a:srgbClr val="0000FF"/>
              </a:solidFill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3128385" y="961509"/>
            <a:ext cx="47456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differences</a:t>
            </a:r>
            <a:r>
              <a:rPr lang="fr-FR" sz="2000" dirty="0" smtClean="0"/>
              <a:t> </a:t>
            </a:r>
            <a:r>
              <a:rPr lang="fr-FR" sz="2000" dirty="0" err="1" smtClean="0"/>
              <a:t>between</a:t>
            </a:r>
            <a:r>
              <a:rPr lang="fr-FR" sz="2000" dirty="0"/>
              <a:t> Na</a:t>
            </a:r>
            <a:r>
              <a:rPr lang="fr-FR" sz="2000" baseline="30000" dirty="0"/>
              <a:t>+</a:t>
            </a:r>
            <a:r>
              <a:rPr lang="fr-FR" sz="2000" dirty="0"/>
              <a:t> </a:t>
            </a:r>
            <a:r>
              <a:rPr lang="fr-FR" sz="2000" dirty="0" smtClean="0"/>
              <a:t>and </a:t>
            </a:r>
            <a:r>
              <a:rPr lang="fr-FR" sz="2000" dirty="0"/>
              <a:t>K</a:t>
            </a:r>
            <a:r>
              <a:rPr lang="fr-FR" sz="2000" baseline="30000" dirty="0"/>
              <a:t>+</a:t>
            </a:r>
            <a:r>
              <a:rPr lang="fr-FR" sz="2000" dirty="0"/>
              <a:t> ? </a:t>
            </a:r>
            <a:endParaRPr lang="fr-FR" sz="2000" i="1" dirty="0" smtClean="0"/>
          </a:p>
        </p:txBody>
      </p: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6" name="ZoneTexte 1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17" name="ZoneTexte 54"/>
          <p:cNvSpPr txBox="1">
            <a:spLocks noChangeArrowheads="1"/>
          </p:cNvSpPr>
          <p:nvPr/>
        </p:nvSpPr>
        <p:spPr bwMode="auto">
          <a:xfrm>
            <a:off x="4216027" y="1751226"/>
            <a:ext cx="4293290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smtClean="0">
                <a:latin typeface="Calibri" pitchFamily="34" charset="0"/>
              </a:rPr>
              <a:t>Influence of </a:t>
            </a:r>
            <a:r>
              <a:rPr lang="fr-FR" dirty="0" err="1" smtClean="0">
                <a:latin typeface="Calibri" pitchFamily="34" charset="0"/>
              </a:rPr>
              <a:t>kinetics</a:t>
            </a:r>
            <a:r>
              <a:rPr lang="fr-FR" dirty="0" smtClean="0">
                <a:latin typeface="Calibri" pitchFamily="34" charset="0"/>
              </a:rPr>
              <a:t> of formation of </a:t>
            </a:r>
            <a:r>
              <a:rPr lang="fr-FR" dirty="0" err="1" smtClean="0">
                <a:latin typeface="Calibri" pitchFamily="34" charset="0"/>
              </a:rPr>
              <a:t>crystals</a:t>
            </a:r>
            <a:endParaRPr lang="fr-FR" dirty="0" smtClean="0">
              <a:latin typeface="Calibri" pitchFamily="34" charset="0"/>
            </a:endParaRPr>
          </a:p>
        </p:txBody>
      </p:sp>
      <p:sp>
        <p:nvSpPr>
          <p:cNvPr id="18" name="Flèche droite 17"/>
          <p:cNvSpPr/>
          <p:nvPr/>
        </p:nvSpPr>
        <p:spPr>
          <a:xfrm>
            <a:off x="3352119" y="1834393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0" name="Picture 2" descr="SDS_SALT_FIGURE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572"/>
          <a:stretch/>
        </p:blipFill>
        <p:spPr bwMode="auto">
          <a:xfrm>
            <a:off x="4142015" y="2946282"/>
            <a:ext cx="3848204" cy="3362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ZoneTexte 21"/>
          <p:cNvSpPr txBox="1"/>
          <p:nvPr/>
        </p:nvSpPr>
        <p:spPr>
          <a:xfrm>
            <a:off x="4181270" y="6273225"/>
            <a:ext cx="46270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i="1" dirty="0" smtClean="0"/>
              <a:t>Time of apparition of </a:t>
            </a:r>
            <a:r>
              <a:rPr lang="fr-FR" sz="1600" i="1" dirty="0" err="1" smtClean="0"/>
              <a:t>crystals</a:t>
            </a:r>
            <a:r>
              <a:rPr lang="fr-FR" sz="1600" i="1" dirty="0" smtClean="0"/>
              <a:t> by </a:t>
            </a:r>
            <a:r>
              <a:rPr lang="fr-FR" sz="1600" i="1" dirty="0" err="1" smtClean="0"/>
              <a:t>eye</a:t>
            </a:r>
            <a:r>
              <a:rPr lang="fr-FR" sz="1600" i="1" dirty="0" smtClean="0"/>
              <a:t> </a:t>
            </a:r>
            <a:r>
              <a:rPr lang="fr-FR" sz="1600" i="1" dirty="0" err="1" smtClean="0"/>
              <a:t>after</a:t>
            </a:r>
            <a:r>
              <a:rPr lang="fr-FR" sz="1600" i="1" dirty="0" smtClean="0"/>
              <a:t> </a:t>
            </a:r>
            <a:r>
              <a:rPr lang="fr-FR" sz="1600" i="1" dirty="0" err="1" smtClean="0"/>
              <a:t>cooling</a:t>
            </a:r>
            <a:r>
              <a:rPr lang="fr-FR" sz="1600" i="1" dirty="0" smtClean="0"/>
              <a:t> </a:t>
            </a:r>
            <a:r>
              <a:rPr lang="fr-FR" sz="1600" i="1" dirty="0" err="1" smtClean="0"/>
              <a:t>from</a:t>
            </a:r>
            <a:r>
              <a:rPr lang="fr-FR" sz="1600" i="1" dirty="0" smtClean="0"/>
              <a:t> an </a:t>
            </a:r>
            <a:r>
              <a:rPr lang="fr-FR" sz="1600" i="1" dirty="0" err="1" smtClean="0"/>
              <a:t>homogeneous</a:t>
            </a:r>
            <a:r>
              <a:rPr lang="fr-FR" sz="1600" i="1" dirty="0" smtClean="0"/>
              <a:t> phase</a:t>
            </a:r>
            <a:endParaRPr lang="fr-FR" sz="1600" i="1" dirty="0"/>
          </a:p>
        </p:txBody>
      </p:sp>
      <p:sp>
        <p:nvSpPr>
          <p:cNvPr id="23" name="Flèche courbée vers la droite 22"/>
          <p:cNvSpPr/>
          <p:nvPr/>
        </p:nvSpPr>
        <p:spPr>
          <a:xfrm>
            <a:off x="3733123" y="2533378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rgbClr val="00B050">
              <a:alpha val="85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4" name="ZoneTexte 54"/>
          <p:cNvSpPr txBox="1">
            <a:spLocks noChangeArrowheads="1"/>
          </p:cNvSpPr>
          <p:nvPr/>
        </p:nvSpPr>
        <p:spPr bwMode="auto">
          <a:xfrm>
            <a:off x="4373988" y="2415254"/>
            <a:ext cx="4062440" cy="646331"/>
          </a:xfrm>
          <a:prstGeom prst="rect">
            <a:avLst/>
          </a:prstGeom>
          <a:solidFill>
            <a:srgbClr val="00B05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 err="1" smtClean="0">
                <a:latin typeface="Calibri" pitchFamily="34" charset="0"/>
              </a:rPr>
              <a:t>Crystals</a:t>
            </a:r>
            <a:r>
              <a:rPr lang="fr-FR" dirty="0" smtClean="0">
                <a:latin typeface="Calibri" pitchFamily="34" charset="0"/>
              </a:rPr>
              <a:t> are </a:t>
            </a:r>
            <a:r>
              <a:rPr lang="fr-FR" dirty="0" smtClean="0">
                <a:latin typeface="Calibri" pitchFamily="34" charset="0"/>
              </a:rPr>
              <a:t>made </a:t>
            </a:r>
            <a:r>
              <a:rPr lang="fr-FR" dirty="0" err="1" smtClean="0">
                <a:latin typeface="Calibri" pitchFamily="34" charset="0"/>
              </a:rPr>
              <a:t>much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faster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with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b="1" dirty="0" err="1">
                <a:solidFill>
                  <a:srgbClr val="0000FF"/>
                </a:solidFill>
                <a:latin typeface="Calibri" pitchFamily="34" charset="0"/>
              </a:rPr>
              <a:t>KCl</a:t>
            </a:r>
            <a:r>
              <a:rPr lang="fr-FR" b="1" dirty="0">
                <a:solidFill>
                  <a:srgbClr val="0000FF"/>
                </a:solidFill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than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with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b="1" dirty="0" err="1">
                <a:solidFill>
                  <a:srgbClr val="FF0000"/>
                </a:solidFill>
                <a:latin typeface="Calibri" pitchFamily="34" charset="0"/>
              </a:rPr>
              <a:t>NaCl</a:t>
            </a:r>
            <a:r>
              <a:rPr lang="fr-FR" b="1" dirty="0">
                <a:solidFill>
                  <a:srgbClr val="FF0000"/>
                </a:solidFill>
                <a:latin typeface="Calibri" pitchFamily="34" charset="0"/>
              </a:rPr>
              <a:t> </a:t>
            </a:r>
            <a:endParaRPr lang="fr-FR" b="1" dirty="0" smtClean="0">
              <a:solidFill>
                <a:srgbClr val="FF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526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133" descr="arbr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872" y="1440329"/>
            <a:ext cx="2910903" cy="1957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23" name="Picture 12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8" y="3060700"/>
            <a:ext cx="1882775" cy="181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1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425" y="3595688"/>
            <a:ext cx="15684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131"/>
          <p:cNvSpPr>
            <a:spLocks noChangeArrowheads="1"/>
          </p:cNvSpPr>
          <p:nvPr/>
        </p:nvSpPr>
        <p:spPr bwMode="auto">
          <a:xfrm>
            <a:off x="1266825" y="3922713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5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132"/>
          <p:cNvSpPr>
            <a:spLocks noChangeArrowheads="1"/>
          </p:cNvSpPr>
          <p:nvPr/>
        </p:nvSpPr>
        <p:spPr bwMode="auto">
          <a:xfrm>
            <a:off x="1863725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1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133"/>
          <p:cNvSpPr>
            <a:spLocks noChangeArrowheads="1"/>
          </p:cNvSpPr>
          <p:nvPr/>
        </p:nvSpPr>
        <p:spPr bwMode="auto">
          <a:xfrm>
            <a:off x="1512888" y="4352925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134"/>
          <p:cNvSpPr>
            <a:spLocks noChangeArrowheads="1"/>
          </p:cNvSpPr>
          <p:nvPr/>
        </p:nvSpPr>
        <p:spPr bwMode="auto">
          <a:xfrm>
            <a:off x="1020763" y="3867150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4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135"/>
          <p:cNvSpPr>
            <a:spLocks noChangeArrowheads="1"/>
          </p:cNvSpPr>
          <p:nvPr/>
        </p:nvSpPr>
        <p:spPr bwMode="auto">
          <a:xfrm>
            <a:off x="1119188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3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Rectangle 136"/>
          <p:cNvSpPr>
            <a:spLocks noChangeArrowheads="1"/>
          </p:cNvSpPr>
          <p:nvPr/>
        </p:nvSpPr>
        <p:spPr bwMode="auto">
          <a:xfrm>
            <a:off x="1512888" y="380523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6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ectangle 137"/>
          <p:cNvSpPr>
            <a:spLocks noChangeArrowheads="1"/>
          </p:cNvSpPr>
          <p:nvPr/>
        </p:nvSpPr>
        <p:spPr bwMode="auto">
          <a:xfrm>
            <a:off x="2017713" y="3646488"/>
            <a:ext cx="75723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cs typeface="Arial" pitchFamily="34" charset="0"/>
              </a:rPr>
              <a:t>Cellulose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Freeform 147"/>
          <p:cNvSpPr>
            <a:spLocks noEditPoints="1"/>
          </p:cNvSpPr>
          <p:nvPr/>
        </p:nvSpPr>
        <p:spPr bwMode="auto">
          <a:xfrm>
            <a:off x="2389188" y="3876675"/>
            <a:ext cx="152400" cy="122238"/>
          </a:xfrm>
          <a:custGeom>
            <a:avLst/>
            <a:gdLst>
              <a:gd name="T0" fmla="*/ 19 w 399"/>
              <a:gd name="T1" fmla="*/ 3 h 316"/>
              <a:gd name="T2" fmla="*/ 349 w 399"/>
              <a:gd name="T3" fmla="*/ 263 h 316"/>
              <a:gd name="T4" fmla="*/ 351 w 399"/>
              <a:gd name="T5" fmla="*/ 278 h 316"/>
              <a:gd name="T6" fmla="*/ 336 w 399"/>
              <a:gd name="T7" fmla="*/ 280 h 316"/>
              <a:gd name="T8" fmla="*/ 6 w 399"/>
              <a:gd name="T9" fmla="*/ 20 h 316"/>
              <a:gd name="T10" fmla="*/ 4 w 399"/>
              <a:gd name="T11" fmla="*/ 5 h 316"/>
              <a:gd name="T12" fmla="*/ 19 w 399"/>
              <a:gd name="T13" fmla="*/ 3 h 316"/>
              <a:gd name="T14" fmla="*/ 338 w 399"/>
              <a:gd name="T15" fmla="*/ 186 h 316"/>
              <a:gd name="T16" fmla="*/ 399 w 399"/>
              <a:gd name="T17" fmla="*/ 316 h 316"/>
              <a:gd name="T18" fmla="*/ 259 w 399"/>
              <a:gd name="T19" fmla="*/ 287 h 316"/>
              <a:gd name="T20" fmla="*/ 338 w 399"/>
              <a:gd name="T21" fmla="*/ 18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316">
                <a:moveTo>
                  <a:pt x="19" y="3"/>
                </a:moveTo>
                <a:lnTo>
                  <a:pt x="349" y="263"/>
                </a:lnTo>
                <a:cubicBezTo>
                  <a:pt x="354" y="267"/>
                  <a:pt x="355" y="274"/>
                  <a:pt x="351" y="278"/>
                </a:cubicBezTo>
                <a:cubicBezTo>
                  <a:pt x="348" y="283"/>
                  <a:pt x="341" y="284"/>
                  <a:pt x="336" y="280"/>
                </a:cubicBezTo>
                <a:lnTo>
                  <a:pt x="6" y="20"/>
                </a:lnTo>
                <a:cubicBezTo>
                  <a:pt x="1" y="17"/>
                  <a:pt x="0" y="10"/>
                  <a:pt x="4" y="5"/>
                </a:cubicBezTo>
                <a:cubicBezTo>
                  <a:pt x="7" y="1"/>
                  <a:pt x="14" y="0"/>
                  <a:pt x="19" y="3"/>
                </a:cubicBezTo>
                <a:close/>
                <a:moveTo>
                  <a:pt x="338" y="186"/>
                </a:moveTo>
                <a:lnTo>
                  <a:pt x="399" y="316"/>
                </a:lnTo>
                <a:lnTo>
                  <a:pt x="259" y="287"/>
                </a:lnTo>
                <a:lnTo>
                  <a:pt x="338" y="186"/>
                </a:lnTo>
                <a:close/>
              </a:path>
            </a:pathLst>
          </a:custGeom>
          <a:solidFill>
            <a:srgbClr val="000000"/>
          </a:solidFill>
          <a:ln w="6350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pic>
        <p:nvPicPr>
          <p:cNvPr id="46" name="Picture 29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8" y="3060700"/>
            <a:ext cx="1882775" cy="181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29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425" y="3595688"/>
            <a:ext cx="15684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Rectangle 297"/>
          <p:cNvSpPr>
            <a:spLocks noChangeArrowheads="1"/>
          </p:cNvSpPr>
          <p:nvPr/>
        </p:nvSpPr>
        <p:spPr bwMode="auto">
          <a:xfrm>
            <a:off x="900113" y="3578225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Glucose</a:t>
            </a:r>
            <a:endParaRPr kumimoji="0" lang="fr-FR" altLang="fr-F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9" name="Rectangle 298"/>
          <p:cNvSpPr>
            <a:spLocks noChangeArrowheads="1"/>
          </p:cNvSpPr>
          <p:nvPr/>
        </p:nvSpPr>
        <p:spPr bwMode="auto">
          <a:xfrm>
            <a:off x="1266825" y="3922713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5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Rectangle 299"/>
          <p:cNvSpPr>
            <a:spLocks noChangeArrowheads="1"/>
          </p:cNvSpPr>
          <p:nvPr/>
        </p:nvSpPr>
        <p:spPr bwMode="auto">
          <a:xfrm>
            <a:off x="1863725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1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Rectangle 300"/>
          <p:cNvSpPr>
            <a:spLocks noChangeArrowheads="1"/>
          </p:cNvSpPr>
          <p:nvPr/>
        </p:nvSpPr>
        <p:spPr bwMode="auto">
          <a:xfrm>
            <a:off x="1512888" y="4352925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2" name="Rectangle 301"/>
          <p:cNvSpPr>
            <a:spLocks noChangeArrowheads="1"/>
          </p:cNvSpPr>
          <p:nvPr/>
        </p:nvSpPr>
        <p:spPr bwMode="auto">
          <a:xfrm>
            <a:off x="1020763" y="3867150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4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302"/>
          <p:cNvSpPr>
            <a:spLocks noChangeArrowheads="1"/>
          </p:cNvSpPr>
          <p:nvPr/>
        </p:nvSpPr>
        <p:spPr bwMode="auto">
          <a:xfrm>
            <a:off x="1119188" y="439578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3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Rectangle 303"/>
          <p:cNvSpPr>
            <a:spLocks noChangeArrowheads="1"/>
          </p:cNvSpPr>
          <p:nvPr/>
        </p:nvSpPr>
        <p:spPr bwMode="auto">
          <a:xfrm>
            <a:off x="1512888" y="3805238"/>
            <a:ext cx="13017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9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6</a:t>
            </a: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ectangle 304"/>
          <p:cNvSpPr>
            <a:spLocks noChangeArrowheads="1"/>
          </p:cNvSpPr>
          <p:nvPr/>
        </p:nvSpPr>
        <p:spPr bwMode="auto">
          <a:xfrm>
            <a:off x="2017713" y="3646488"/>
            <a:ext cx="62837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</a:rPr>
              <a:t>Cellulose</a:t>
            </a:r>
            <a:endParaRPr kumimoji="0" lang="fr-FR" altLang="fr-FR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57" name="Rectangle 306"/>
          <p:cNvSpPr>
            <a:spLocks noChangeArrowheads="1"/>
          </p:cNvSpPr>
          <p:nvPr/>
        </p:nvSpPr>
        <p:spPr bwMode="auto">
          <a:xfrm>
            <a:off x="3138488" y="3021013"/>
            <a:ext cx="42639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Fibers</a:t>
            </a:r>
            <a:endParaRPr kumimoji="0" lang="fr-FR" altLang="fr-FR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5" name="Freeform 314"/>
          <p:cNvSpPr>
            <a:spLocks noEditPoints="1"/>
          </p:cNvSpPr>
          <p:nvPr/>
        </p:nvSpPr>
        <p:spPr bwMode="auto">
          <a:xfrm>
            <a:off x="2389188" y="3876675"/>
            <a:ext cx="152400" cy="122238"/>
          </a:xfrm>
          <a:custGeom>
            <a:avLst/>
            <a:gdLst>
              <a:gd name="T0" fmla="*/ 19 w 399"/>
              <a:gd name="T1" fmla="*/ 3 h 316"/>
              <a:gd name="T2" fmla="*/ 349 w 399"/>
              <a:gd name="T3" fmla="*/ 263 h 316"/>
              <a:gd name="T4" fmla="*/ 351 w 399"/>
              <a:gd name="T5" fmla="*/ 278 h 316"/>
              <a:gd name="T6" fmla="*/ 336 w 399"/>
              <a:gd name="T7" fmla="*/ 280 h 316"/>
              <a:gd name="T8" fmla="*/ 6 w 399"/>
              <a:gd name="T9" fmla="*/ 20 h 316"/>
              <a:gd name="T10" fmla="*/ 4 w 399"/>
              <a:gd name="T11" fmla="*/ 5 h 316"/>
              <a:gd name="T12" fmla="*/ 19 w 399"/>
              <a:gd name="T13" fmla="*/ 3 h 316"/>
              <a:gd name="T14" fmla="*/ 338 w 399"/>
              <a:gd name="T15" fmla="*/ 186 h 316"/>
              <a:gd name="T16" fmla="*/ 399 w 399"/>
              <a:gd name="T17" fmla="*/ 316 h 316"/>
              <a:gd name="T18" fmla="*/ 259 w 399"/>
              <a:gd name="T19" fmla="*/ 287 h 316"/>
              <a:gd name="T20" fmla="*/ 338 w 399"/>
              <a:gd name="T21" fmla="*/ 18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316">
                <a:moveTo>
                  <a:pt x="19" y="3"/>
                </a:moveTo>
                <a:lnTo>
                  <a:pt x="349" y="263"/>
                </a:lnTo>
                <a:cubicBezTo>
                  <a:pt x="354" y="267"/>
                  <a:pt x="355" y="274"/>
                  <a:pt x="351" y="278"/>
                </a:cubicBezTo>
                <a:cubicBezTo>
                  <a:pt x="348" y="283"/>
                  <a:pt x="341" y="284"/>
                  <a:pt x="336" y="280"/>
                </a:cubicBezTo>
                <a:lnTo>
                  <a:pt x="6" y="20"/>
                </a:lnTo>
                <a:cubicBezTo>
                  <a:pt x="1" y="17"/>
                  <a:pt x="0" y="10"/>
                  <a:pt x="4" y="5"/>
                </a:cubicBezTo>
                <a:cubicBezTo>
                  <a:pt x="7" y="1"/>
                  <a:pt x="14" y="0"/>
                  <a:pt x="19" y="3"/>
                </a:cubicBezTo>
                <a:close/>
                <a:moveTo>
                  <a:pt x="338" y="186"/>
                </a:moveTo>
                <a:lnTo>
                  <a:pt x="399" y="316"/>
                </a:lnTo>
                <a:lnTo>
                  <a:pt x="259" y="287"/>
                </a:lnTo>
                <a:lnTo>
                  <a:pt x="338" y="186"/>
                </a:lnTo>
                <a:close/>
              </a:path>
            </a:pathLst>
          </a:custGeom>
          <a:solidFill>
            <a:srgbClr val="000000"/>
          </a:solidFill>
          <a:ln w="6350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ZoneTexte 67"/>
          <p:cNvSpPr txBox="1"/>
          <p:nvPr/>
        </p:nvSpPr>
        <p:spPr>
          <a:xfrm>
            <a:off x="3419475" y="933118"/>
            <a:ext cx="2352675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are NCCs ?    </a:t>
            </a:r>
          </a:p>
        </p:txBody>
      </p:sp>
      <p:sp>
        <p:nvSpPr>
          <p:cNvPr id="69" name="Ellipse 68"/>
          <p:cNvSpPr>
            <a:spLocks noChangeArrowheads="1"/>
          </p:cNvSpPr>
          <p:nvPr/>
        </p:nvSpPr>
        <p:spPr bwMode="auto">
          <a:xfrm>
            <a:off x="2783594" y="2227741"/>
            <a:ext cx="215900" cy="142875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endParaRPr lang="fr-FR" altLang="fr-FR" sz="2400">
              <a:solidFill>
                <a:srgbClr val="FF0000"/>
              </a:solidFill>
              <a:latin typeface="Tahoma" pitchFamily="34" charset="0"/>
            </a:endParaRPr>
          </a:p>
        </p:txBody>
      </p:sp>
      <p:cxnSp>
        <p:nvCxnSpPr>
          <p:cNvPr id="70" name="Connecteur droit 69"/>
          <p:cNvCxnSpPr>
            <a:cxnSpLocks noChangeShapeType="1"/>
            <a:stCxn id="69" idx="1"/>
            <a:endCxn id="72" idx="2"/>
          </p:cNvCxnSpPr>
          <p:nvPr/>
        </p:nvCxnSpPr>
        <p:spPr bwMode="auto">
          <a:xfrm>
            <a:off x="2815212" y="2248665"/>
            <a:ext cx="90973" cy="1175572"/>
          </a:xfrm>
          <a:prstGeom prst="lin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" name="Connecteur droit 70"/>
          <p:cNvCxnSpPr>
            <a:cxnSpLocks noChangeShapeType="1"/>
          </p:cNvCxnSpPr>
          <p:nvPr/>
        </p:nvCxnSpPr>
        <p:spPr bwMode="auto">
          <a:xfrm>
            <a:off x="2981325" y="2257425"/>
            <a:ext cx="990600" cy="381000"/>
          </a:xfrm>
          <a:prstGeom prst="lin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" name="Ellipse 71"/>
          <p:cNvSpPr>
            <a:spLocks noChangeArrowheads="1"/>
          </p:cNvSpPr>
          <p:nvPr/>
        </p:nvSpPr>
        <p:spPr bwMode="auto">
          <a:xfrm>
            <a:off x="2906185" y="2619374"/>
            <a:ext cx="1703915" cy="1609725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endParaRPr lang="fr-FR" sz="24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73" name="ZoneTexte 54"/>
          <p:cNvSpPr txBox="1">
            <a:spLocks noChangeArrowheads="1"/>
          </p:cNvSpPr>
          <p:nvPr/>
        </p:nvSpPr>
        <p:spPr bwMode="auto">
          <a:xfrm>
            <a:off x="1276996" y="5899236"/>
            <a:ext cx="2077375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smtClean="0">
                <a:latin typeface="+mn-lt"/>
              </a:rPr>
              <a:t>Charge </a:t>
            </a:r>
            <a:r>
              <a:rPr lang="fr-FR" b="1" dirty="0" err="1" smtClean="0">
                <a:latin typeface="+mn-lt"/>
              </a:rPr>
              <a:t>density</a:t>
            </a:r>
            <a:r>
              <a:rPr lang="fr-FR" b="1" dirty="0" smtClean="0">
                <a:latin typeface="+mn-lt"/>
              </a:rPr>
              <a:t> : </a:t>
            </a:r>
          </a:p>
          <a:p>
            <a:pPr algn="ctr"/>
            <a:r>
              <a:rPr lang="fr-FR" dirty="0" smtClean="0">
                <a:latin typeface="+mn-lt"/>
              </a:rPr>
              <a:t>0.16 e/nm</a:t>
            </a:r>
            <a:r>
              <a:rPr lang="fr-FR" baseline="30000" dirty="0" smtClean="0">
                <a:latin typeface="+mn-lt"/>
              </a:rPr>
              <a:t>2</a:t>
            </a:r>
            <a:endParaRPr lang="fr-FR" baseline="30000" dirty="0">
              <a:latin typeface="+mn-lt"/>
            </a:endParaRPr>
          </a:p>
        </p:txBody>
      </p:sp>
      <p:sp>
        <p:nvSpPr>
          <p:cNvPr id="74" name="ZoneTexte 54"/>
          <p:cNvSpPr txBox="1">
            <a:spLocks noChangeArrowheads="1"/>
          </p:cNvSpPr>
          <p:nvPr/>
        </p:nvSpPr>
        <p:spPr bwMode="auto">
          <a:xfrm>
            <a:off x="5160542" y="5329099"/>
            <a:ext cx="3044312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smtClean="0">
                <a:solidFill>
                  <a:srgbClr val="0000FF"/>
                </a:solidFill>
                <a:latin typeface="Calibri"/>
              </a:rPr>
              <a:t>Possible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Desulfatation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75" name="ZoneTexte 54"/>
          <p:cNvSpPr txBox="1">
            <a:spLocks noChangeArrowheads="1"/>
          </p:cNvSpPr>
          <p:nvPr/>
        </p:nvSpPr>
        <p:spPr bwMode="auto">
          <a:xfrm>
            <a:off x="5163098" y="5874000"/>
            <a:ext cx="2942677" cy="646331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>
                <a:latin typeface="+mn-lt"/>
              </a:rPr>
              <a:t>Charge </a:t>
            </a:r>
            <a:r>
              <a:rPr lang="fr-FR" b="1" dirty="0" err="1">
                <a:latin typeface="+mn-lt"/>
              </a:rPr>
              <a:t>density</a:t>
            </a:r>
            <a:r>
              <a:rPr lang="fr-FR" b="1" dirty="0">
                <a:latin typeface="+mn-lt"/>
              </a:rPr>
              <a:t> : </a:t>
            </a:r>
          </a:p>
          <a:p>
            <a:pPr algn="ctr"/>
            <a:r>
              <a:rPr lang="fr-FR" dirty="0" smtClean="0">
                <a:latin typeface="+mn-lt"/>
              </a:rPr>
              <a:t>&lt; 0.01 e/nm</a:t>
            </a:r>
            <a:r>
              <a:rPr lang="fr-FR" baseline="30000" dirty="0" smtClean="0">
                <a:latin typeface="+mn-lt"/>
              </a:rPr>
              <a:t>2   </a:t>
            </a:r>
            <a:r>
              <a:rPr lang="fr-FR" dirty="0" smtClean="0">
                <a:latin typeface="+mn-lt"/>
              </a:rPr>
              <a:t> (</a:t>
            </a:r>
            <a:r>
              <a:rPr lang="fr-FR" dirty="0"/>
              <a:t>«</a:t>
            </a:r>
            <a:r>
              <a:rPr lang="fr-FR" dirty="0" err="1" smtClean="0">
                <a:latin typeface="+mn-lt"/>
              </a:rPr>
              <a:t>neutral</a:t>
            </a:r>
            <a:r>
              <a:rPr lang="fr-FR" dirty="0" smtClean="0">
                <a:latin typeface="+mn-lt"/>
              </a:rPr>
              <a:t> »)</a:t>
            </a:r>
            <a:endParaRPr lang="fr-FR" dirty="0">
              <a:latin typeface="+mn-lt"/>
            </a:endParaRPr>
          </a:p>
        </p:txBody>
      </p:sp>
      <p:sp>
        <p:nvSpPr>
          <p:cNvPr id="76" name="ZoneTexte 54"/>
          <p:cNvSpPr txBox="1">
            <a:spLocks noChangeArrowheads="1"/>
          </p:cNvSpPr>
          <p:nvPr/>
        </p:nvSpPr>
        <p:spPr bwMode="auto">
          <a:xfrm>
            <a:off x="1000125" y="5346480"/>
            <a:ext cx="244792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err="1" smtClean="0">
                <a:solidFill>
                  <a:srgbClr val="0000FF"/>
                </a:solidFill>
                <a:latin typeface="Calibri"/>
              </a:rPr>
              <a:t>After</a:t>
            </a:r>
            <a:r>
              <a:rPr lang="fr-FR" dirty="0" smtClean="0">
                <a:solidFill>
                  <a:srgbClr val="0000FF"/>
                </a:solidFill>
                <a:latin typeface="Calibri"/>
              </a:rPr>
              <a:t> </a:t>
            </a:r>
            <a:r>
              <a:rPr lang="fr-FR" dirty="0" err="1" smtClean="0">
                <a:solidFill>
                  <a:srgbClr val="0000FF"/>
                </a:solidFill>
                <a:latin typeface="Calibri"/>
              </a:rPr>
              <a:t>hydrolysis</a:t>
            </a:r>
            <a:endParaRPr lang="fr-FR" b="1" i="1" dirty="0">
              <a:solidFill>
                <a:srgbClr val="0000FF"/>
              </a:solidFill>
            </a:endParaRPr>
          </a:p>
        </p:txBody>
      </p:sp>
      <p:sp>
        <p:nvSpPr>
          <p:cNvPr id="77" name="ZoneTexte 54"/>
          <p:cNvSpPr txBox="1">
            <a:spLocks noChangeArrowheads="1"/>
          </p:cNvSpPr>
          <p:nvPr/>
        </p:nvSpPr>
        <p:spPr bwMode="auto">
          <a:xfrm>
            <a:off x="5534769" y="1692819"/>
            <a:ext cx="319916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fr-FR" dirty="0" err="1">
                <a:latin typeface="+mj-lt"/>
              </a:rPr>
              <a:t>Hydrolysis</a:t>
            </a:r>
            <a:r>
              <a:rPr lang="fr-FR" dirty="0">
                <a:latin typeface="+mj-lt"/>
              </a:rPr>
              <a:t> of </a:t>
            </a:r>
            <a:r>
              <a:rPr lang="fr-FR" dirty="0" err="1">
                <a:latin typeface="+mj-lt"/>
              </a:rPr>
              <a:t>amorphous</a:t>
            </a:r>
            <a:r>
              <a:rPr lang="fr-FR" dirty="0">
                <a:latin typeface="+mj-lt"/>
              </a:rPr>
              <a:t> parts</a:t>
            </a:r>
          </a:p>
        </p:txBody>
      </p:sp>
      <p:sp>
        <p:nvSpPr>
          <p:cNvPr id="78" name="Cube 77"/>
          <p:cNvSpPr/>
          <p:nvPr/>
        </p:nvSpPr>
        <p:spPr>
          <a:xfrm>
            <a:off x="6573289" y="2570244"/>
            <a:ext cx="1552575" cy="342900"/>
          </a:xfrm>
          <a:prstGeom prst="cube">
            <a:avLst>
              <a:gd name="adj" fmla="val 31389"/>
            </a:avLst>
          </a:prstGeom>
          <a:solidFill>
            <a:srgbClr val="006C31"/>
          </a:solidFill>
          <a:ln w="12700">
            <a:solidFill>
              <a:schemeClr val="tx1"/>
            </a:solidFill>
          </a:ln>
          <a:scene3d>
            <a:camera prst="orthographicFront"/>
            <a:lightRig rig="balanced" dir="t"/>
          </a:scene3d>
          <a:sp3d prstMaterial="plastic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0" name="Picture 28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429" y="3513672"/>
            <a:ext cx="1685925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" name="Rectangle 178"/>
          <p:cNvSpPr>
            <a:spLocks noChangeArrowheads="1"/>
          </p:cNvSpPr>
          <p:nvPr/>
        </p:nvSpPr>
        <p:spPr bwMode="auto">
          <a:xfrm>
            <a:off x="6715859" y="3087290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06" name="Connecteur droit 105"/>
          <p:cNvCxnSpPr/>
          <p:nvPr/>
        </p:nvCxnSpPr>
        <p:spPr>
          <a:xfrm>
            <a:off x="6939959" y="2919668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Rectangle 178"/>
          <p:cNvSpPr>
            <a:spLocks noChangeArrowheads="1"/>
          </p:cNvSpPr>
          <p:nvPr/>
        </p:nvSpPr>
        <p:spPr bwMode="auto">
          <a:xfrm>
            <a:off x="7413141" y="3089378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0" name="Connecteur droit 109"/>
          <p:cNvCxnSpPr/>
          <p:nvPr/>
        </p:nvCxnSpPr>
        <p:spPr>
          <a:xfrm>
            <a:off x="7637241" y="2921756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78"/>
          <p:cNvSpPr>
            <a:spLocks noChangeArrowheads="1"/>
          </p:cNvSpPr>
          <p:nvPr/>
        </p:nvSpPr>
        <p:spPr bwMode="auto">
          <a:xfrm>
            <a:off x="6724190" y="2171846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2" name="Connecteur droit 111"/>
          <p:cNvCxnSpPr/>
          <p:nvPr/>
        </p:nvCxnSpPr>
        <p:spPr>
          <a:xfrm>
            <a:off x="6935764" y="2433241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78"/>
          <p:cNvSpPr>
            <a:spLocks noChangeArrowheads="1"/>
          </p:cNvSpPr>
          <p:nvPr/>
        </p:nvSpPr>
        <p:spPr bwMode="auto">
          <a:xfrm>
            <a:off x="7421472" y="2173934"/>
            <a:ext cx="4696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i="0" u="none" strike="noStrike" cap="none" normalizeH="0" baseline="0" dirty="0" smtClean="0">
                <a:ln>
                  <a:noFill/>
                </a:ln>
                <a:effectLst/>
              </a:rPr>
              <a:t>SO</a:t>
            </a:r>
            <a:r>
              <a:rPr kumimoji="0" lang="fr-FR" altLang="fr-FR" sz="1800" i="0" u="none" strike="noStrike" cap="none" normalizeH="0" baseline="-25000" dirty="0" smtClean="0">
                <a:ln>
                  <a:noFill/>
                </a:ln>
                <a:effectLst/>
              </a:rPr>
              <a:t>3</a:t>
            </a:r>
            <a:r>
              <a:rPr kumimoji="0" lang="fr-FR" altLang="fr-FR" sz="1400" i="0" u="none" strike="noStrike" cap="none" normalizeH="0" baseline="30000" dirty="0" smtClean="0">
                <a:ln>
                  <a:noFill/>
                </a:ln>
                <a:effectLst/>
              </a:rPr>
              <a:t>-</a:t>
            </a:r>
          </a:p>
        </p:txBody>
      </p:sp>
      <p:cxnSp>
        <p:nvCxnSpPr>
          <p:cNvPr id="114" name="Connecteur droit 113"/>
          <p:cNvCxnSpPr/>
          <p:nvPr/>
        </p:nvCxnSpPr>
        <p:spPr>
          <a:xfrm>
            <a:off x="7636178" y="2438460"/>
            <a:ext cx="1955" cy="13439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212"/>
          <p:cNvSpPr>
            <a:spLocks noChangeArrowheads="1"/>
          </p:cNvSpPr>
          <p:nvPr/>
        </p:nvSpPr>
        <p:spPr bwMode="auto">
          <a:xfrm>
            <a:off x="5472180" y="2464881"/>
            <a:ext cx="8921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21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Arial" pitchFamily="34" charset="0"/>
              </a:rPr>
              <a:t>Cotton</a:t>
            </a:r>
            <a:endParaRPr kumimoji="0" lang="fr-FR" altLang="fr-FR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6" name="Flèche vers le bas 115"/>
          <p:cNvSpPr/>
          <p:nvPr/>
        </p:nvSpPr>
        <p:spPr>
          <a:xfrm rot="15600000">
            <a:off x="4771783" y="2412784"/>
            <a:ext cx="315045" cy="630091"/>
          </a:xfrm>
          <a:prstGeom prst="downArrow">
            <a:avLst>
              <a:gd name="adj1" fmla="val 62149"/>
              <a:gd name="adj2" fmla="val 44772"/>
            </a:avLst>
          </a:prstGeom>
          <a:solidFill>
            <a:schemeClr val="bg1">
              <a:lumMod val="85000"/>
              <a:alpha val="31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Rectangle 55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58" name="ZoneTexte 57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42045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6" t="49021" r="14392"/>
          <a:stretch/>
        </p:blipFill>
        <p:spPr bwMode="auto">
          <a:xfrm>
            <a:off x="355599" y="4405091"/>
            <a:ext cx="2188028" cy="196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SDS_SALT_FIGURE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53" r="8799" b="50668"/>
          <a:stretch/>
        </p:blipFill>
        <p:spPr bwMode="auto">
          <a:xfrm>
            <a:off x="404280" y="1398169"/>
            <a:ext cx="2468316" cy="1902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ZoneTexte 9"/>
          <p:cNvSpPr txBox="1"/>
          <p:nvPr/>
        </p:nvSpPr>
        <p:spPr>
          <a:xfrm>
            <a:off x="518100" y="1032085"/>
            <a:ext cx="19255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NaCl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11" name="ZoneTexte 10"/>
          <p:cNvSpPr txBox="1"/>
          <p:nvPr/>
        </p:nvSpPr>
        <p:spPr>
          <a:xfrm>
            <a:off x="463672" y="4025656"/>
            <a:ext cx="1777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+ 500 </a:t>
            </a:r>
            <a:r>
              <a:rPr lang="fr-FR" dirty="0" err="1" smtClean="0"/>
              <a:t>mM</a:t>
            </a:r>
            <a:r>
              <a:rPr lang="fr-FR" dirty="0" smtClean="0"/>
              <a:t> </a:t>
            </a:r>
            <a:r>
              <a:rPr lang="fr-FR" dirty="0" smtClean="0"/>
              <a:t>of </a:t>
            </a:r>
            <a:r>
              <a:rPr lang="fr-FR" dirty="0" err="1" smtClean="0"/>
              <a:t>KCl</a:t>
            </a:r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15" name="ZoneTexte 14"/>
          <p:cNvSpPr txBox="1"/>
          <p:nvPr/>
        </p:nvSpPr>
        <p:spPr>
          <a:xfrm>
            <a:off x="954315" y="3294743"/>
            <a:ext cx="96853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4400" dirty="0" smtClean="0">
                <a:solidFill>
                  <a:srgbClr val="0000FF"/>
                </a:solidFill>
              </a:rPr>
              <a:t>???</a:t>
            </a:r>
            <a:endParaRPr lang="fr-FR" sz="4400" dirty="0">
              <a:solidFill>
                <a:srgbClr val="0000FF"/>
              </a:solidFill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3128385" y="961509"/>
            <a:ext cx="47456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err="1" smtClean="0"/>
              <a:t>Origin</a:t>
            </a:r>
            <a:r>
              <a:rPr lang="fr-FR" sz="2000" dirty="0" smtClean="0"/>
              <a:t> of </a:t>
            </a:r>
            <a:r>
              <a:rPr lang="fr-FR" sz="2000" dirty="0" err="1" smtClean="0"/>
              <a:t>differences</a:t>
            </a:r>
            <a:r>
              <a:rPr lang="fr-FR" sz="2000" dirty="0" smtClean="0"/>
              <a:t> </a:t>
            </a:r>
            <a:r>
              <a:rPr lang="fr-FR" sz="2000" dirty="0" err="1" smtClean="0"/>
              <a:t>between</a:t>
            </a:r>
            <a:r>
              <a:rPr lang="fr-FR" sz="2000" dirty="0"/>
              <a:t> Na</a:t>
            </a:r>
            <a:r>
              <a:rPr lang="fr-FR" sz="2000" baseline="30000" dirty="0"/>
              <a:t>+</a:t>
            </a:r>
            <a:r>
              <a:rPr lang="fr-FR" sz="2000" dirty="0"/>
              <a:t> </a:t>
            </a:r>
            <a:r>
              <a:rPr lang="fr-FR" sz="2000" dirty="0" smtClean="0"/>
              <a:t>and </a:t>
            </a:r>
            <a:r>
              <a:rPr lang="fr-FR" sz="2000" dirty="0"/>
              <a:t>K</a:t>
            </a:r>
            <a:r>
              <a:rPr lang="fr-FR" sz="2000" baseline="30000" dirty="0"/>
              <a:t>+</a:t>
            </a:r>
            <a:r>
              <a:rPr lang="fr-FR" sz="2000" dirty="0"/>
              <a:t> ? </a:t>
            </a:r>
            <a:endParaRPr lang="fr-FR" sz="2000" i="1" dirty="0" smtClean="0"/>
          </a:p>
        </p:txBody>
      </p: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6" name="ZoneTexte 1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17" name="ZoneTexte 54"/>
          <p:cNvSpPr txBox="1">
            <a:spLocks noChangeArrowheads="1"/>
          </p:cNvSpPr>
          <p:nvPr/>
        </p:nvSpPr>
        <p:spPr bwMode="auto">
          <a:xfrm>
            <a:off x="4216027" y="1751226"/>
            <a:ext cx="4293290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dirty="0" smtClean="0">
                <a:latin typeface="Calibri" pitchFamily="34" charset="0"/>
              </a:rPr>
              <a:t>Influence of </a:t>
            </a:r>
            <a:r>
              <a:rPr lang="fr-FR" dirty="0" err="1" smtClean="0">
                <a:latin typeface="Calibri" pitchFamily="34" charset="0"/>
              </a:rPr>
              <a:t>kinetics</a:t>
            </a:r>
            <a:r>
              <a:rPr lang="fr-FR" dirty="0" smtClean="0">
                <a:latin typeface="Calibri" pitchFamily="34" charset="0"/>
              </a:rPr>
              <a:t> of formation of </a:t>
            </a:r>
            <a:r>
              <a:rPr lang="fr-FR" dirty="0" err="1" smtClean="0">
                <a:latin typeface="Calibri" pitchFamily="34" charset="0"/>
              </a:rPr>
              <a:t>crystals</a:t>
            </a:r>
            <a:endParaRPr lang="fr-FR" dirty="0" smtClean="0">
              <a:latin typeface="Calibri" pitchFamily="34" charset="0"/>
            </a:endParaRPr>
          </a:p>
        </p:txBody>
      </p:sp>
      <p:sp>
        <p:nvSpPr>
          <p:cNvPr id="18" name="Flèche droite 17"/>
          <p:cNvSpPr/>
          <p:nvPr/>
        </p:nvSpPr>
        <p:spPr>
          <a:xfrm>
            <a:off x="3352119" y="1834393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3" name="Flèche courbée vers la droite 22"/>
          <p:cNvSpPr/>
          <p:nvPr/>
        </p:nvSpPr>
        <p:spPr>
          <a:xfrm>
            <a:off x="3733123" y="2533378"/>
            <a:ext cx="370428" cy="377902"/>
          </a:xfrm>
          <a:prstGeom prst="curvedRightArrow">
            <a:avLst>
              <a:gd name="adj1" fmla="val 29717"/>
              <a:gd name="adj2" fmla="val 50000"/>
              <a:gd name="adj3" fmla="val 25000"/>
            </a:avLst>
          </a:prstGeom>
          <a:solidFill>
            <a:srgbClr val="00B050">
              <a:alpha val="85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4" name="ZoneTexte 54"/>
          <p:cNvSpPr txBox="1">
            <a:spLocks noChangeArrowheads="1"/>
          </p:cNvSpPr>
          <p:nvPr/>
        </p:nvSpPr>
        <p:spPr bwMode="auto">
          <a:xfrm>
            <a:off x="4373988" y="2415254"/>
            <a:ext cx="4062440" cy="646331"/>
          </a:xfrm>
          <a:prstGeom prst="rect">
            <a:avLst/>
          </a:prstGeom>
          <a:solidFill>
            <a:srgbClr val="00B05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 err="1" smtClean="0">
                <a:latin typeface="Calibri" pitchFamily="34" charset="0"/>
              </a:rPr>
              <a:t>Crystals</a:t>
            </a:r>
            <a:r>
              <a:rPr lang="fr-FR" dirty="0" smtClean="0">
                <a:latin typeface="Calibri" pitchFamily="34" charset="0"/>
              </a:rPr>
              <a:t> are </a:t>
            </a:r>
            <a:r>
              <a:rPr lang="fr-FR" dirty="0" smtClean="0">
                <a:latin typeface="Calibri" pitchFamily="34" charset="0"/>
              </a:rPr>
              <a:t>made </a:t>
            </a:r>
            <a:r>
              <a:rPr lang="fr-FR" dirty="0" err="1" smtClean="0">
                <a:latin typeface="Calibri" pitchFamily="34" charset="0"/>
              </a:rPr>
              <a:t>much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faster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with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b="1" dirty="0" err="1">
                <a:solidFill>
                  <a:srgbClr val="0000FF"/>
                </a:solidFill>
                <a:latin typeface="Calibri" pitchFamily="34" charset="0"/>
              </a:rPr>
              <a:t>KCl</a:t>
            </a:r>
            <a:r>
              <a:rPr lang="fr-FR" b="1" dirty="0">
                <a:solidFill>
                  <a:srgbClr val="0000FF"/>
                </a:solidFill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than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with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b="1" dirty="0" err="1">
                <a:solidFill>
                  <a:srgbClr val="FF0000"/>
                </a:solidFill>
                <a:latin typeface="Calibri" pitchFamily="34" charset="0"/>
              </a:rPr>
              <a:t>NaCl</a:t>
            </a:r>
            <a:r>
              <a:rPr lang="fr-FR" b="1" dirty="0">
                <a:solidFill>
                  <a:srgbClr val="FF0000"/>
                </a:solidFill>
                <a:latin typeface="Calibri" pitchFamily="34" charset="0"/>
              </a:rPr>
              <a:t> </a:t>
            </a:r>
            <a:endParaRPr lang="fr-FR" b="1" dirty="0" smtClean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9" name="ZoneTexte 54"/>
          <p:cNvSpPr txBox="1">
            <a:spLocks noChangeArrowheads="1"/>
          </p:cNvSpPr>
          <p:nvPr/>
        </p:nvSpPr>
        <p:spPr bwMode="auto">
          <a:xfrm>
            <a:off x="3243942" y="3821324"/>
            <a:ext cx="5584372" cy="707886"/>
          </a:xfrm>
          <a:prstGeom prst="rect">
            <a:avLst/>
          </a:prstGeom>
          <a:solidFill>
            <a:schemeClr val="tx2">
              <a:lumMod val="60000"/>
              <a:lumOff val="40000"/>
              <a:alpha val="23000"/>
            </a:schemeClr>
          </a:solidFill>
          <a:ln w="19050">
            <a:solidFill>
              <a:srgbClr val="0000FF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/>
            <a:r>
              <a:rPr lang="en-US" sz="2000" dirty="0" smtClean="0">
                <a:latin typeface="+mn-lt"/>
              </a:rPr>
              <a:t>Competition between the kinetics of formation of crystals and kinetics of destabilization of foams</a:t>
            </a:r>
            <a:endParaRPr lang="fr-FR" sz="20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33313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orme libre 11"/>
          <p:cNvSpPr/>
          <p:nvPr/>
        </p:nvSpPr>
        <p:spPr>
          <a:xfrm>
            <a:off x="2177142" y="3189514"/>
            <a:ext cx="3853543" cy="1981199"/>
          </a:xfrm>
          <a:custGeom>
            <a:avLst/>
            <a:gdLst>
              <a:gd name="connsiteX0" fmla="*/ 0 w 3254829"/>
              <a:gd name="connsiteY0" fmla="*/ 1687286 h 1687286"/>
              <a:gd name="connsiteX1" fmla="*/ 794658 w 3254829"/>
              <a:gd name="connsiteY1" fmla="*/ 489858 h 1687286"/>
              <a:gd name="connsiteX2" fmla="*/ 1458686 w 3254829"/>
              <a:gd name="connsiteY2" fmla="*/ 141515 h 1687286"/>
              <a:gd name="connsiteX3" fmla="*/ 3254829 w 3254829"/>
              <a:gd name="connsiteY3" fmla="*/ 0 h 1687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9" h="1687286">
                <a:moveTo>
                  <a:pt x="0" y="1687286"/>
                </a:moveTo>
                <a:cubicBezTo>
                  <a:pt x="275772" y="1217386"/>
                  <a:pt x="551544" y="747486"/>
                  <a:pt x="794658" y="489858"/>
                </a:cubicBezTo>
                <a:cubicBezTo>
                  <a:pt x="1037772" y="232230"/>
                  <a:pt x="1048658" y="223158"/>
                  <a:pt x="1458686" y="141515"/>
                </a:cubicBezTo>
                <a:cubicBezTo>
                  <a:pt x="1868714" y="59872"/>
                  <a:pt x="2561771" y="29936"/>
                  <a:pt x="3254829" y="0"/>
                </a:cubicBezTo>
              </a:path>
            </a:pathLst>
          </a:cu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4" name="Connecteur droit avec flèche 13"/>
          <p:cNvCxnSpPr/>
          <p:nvPr/>
        </p:nvCxnSpPr>
        <p:spPr>
          <a:xfrm flipH="1" flipV="1">
            <a:off x="1371599" y="2209799"/>
            <a:ext cx="10886" cy="3407230"/>
          </a:xfrm>
          <a:prstGeom prst="straightConnector1">
            <a:avLst/>
          </a:prstGeom>
          <a:ln w="1905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avec flèche 14"/>
          <p:cNvCxnSpPr/>
          <p:nvPr/>
        </p:nvCxnSpPr>
        <p:spPr>
          <a:xfrm>
            <a:off x="1398813" y="5600701"/>
            <a:ext cx="5285015" cy="5441"/>
          </a:xfrm>
          <a:prstGeom prst="straightConnector1">
            <a:avLst/>
          </a:prstGeom>
          <a:ln w="1905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ZoneTexte 23"/>
          <p:cNvSpPr txBox="1"/>
          <p:nvPr/>
        </p:nvSpPr>
        <p:spPr>
          <a:xfrm>
            <a:off x="6749143" y="5399314"/>
            <a:ext cx="16872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Surfactants concentration</a:t>
            </a:r>
            <a:endParaRPr lang="fr-FR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6" name="Connecteur droit 25"/>
          <p:cNvCxnSpPr/>
          <p:nvPr/>
        </p:nvCxnSpPr>
        <p:spPr>
          <a:xfrm flipV="1">
            <a:off x="3331027" y="2601686"/>
            <a:ext cx="10886" cy="2950029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ZoneTexte 26"/>
          <p:cNvSpPr txBox="1"/>
          <p:nvPr/>
        </p:nvSpPr>
        <p:spPr>
          <a:xfrm>
            <a:off x="947057" y="1796143"/>
            <a:ext cx="12565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Temperature</a:t>
            </a:r>
            <a:endParaRPr lang="fr-FR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2942" y="3000373"/>
            <a:ext cx="997857" cy="982890"/>
          </a:xfrm>
          <a:prstGeom prst="rect">
            <a:avLst/>
          </a:prstGeom>
        </p:spPr>
      </p:pic>
      <p:pic>
        <p:nvPicPr>
          <p:cNvPr id="29" name="Image 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0885" y="2123801"/>
            <a:ext cx="1415143" cy="1103811"/>
          </a:xfrm>
          <a:prstGeom prst="rect">
            <a:avLst/>
          </a:prstGeom>
        </p:spPr>
      </p:pic>
      <p:sp>
        <p:nvSpPr>
          <p:cNvPr id="30" name="ZoneTexte 29"/>
          <p:cNvSpPr txBox="1"/>
          <p:nvPr/>
        </p:nvSpPr>
        <p:spPr>
          <a:xfrm>
            <a:off x="3668485" y="3646715"/>
            <a:ext cx="4347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b="1" dirty="0" err="1" smtClean="0">
                <a:solidFill>
                  <a:srgbClr val="0000FF"/>
                </a:solidFill>
              </a:rPr>
              <a:t>T</a:t>
            </a:r>
            <a:r>
              <a:rPr lang="fr-FR" sz="2400" b="1" baseline="-25000" dirty="0" err="1" smtClean="0">
                <a:solidFill>
                  <a:srgbClr val="0000FF"/>
                </a:solidFill>
              </a:rPr>
              <a:t>k</a:t>
            </a:r>
            <a:endParaRPr lang="fr-FR" sz="2400" dirty="0"/>
          </a:p>
        </p:txBody>
      </p:sp>
      <p:sp>
        <p:nvSpPr>
          <p:cNvPr id="31" name="ZoneTexte 30"/>
          <p:cNvSpPr txBox="1"/>
          <p:nvPr/>
        </p:nvSpPr>
        <p:spPr>
          <a:xfrm>
            <a:off x="3069771" y="5682343"/>
            <a:ext cx="6286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 smtClean="0">
                <a:solidFill>
                  <a:srgbClr val="FF0000"/>
                </a:solidFill>
              </a:rPr>
              <a:t>CMC</a:t>
            </a:r>
            <a:endParaRPr lang="fr-FR" b="1" dirty="0">
              <a:solidFill>
                <a:srgbClr val="FF0000"/>
              </a:solidFill>
            </a:endParaRPr>
          </a:p>
        </p:txBody>
      </p:sp>
      <p:pic>
        <p:nvPicPr>
          <p:cNvPr id="33" name="Image 3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4525108" y="4212769"/>
            <a:ext cx="912530" cy="762741"/>
          </a:xfrm>
          <a:prstGeom prst="rect">
            <a:avLst/>
          </a:prstGeom>
        </p:spPr>
      </p:pic>
      <p:pic>
        <p:nvPicPr>
          <p:cNvPr id="34" name="Image 33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2400000">
            <a:off x="4137002" y="4387466"/>
            <a:ext cx="808028" cy="675393"/>
          </a:xfrm>
          <a:prstGeom prst="rect">
            <a:avLst/>
          </a:prstGeom>
        </p:spPr>
      </p:pic>
      <p:pic>
        <p:nvPicPr>
          <p:cNvPr id="35" name="Image 3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 rot="4800000">
            <a:off x="5221443" y="4270522"/>
            <a:ext cx="917438" cy="766843"/>
          </a:xfrm>
          <a:prstGeom prst="rect">
            <a:avLst/>
          </a:prstGeom>
        </p:spPr>
      </p:pic>
      <p:pic>
        <p:nvPicPr>
          <p:cNvPr id="36" name="Image 3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3741" r="3876" b="12404"/>
          <a:stretch/>
        </p:blipFill>
        <p:spPr>
          <a:xfrm>
            <a:off x="4728236" y="4461162"/>
            <a:ext cx="910565" cy="761099"/>
          </a:xfrm>
          <a:prstGeom prst="rect">
            <a:avLst/>
          </a:prstGeom>
        </p:spPr>
      </p:pic>
      <p:cxnSp>
        <p:nvCxnSpPr>
          <p:cNvPr id="38" name="Connecteur droit avec flèche 37"/>
          <p:cNvCxnSpPr/>
          <p:nvPr/>
        </p:nvCxnSpPr>
        <p:spPr>
          <a:xfrm flipH="1" flipV="1">
            <a:off x="3407228" y="3570515"/>
            <a:ext cx="283028" cy="293913"/>
          </a:xfrm>
          <a:prstGeom prst="straightConnector1">
            <a:avLst/>
          </a:prstGeom>
          <a:ln w="19050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ZoneTexte 39"/>
          <p:cNvSpPr txBox="1"/>
          <p:nvPr/>
        </p:nvSpPr>
        <p:spPr>
          <a:xfrm>
            <a:off x="1611085" y="2634343"/>
            <a:ext cx="10743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dirty="0" err="1" smtClean="0"/>
              <a:t>monomers</a:t>
            </a:r>
            <a:endParaRPr lang="fr-FR" sz="1600" i="1" dirty="0"/>
          </a:p>
        </p:txBody>
      </p:sp>
      <p:sp>
        <p:nvSpPr>
          <p:cNvPr id="41" name="ZoneTexte 40"/>
          <p:cNvSpPr txBox="1"/>
          <p:nvPr/>
        </p:nvSpPr>
        <p:spPr>
          <a:xfrm>
            <a:off x="5061857" y="2634341"/>
            <a:ext cx="8454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dirty="0" smtClean="0"/>
              <a:t>micelles</a:t>
            </a:r>
            <a:endParaRPr lang="fr-FR" sz="1600" i="1" dirty="0"/>
          </a:p>
        </p:txBody>
      </p:sp>
      <p:sp>
        <p:nvSpPr>
          <p:cNvPr id="43" name="Flèche droite 42"/>
          <p:cNvSpPr/>
          <p:nvPr/>
        </p:nvSpPr>
        <p:spPr>
          <a:xfrm rot="16200000">
            <a:off x="4604656" y="3026229"/>
            <a:ext cx="718458" cy="457200"/>
          </a:xfrm>
          <a:prstGeom prst="rightArrow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ZoneTexte 43"/>
          <p:cNvSpPr txBox="1"/>
          <p:nvPr/>
        </p:nvSpPr>
        <p:spPr>
          <a:xfrm>
            <a:off x="3721100" y="5754914"/>
            <a:ext cx="27020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i="1" dirty="0" smtClean="0"/>
              <a:t>Phase </a:t>
            </a:r>
            <a:r>
              <a:rPr lang="fr-FR" sz="1600" i="1" dirty="0" err="1" smtClean="0"/>
              <a:t>diagram</a:t>
            </a:r>
            <a:r>
              <a:rPr lang="fr-FR" sz="1600" i="1" dirty="0" smtClean="0"/>
              <a:t> of surfactants</a:t>
            </a:r>
            <a:endParaRPr lang="fr-FR" sz="1600" i="1" dirty="0"/>
          </a:p>
        </p:txBody>
      </p:sp>
      <p:sp>
        <p:nvSpPr>
          <p:cNvPr id="32" name="ZoneTexte 54"/>
          <p:cNvSpPr txBox="1">
            <a:spLocks noChangeArrowheads="1"/>
          </p:cNvSpPr>
          <p:nvPr/>
        </p:nvSpPr>
        <p:spPr bwMode="auto">
          <a:xfrm>
            <a:off x="1924503" y="6221626"/>
            <a:ext cx="4994188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fr-FR" dirty="0" err="1" smtClean="0">
                <a:latin typeface="+mn-lt"/>
              </a:rPr>
              <a:t>Heat</a:t>
            </a:r>
            <a:r>
              <a:rPr lang="fr-FR" dirty="0" smtClean="0">
                <a:latin typeface="+mn-lt"/>
              </a:rPr>
              <a:t> the </a:t>
            </a:r>
            <a:r>
              <a:rPr lang="fr-FR" dirty="0" err="1" smtClean="0">
                <a:latin typeface="+mn-lt"/>
              </a:rPr>
              <a:t>sample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above</a:t>
            </a:r>
            <a:r>
              <a:rPr lang="fr-FR" dirty="0" smtClean="0">
                <a:latin typeface="+mn-lt"/>
              </a:rPr>
              <a:t> the </a:t>
            </a:r>
            <a:r>
              <a:rPr lang="fr-FR" b="1" dirty="0" smtClean="0">
                <a:latin typeface="+mn-lt"/>
              </a:rPr>
              <a:t>Krafft </a:t>
            </a:r>
            <a:r>
              <a:rPr lang="fr-FR" dirty="0" err="1" smtClean="0">
                <a:latin typeface="+mn-lt"/>
              </a:rPr>
              <a:t>temperature</a:t>
            </a:r>
            <a:r>
              <a:rPr lang="fr-FR" dirty="0" smtClean="0">
                <a:latin typeface="+mn-lt"/>
              </a:rPr>
              <a:t> </a:t>
            </a:r>
            <a:r>
              <a:rPr lang="fr-FR" b="1" dirty="0" err="1" smtClean="0">
                <a:solidFill>
                  <a:srgbClr val="0000FF"/>
                </a:solidFill>
                <a:latin typeface="+mn-lt"/>
              </a:rPr>
              <a:t>T</a:t>
            </a:r>
            <a:r>
              <a:rPr lang="fr-FR" b="1" baseline="-25000" dirty="0" err="1" smtClean="0">
                <a:solidFill>
                  <a:srgbClr val="0000FF"/>
                </a:solidFill>
                <a:latin typeface="+mn-lt"/>
              </a:rPr>
              <a:t>k</a:t>
            </a:r>
            <a:r>
              <a:rPr lang="fr-FR" baseline="-25000" dirty="0" smtClean="0">
                <a:latin typeface="+mn-lt"/>
              </a:rPr>
              <a:t> </a:t>
            </a:r>
            <a:r>
              <a:rPr lang="fr-FR" dirty="0" smtClean="0">
                <a:latin typeface="+mn-lt"/>
              </a:rPr>
              <a:t>!!</a:t>
            </a:r>
            <a:endParaRPr lang="fr-FR" dirty="0">
              <a:latin typeface="+mn-lt"/>
            </a:endParaRPr>
          </a:p>
        </p:txBody>
      </p:sp>
      <p:sp>
        <p:nvSpPr>
          <p:cNvPr id="37" name="Flèche droite 36"/>
          <p:cNvSpPr/>
          <p:nvPr/>
        </p:nvSpPr>
        <p:spPr>
          <a:xfrm>
            <a:off x="1145948" y="6304793"/>
            <a:ext cx="427679" cy="228600"/>
          </a:xfrm>
          <a:prstGeom prst="rightArrow">
            <a:avLst/>
          </a:prstGeom>
          <a:solidFill>
            <a:srgbClr val="7030A0">
              <a:alpha val="32000"/>
            </a:srgbClr>
          </a:solidFill>
          <a:ln w="2222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39" name="ZoneTexte 38"/>
          <p:cNvSpPr txBox="1"/>
          <p:nvPr/>
        </p:nvSpPr>
        <p:spPr>
          <a:xfrm>
            <a:off x="2188585" y="948809"/>
            <a:ext cx="5266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smtClean="0"/>
              <a:t>How to </a:t>
            </a:r>
            <a:r>
              <a:rPr lang="fr-FR" sz="2000" dirty="0" err="1" smtClean="0"/>
              <a:t>destabilize</a:t>
            </a:r>
            <a:r>
              <a:rPr lang="fr-FR" sz="2000" dirty="0" smtClean="0"/>
              <a:t> </a:t>
            </a:r>
            <a:r>
              <a:rPr lang="fr-FR" sz="2000" dirty="0" err="1" smtClean="0"/>
              <a:t>above</a:t>
            </a:r>
            <a:r>
              <a:rPr lang="fr-FR" sz="2000" dirty="0" smtClean="0"/>
              <a:t> a </a:t>
            </a:r>
            <a:r>
              <a:rPr lang="fr-FR" sz="2000" dirty="0" err="1" smtClean="0"/>
              <a:t>given</a:t>
            </a:r>
            <a:r>
              <a:rPr lang="fr-FR" sz="2000" dirty="0" smtClean="0"/>
              <a:t> </a:t>
            </a:r>
            <a:r>
              <a:rPr lang="fr-FR" sz="2000" dirty="0" err="1" smtClean="0"/>
              <a:t>temperature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  <p:sp>
        <p:nvSpPr>
          <p:cNvPr id="42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45" name="Rectangle 4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6" name="ZoneTexte 4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47" name="Rectangle 4"/>
          <p:cNvSpPr>
            <a:spLocks noChangeArrowheads="1"/>
          </p:cNvSpPr>
          <p:nvPr/>
        </p:nvSpPr>
        <p:spPr bwMode="auto"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51139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Figure5_tempera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6471" y="1969490"/>
            <a:ext cx="5305096" cy="4153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" descr="SDS_SALT_FIGURE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72" t="49021"/>
          <a:stretch/>
        </p:blipFill>
        <p:spPr bwMode="auto">
          <a:xfrm>
            <a:off x="397328" y="2514274"/>
            <a:ext cx="935264" cy="2381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ZoneTexte 7"/>
          <p:cNvSpPr txBox="1"/>
          <p:nvPr/>
        </p:nvSpPr>
        <p:spPr>
          <a:xfrm>
            <a:off x="3390899" y="1634672"/>
            <a:ext cx="1565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dirty="0" smtClean="0"/>
              <a:t>Optical </a:t>
            </a:r>
            <a:r>
              <a:rPr lang="fr-FR" sz="1400" i="1" dirty="0" err="1" smtClean="0"/>
              <a:t>microscopy</a:t>
            </a:r>
            <a:endParaRPr lang="fr-FR" sz="1400" i="1" dirty="0"/>
          </a:p>
        </p:txBody>
      </p:sp>
      <p:sp>
        <p:nvSpPr>
          <p:cNvPr id="9" name="Flèche droite 8"/>
          <p:cNvSpPr/>
          <p:nvPr/>
        </p:nvSpPr>
        <p:spPr>
          <a:xfrm>
            <a:off x="1605641" y="3757386"/>
            <a:ext cx="1480459" cy="457200"/>
          </a:xfrm>
          <a:prstGeom prst="rightArrow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ZoneTexte 54"/>
          <p:cNvSpPr txBox="1">
            <a:spLocks noChangeArrowheads="1"/>
          </p:cNvSpPr>
          <p:nvPr/>
        </p:nvSpPr>
        <p:spPr bwMode="auto">
          <a:xfrm>
            <a:off x="1453244" y="3001267"/>
            <a:ext cx="1763486" cy="707886"/>
          </a:xfrm>
          <a:prstGeom prst="rect">
            <a:avLst/>
          </a:prstGeom>
          <a:solidFill>
            <a:schemeClr val="tx2">
              <a:lumMod val="60000"/>
              <a:lumOff val="40000"/>
              <a:alpha val="23000"/>
            </a:schemeClr>
          </a:solidFill>
          <a:ln w="19050">
            <a:solidFill>
              <a:srgbClr val="0000FF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sz="2000" dirty="0" smtClean="0">
                <a:latin typeface="+mn-lt"/>
              </a:rPr>
              <a:t>Heating above  </a:t>
            </a:r>
            <a:r>
              <a:rPr lang="fr-FR" sz="2000" dirty="0" err="1"/>
              <a:t>T</a:t>
            </a:r>
            <a:r>
              <a:rPr lang="fr-FR" sz="2000" baseline="-25000" dirty="0" err="1"/>
              <a:t>k</a:t>
            </a:r>
            <a:r>
              <a:rPr lang="fr-FR" sz="2000" baseline="-25000" dirty="0"/>
              <a:t> </a:t>
            </a:r>
            <a:r>
              <a:rPr lang="en-US" sz="2000" dirty="0" smtClean="0">
                <a:latin typeface="+mn-lt"/>
              </a:rPr>
              <a:t> </a:t>
            </a:r>
            <a:endParaRPr lang="fr-FR" sz="2000" dirty="0">
              <a:latin typeface="+mn-lt"/>
            </a:endParaRP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3" name="ZoneTexte 1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000" i="1" dirty="0" smtClean="0">
                <a:solidFill>
                  <a:srgbClr val="0033CC"/>
                </a:solidFill>
              </a:rPr>
              <a:t> 1 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err="1">
                <a:solidFill>
                  <a:srgbClr val="0033CC"/>
                </a:solidFill>
              </a:rPr>
              <a:t>F</a:t>
            </a:r>
            <a:r>
              <a:rPr lang="fr-FR" sz="2400" b="1" dirty="0" err="1" smtClean="0">
                <a:solidFill>
                  <a:srgbClr val="0033CC"/>
                </a:solidFill>
              </a:rPr>
              <a:t>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SDS and </a:t>
            </a:r>
            <a:r>
              <a:rPr lang="fr-FR" sz="2400" b="1" dirty="0" err="1" smtClean="0">
                <a:solidFill>
                  <a:srgbClr val="0033CC"/>
                </a:solidFill>
              </a:rPr>
              <a:t>salt</a:t>
            </a:r>
            <a:endParaRPr lang="fr-FR" sz="2400" b="1" dirty="0"/>
          </a:p>
        </p:txBody>
      </p:sp>
      <p:sp>
        <p:nvSpPr>
          <p:cNvPr id="15" name="ZoneTexte 14"/>
          <p:cNvSpPr txBox="1"/>
          <p:nvPr/>
        </p:nvSpPr>
        <p:spPr>
          <a:xfrm>
            <a:off x="2188585" y="948809"/>
            <a:ext cx="5266315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2000" dirty="0" smtClean="0"/>
              <a:t>How to </a:t>
            </a:r>
            <a:r>
              <a:rPr lang="fr-FR" sz="2000" dirty="0" err="1" smtClean="0"/>
              <a:t>destabilize</a:t>
            </a:r>
            <a:r>
              <a:rPr lang="fr-FR" sz="2000" dirty="0" smtClean="0"/>
              <a:t> </a:t>
            </a:r>
            <a:r>
              <a:rPr lang="fr-FR" sz="2000" dirty="0" err="1" smtClean="0"/>
              <a:t>above</a:t>
            </a:r>
            <a:r>
              <a:rPr lang="fr-FR" sz="2000" dirty="0" smtClean="0"/>
              <a:t> a </a:t>
            </a:r>
            <a:r>
              <a:rPr lang="fr-FR" sz="2000" dirty="0" err="1" smtClean="0"/>
              <a:t>given</a:t>
            </a:r>
            <a:r>
              <a:rPr lang="fr-FR" sz="2000" dirty="0" smtClean="0"/>
              <a:t> </a:t>
            </a:r>
            <a:r>
              <a:rPr lang="fr-FR" sz="2000" dirty="0" err="1" smtClean="0"/>
              <a:t>temperature</a:t>
            </a:r>
            <a:r>
              <a:rPr lang="fr-FR" sz="2000" dirty="0" smtClean="0"/>
              <a:t> ? </a:t>
            </a:r>
            <a:endParaRPr lang="fr-FR" sz="2000" i="1" dirty="0" smtClean="0"/>
          </a:p>
        </p:txBody>
      </p:sp>
    </p:spTree>
    <p:extLst>
      <p:ext uri="{BB962C8B-B14F-4D97-AF65-F5344CB8AC3E}">
        <p14:creationId xmlns:p14="http://schemas.microsoft.com/office/powerpoint/2010/main" val="850270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Image 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2" y="5357029"/>
            <a:ext cx="1617381" cy="126919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0"/>
            <a:ext cx="9144000" cy="676275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2" name="ZoneTexte 11"/>
          <p:cNvSpPr txBox="1"/>
          <p:nvPr/>
        </p:nvSpPr>
        <p:spPr>
          <a:xfrm>
            <a:off x="188089" y="105353"/>
            <a:ext cx="8851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 smtClean="0"/>
              <a:t>Outline</a:t>
            </a:r>
            <a:r>
              <a:rPr lang="fr-FR" sz="2000" b="1" dirty="0" smtClean="0"/>
              <a:t>…		</a:t>
            </a:r>
            <a:endParaRPr lang="fr-FR" sz="2000" b="1" i="1" dirty="0"/>
          </a:p>
        </p:txBody>
      </p:sp>
      <p:sp>
        <p:nvSpPr>
          <p:cNvPr id="21" name="ZoneTexte 20"/>
          <p:cNvSpPr txBox="1"/>
          <p:nvPr/>
        </p:nvSpPr>
        <p:spPr>
          <a:xfrm>
            <a:off x="3005396" y="1376105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smtClean="0"/>
              <a:t>Pickering </a:t>
            </a:r>
            <a:r>
              <a:rPr lang="fr-FR" sz="1600" b="1" dirty="0" err="1" smtClean="0"/>
              <a:t>emulsions</a:t>
            </a:r>
            <a:r>
              <a:rPr lang="fr-FR" sz="1600" b="1" dirty="0" smtClean="0"/>
              <a:t> </a:t>
            </a:r>
            <a:r>
              <a:rPr lang="fr-FR" sz="1600" dirty="0" err="1" smtClean="0"/>
              <a:t>based</a:t>
            </a:r>
            <a:r>
              <a:rPr lang="fr-FR" sz="1600" dirty="0" smtClean="0"/>
              <a:t> on cellulose </a:t>
            </a:r>
            <a:r>
              <a:rPr lang="fr-FR" sz="1600" dirty="0" err="1" smtClean="0"/>
              <a:t>nanocrystals</a:t>
            </a:r>
            <a:endParaRPr lang="fr-FR" sz="16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492" y="842683"/>
            <a:ext cx="1553192" cy="1390649"/>
          </a:xfrm>
          <a:prstGeom prst="rect">
            <a:avLst/>
          </a:prstGeom>
        </p:spPr>
      </p:pic>
      <p:sp>
        <p:nvSpPr>
          <p:cNvPr id="41" name="Rectangle 40"/>
          <p:cNvSpPr/>
          <p:nvPr/>
        </p:nvSpPr>
        <p:spPr>
          <a:xfrm>
            <a:off x="2866601" y="1269653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2" name="Rectangle 41"/>
          <p:cNvSpPr/>
          <p:nvPr/>
        </p:nvSpPr>
        <p:spPr>
          <a:xfrm>
            <a:off x="2872818" y="1277781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5" y="2306171"/>
            <a:ext cx="1797996" cy="151129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75" y="3779927"/>
            <a:ext cx="1927225" cy="130959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2996432" y="2837352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b="1" dirty="0" err="1" smtClean="0"/>
              <a:t>Foams</a:t>
            </a:r>
            <a:r>
              <a:rPr lang="fr-FR" sz="1600" b="1" dirty="0" smtClean="0"/>
              <a:t> </a:t>
            </a:r>
            <a:r>
              <a:rPr lang="fr-FR" sz="1600" dirty="0"/>
              <a:t>and Neutron </a:t>
            </a:r>
            <a:r>
              <a:rPr lang="fr-FR" sz="1600" dirty="0" err="1" smtClean="0"/>
              <a:t>Scattering</a:t>
            </a:r>
            <a:endParaRPr lang="fr-FR" sz="1600" dirty="0"/>
          </a:p>
        </p:txBody>
      </p:sp>
      <p:sp>
        <p:nvSpPr>
          <p:cNvPr id="29" name="Rectangle 28"/>
          <p:cNvSpPr/>
          <p:nvPr/>
        </p:nvSpPr>
        <p:spPr>
          <a:xfrm>
            <a:off x="2929354" y="2730904"/>
            <a:ext cx="5420336" cy="514321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2917643" y="2739028"/>
            <a:ext cx="5429993" cy="4972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981834" y="5602596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3789673" y="5865791"/>
            <a:ext cx="49066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2 : </a:t>
            </a:r>
            <a:r>
              <a:rPr lang="fr-FR" sz="1600" b="1" i="1" dirty="0" smtClean="0"/>
              <a:t>Smart </a:t>
            </a:r>
            <a:r>
              <a:rPr lang="fr-FR" sz="1600" b="1" i="1" dirty="0" err="1"/>
              <a:t>Foams</a:t>
            </a:r>
            <a:r>
              <a:rPr lang="fr-FR" sz="1600" b="1" i="1" dirty="0"/>
              <a:t> </a:t>
            </a:r>
            <a:r>
              <a:rPr lang="fr-FR" sz="1600" i="1" dirty="0" err="1"/>
              <a:t>based</a:t>
            </a:r>
            <a:r>
              <a:rPr lang="fr-FR" sz="1600" i="1" dirty="0"/>
              <a:t> on </a:t>
            </a:r>
            <a:r>
              <a:rPr lang="fr-FR" sz="1600" i="1" dirty="0" err="1"/>
              <a:t>fatty</a:t>
            </a:r>
            <a:r>
              <a:rPr lang="fr-FR" sz="1600" i="1" dirty="0"/>
              <a:t> </a:t>
            </a:r>
            <a:r>
              <a:rPr lang="fr-FR" sz="1600" i="1" dirty="0" err="1"/>
              <a:t>acids</a:t>
            </a:r>
            <a:r>
              <a:rPr lang="fr-FR" sz="1600" i="1" dirty="0"/>
              <a:t> </a:t>
            </a:r>
            <a:endParaRPr lang="fr-FR" sz="1600" b="1" i="1" dirty="0"/>
          </a:p>
        </p:txBody>
      </p:sp>
      <p:sp>
        <p:nvSpPr>
          <p:cNvPr id="35" name="ZoneTexte 34"/>
          <p:cNvSpPr txBox="1"/>
          <p:nvPr/>
        </p:nvSpPr>
        <p:spPr>
          <a:xfrm>
            <a:off x="3043671" y="5580483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36" name="Rectangle 35"/>
          <p:cNvSpPr/>
          <p:nvPr/>
        </p:nvSpPr>
        <p:spPr>
          <a:xfrm>
            <a:off x="2980582" y="5589060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lèche en arc 36"/>
          <p:cNvSpPr/>
          <p:nvPr/>
        </p:nvSpPr>
        <p:spPr>
          <a:xfrm rot="5400000" flipV="1">
            <a:off x="3614059" y="5683994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2945975" y="4195137"/>
            <a:ext cx="5420336" cy="661217"/>
          </a:xfrm>
          <a:prstGeom prst="rect">
            <a:avLst/>
          </a:prstGeom>
          <a:solidFill>
            <a:schemeClr val="bg1">
              <a:lumMod val="5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47" name="ZoneTexte 46"/>
          <p:cNvSpPr txBox="1"/>
          <p:nvPr/>
        </p:nvSpPr>
        <p:spPr>
          <a:xfrm>
            <a:off x="3753814" y="4458332"/>
            <a:ext cx="490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600" i="1" dirty="0" err="1" smtClean="0"/>
              <a:t>Strategy</a:t>
            </a:r>
            <a:r>
              <a:rPr lang="fr-FR" sz="1600" i="1" dirty="0" smtClean="0"/>
              <a:t> 1 : </a:t>
            </a:r>
            <a:r>
              <a:rPr lang="en-US" sz="1600" i="1" dirty="0"/>
              <a:t>Foams based on </a:t>
            </a:r>
            <a:r>
              <a:rPr lang="en-US" sz="1600" b="1" i="1" dirty="0"/>
              <a:t>SDS and salt</a:t>
            </a:r>
          </a:p>
          <a:p>
            <a:pPr algn="just"/>
            <a:endParaRPr lang="fr-FR" sz="1600" b="1" i="1" dirty="0"/>
          </a:p>
        </p:txBody>
      </p:sp>
      <p:sp>
        <p:nvSpPr>
          <p:cNvPr id="48" name="ZoneTexte 47"/>
          <p:cNvSpPr txBox="1"/>
          <p:nvPr/>
        </p:nvSpPr>
        <p:spPr>
          <a:xfrm>
            <a:off x="3007812" y="4173024"/>
            <a:ext cx="57585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fr-FR" sz="1600" dirty="0" smtClean="0"/>
              <a:t>Ultrastable and thermo-stimulable </a:t>
            </a:r>
            <a:r>
              <a:rPr lang="fr-FR" sz="1600" dirty="0" err="1" smtClean="0"/>
              <a:t>foams</a:t>
            </a:r>
            <a:endParaRPr lang="fr-FR" sz="1600" dirty="0"/>
          </a:p>
        </p:txBody>
      </p:sp>
      <p:sp>
        <p:nvSpPr>
          <p:cNvPr id="49" name="Rectangle 48"/>
          <p:cNvSpPr/>
          <p:nvPr/>
        </p:nvSpPr>
        <p:spPr>
          <a:xfrm>
            <a:off x="2944723" y="4181601"/>
            <a:ext cx="5429993" cy="67466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lèche en arc 49"/>
          <p:cNvSpPr/>
          <p:nvPr/>
        </p:nvSpPr>
        <p:spPr>
          <a:xfrm rot="5400000" flipV="1">
            <a:off x="3578200" y="4276535"/>
            <a:ext cx="362313" cy="514150"/>
          </a:xfrm>
          <a:prstGeom prst="circularArrow">
            <a:avLst>
              <a:gd name="adj1" fmla="val 13843"/>
              <a:gd name="adj2" fmla="val 1539073"/>
              <a:gd name="adj3" fmla="val 20027440"/>
              <a:gd name="adj4" fmla="val 15746210"/>
              <a:gd name="adj5" fmla="val 1585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8236" y="5172635"/>
            <a:ext cx="8086165" cy="1479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91205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Picture 817" descr="Figure 2"/>
          <p:cNvPicPr>
            <a:picLocks noChangeAspect="1" noChangeArrowheads="1"/>
          </p:cNvPicPr>
          <p:nvPr/>
        </p:nvPicPr>
        <p:blipFill>
          <a:blip r:embed="rId2" cstate="print"/>
          <a:srcRect t="10565" r="53998" b="17032"/>
          <a:stretch>
            <a:fillRect/>
          </a:stretch>
        </p:blipFill>
        <p:spPr bwMode="auto">
          <a:xfrm>
            <a:off x="1429721" y="2529759"/>
            <a:ext cx="2471738" cy="3219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9"/>
          <p:cNvSpPr/>
          <p:nvPr/>
        </p:nvSpPr>
        <p:spPr>
          <a:xfrm>
            <a:off x="6791030" y="803909"/>
            <a:ext cx="666750" cy="31432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Text Box 354"/>
          <p:cNvSpPr txBox="1">
            <a:spLocks noChangeArrowheads="1"/>
          </p:cNvSpPr>
          <p:nvPr/>
        </p:nvSpPr>
        <p:spPr bwMode="auto">
          <a:xfrm>
            <a:off x="4908266" y="6611779"/>
            <a:ext cx="426430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fr-FR" sz="1000" dirty="0">
                <a:latin typeface="Arial" pitchFamily="34" charset="0"/>
                <a:cs typeface="Arial" pitchFamily="34" charset="0"/>
              </a:rPr>
              <a:t>A.-L.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Fameau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fr-FR" sz="1000" i="1" dirty="0">
                <a:latin typeface="Arial" pitchFamily="34" charset="0"/>
                <a:cs typeface="Arial" pitchFamily="34" charset="0"/>
              </a:rPr>
              <a:t>et al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,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Angewandte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Chemie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Int. Ed., </a:t>
            </a:r>
            <a:r>
              <a:rPr lang="fr-FR" sz="1000" b="1" dirty="0">
                <a:latin typeface="Arial" pitchFamily="34" charset="0"/>
                <a:cs typeface="Arial" pitchFamily="34" charset="0"/>
              </a:rPr>
              <a:t>2011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, 50, 8264 –8269.</a:t>
            </a:r>
          </a:p>
        </p:txBody>
      </p:sp>
      <p:pic>
        <p:nvPicPr>
          <p:cNvPr id="128" name="Picture 29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6956" y="806131"/>
            <a:ext cx="1388269" cy="182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9" name="Picture 297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00284" y="837715"/>
            <a:ext cx="1780162" cy="1739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4" name="Groupe 149"/>
          <p:cNvGrpSpPr>
            <a:grpSpLocks/>
          </p:cNvGrpSpPr>
          <p:nvPr/>
        </p:nvGrpSpPr>
        <p:grpSpPr bwMode="auto">
          <a:xfrm>
            <a:off x="5058475" y="1177721"/>
            <a:ext cx="2691967" cy="323168"/>
            <a:chOff x="784225" y="1003300"/>
            <a:chExt cx="5314950" cy="658813"/>
          </a:xfrm>
        </p:grpSpPr>
        <p:sp>
          <p:nvSpPr>
            <p:cNvPr id="135" name="Oval 169"/>
            <p:cNvSpPr>
              <a:spLocks noChangeArrowheads="1"/>
            </p:cNvSpPr>
            <p:nvPr/>
          </p:nvSpPr>
          <p:spPr bwMode="auto">
            <a:xfrm>
              <a:off x="5899150" y="1071563"/>
              <a:ext cx="200025" cy="188912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6" name="Oval 170"/>
            <p:cNvSpPr>
              <a:spLocks noChangeArrowheads="1"/>
            </p:cNvSpPr>
            <p:nvPr/>
          </p:nvSpPr>
          <p:spPr bwMode="auto">
            <a:xfrm>
              <a:off x="1587500" y="139700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7" name="Oval 171"/>
            <p:cNvSpPr>
              <a:spLocks noChangeArrowheads="1"/>
            </p:cNvSpPr>
            <p:nvPr/>
          </p:nvSpPr>
          <p:spPr bwMode="auto">
            <a:xfrm>
              <a:off x="1308100" y="1014413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8" name="Oval 172"/>
            <p:cNvSpPr>
              <a:spLocks noChangeArrowheads="1"/>
            </p:cNvSpPr>
            <p:nvPr/>
          </p:nvSpPr>
          <p:spPr bwMode="auto">
            <a:xfrm>
              <a:off x="885825" y="11064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9" name="Oval 173"/>
            <p:cNvSpPr>
              <a:spLocks noChangeArrowheads="1"/>
            </p:cNvSpPr>
            <p:nvPr/>
          </p:nvSpPr>
          <p:spPr bwMode="auto">
            <a:xfrm>
              <a:off x="1044575" y="140493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3" name="Oval 174"/>
            <p:cNvSpPr>
              <a:spLocks noChangeArrowheads="1"/>
            </p:cNvSpPr>
            <p:nvPr/>
          </p:nvSpPr>
          <p:spPr bwMode="auto">
            <a:xfrm>
              <a:off x="866775" y="1155700"/>
              <a:ext cx="377825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6" name="Oval 175"/>
            <p:cNvSpPr>
              <a:spLocks noChangeArrowheads="1"/>
            </p:cNvSpPr>
            <p:nvPr/>
          </p:nvSpPr>
          <p:spPr bwMode="auto">
            <a:xfrm>
              <a:off x="1135063" y="1057275"/>
              <a:ext cx="376237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7" name="Oval 176"/>
            <p:cNvSpPr>
              <a:spLocks noChangeArrowheads="1"/>
            </p:cNvSpPr>
            <p:nvPr/>
          </p:nvSpPr>
          <p:spPr bwMode="auto">
            <a:xfrm>
              <a:off x="784225" y="1328738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8" name="Oval 177"/>
            <p:cNvSpPr>
              <a:spLocks noChangeArrowheads="1"/>
            </p:cNvSpPr>
            <p:nvPr/>
          </p:nvSpPr>
          <p:spPr bwMode="auto">
            <a:xfrm>
              <a:off x="1403350" y="1166813"/>
              <a:ext cx="376238" cy="35560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9" name="Oval 178"/>
            <p:cNvSpPr>
              <a:spLocks noChangeArrowheads="1"/>
            </p:cNvSpPr>
            <p:nvPr/>
          </p:nvSpPr>
          <p:spPr bwMode="auto">
            <a:xfrm>
              <a:off x="1154113" y="109061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0" name="Oval 179"/>
            <p:cNvSpPr>
              <a:spLocks noChangeArrowheads="1"/>
            </p:cNvSpPr>
            <p:nvPr/>
          </p:nvSpPr>
          <p:spPr bwMode="auto">
            <a:xfrm>
              <a:off x="1444625" y="142398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1" name="Oval 180"/>
            <p:cNvSpPr>
              <a:spLocks noChangeArrowheads="1"/>
            </p:cNvSpPr>
            <p:nvPr/>
          </p:nvSpPr>
          <p:spPr bwMode="auto">
            <a:xfrm>
              <a:off x="2171700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2" name="Oval 181"/>
            <p:cNvSpPr>
              <a:spLocks noChangeArrowheads="1"/>
            </p:cNvSpPr>
            <p:nvPr/>
          </p:nvSpPr>
          <p:spPr bwMode="auto">
            <a:xfrm>
              <a:off x="1892300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3" name="Oval 182"/>
            <p:cNvSpPr>
              <a:spLocks noChangeArrowheads="1"/>
            </p:cNvSpPr>
            <p:nvPr/>
          </p:nvSpPr>
          <p:spPr bwMode="auto">
            <a:xfrm>
              <a:off x="1719263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4" name="Oval 183"/>
            <p:cNvSpPr>
              <a:spLocks noChangeArrowheads="1"/>
            </p:cNvSpPr>
            <p:nvPr/>
          </p:nvSpPr>
          <p:spPr bwMode="auto">
            <a:xfrm>
              <a:off x="1987550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5" name="Oval 184"/>
            <p:cNvSpPr>
              <a:spLocks noChangeArrowheads="1"/>
            </p:cNvSpPr>
            <p:nvPr/>
          </p:nvSpPr>
          <p:spPr bwMode="auto">
            <a:xfrm>
              <a:off x="1738313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6" name="Oval 185"/>
            <p:cNvSpPr>
              <a:spLocks noChangeArrowheads="1"/>
            </p:cNvSpPr>
            <p:nvPr/>
          </p:nvSpPr>
          <p:spPr bwMode="auto">
            <a:xfrm>
              <a:off x="2028825" y="1419225"/>
              <a:ext cx="146050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7" name="Oval 186"/>
            <p:cNvSpPr>
              <a:spLocks noChangeArrowheads="1"/>
            </p:cNvSpPr>
            <p:nvPr/>
          </p:nvSpPr>
          <p:spPr bwMode="auto">
            <a:xfrm>
              <a:off x="2733675" y="1389063"/>
              <a:ext cx="150813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8" name="Oval 187"/>
            <p:cNvSpPr>
              <a:spLocks noChangeArrowheads="1"/>
            </p:cNvSpPr>
            <p:nvPr/>
          </p:nvSpPr>
          <p:spPr bwMode="auto">
            <a:xfrm>
              <a:off x="2454275" y="100806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9" name="Oval 188"/>
            <p:cNvSpPr>
              <a:spLocks noChangeArrowheads="1"/>
            </p:cNvSpPr>
            <p:nvPr/>
          </p:nvSpPr>
          <p:spPr bwMode="auto">
            <a:xfrm>
              <a:off x="2281238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0" name="Oval 189"/>
            <p:cNvSpPr>
              <a:spLocks noChangeArrowheads="1"/>
            </p:cNvSpPr>
            <p:nvPr/>
          </p:nvSpPr>
          <p:spPr bwMode="auto">
            <a:xfrm>
              <a:off x="2552700" y="1162050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1" name="Oval 190"/>
            <p:cNvSpPr>
              <a:spLocks noChangeArrowheads="1"/>
            </p:cNvSpPr>
            <p:nvPr/>
          </p:nvSpPr>
          <p:spPr bwMode="auto">
            <a:xfrm>
              <a:off x="2300288" y="1087438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2" name="Oval 191"/>
            <p:cNvSpPr>
              <a:spLocks noChangeArrowheads="1"/>
            </p:cNvSpPr>
            <p:nvPr/>
          </p:nvSpPr>
          <p:spPr bwMode="auto">
            <a:xfrm>
              <a:off x="2578100" y="152241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3" name="Oval 192"/>
            <p:cNvSpPr>
              <a:spLocks noChangeArrowheads="1"/>
            </p:cNvSpPr>
            <p:nvPr/>
          </p:nvSpPr>
          <p:spPr bwMode="auto">
            <a:xfrm>
              <a:off x="32988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4" name="Oval 193"/>
            <p:cNvSpPr>
              <a:spLocks noChangeArrowheads="1"/>
            </p:cNvSpPr>
            <p:nvPr/>
          </p:nvSpPr>
          <p:spPr bwMode="auto">
            <a:xfrm>
              <a:off x="3019425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5" name="Oval 194"/>
            <p:cNvSpPr>
              <a:spLocks noChangeArrowheads="1"/>
            </p:cNvSpPr>
            <p:nvPr/>
          </p:nvSpPr>
          <p:spPr bwMode="auto">
            <a:xfrm>
              <a:off x="2846388" y="1052513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6" name="Oval 195"/>
            <p:cNvSpPr>
              <a:spLocks noChangeArrowheads="1"/>
            </p:cNvSpPr>
            <p:nvPr/>
          </p:nvSpPr>
          <p:spPr bwMode="auto">
            <a:xfrm>
              <a:off x="31146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7" name="Oval 196"/>
            <p:cNvSpPr>
              <a:spLocks noChangeArrowheads="1"/>
            </p:cNvSpPr>
            <p:nvPr/>
          </p:nvSpPr>
          <p:spPr bwMode="auto">
            <a:xfrm>
              <a:off x="2865438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8" name="Oval 197"/>
            <p:cNvSpPr>
              <a:spLocks noChangeArrowheads="1"/>
            </p:cNvSpPr>
            <p:nvPr/>
          </p:nvSpPr>
          <p:spPr bwMode="auto">
            <a:xfrm>
              <a:off x="3151188" y="1419225"/>
              <a:ext cx="150812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9" name="Oval 198"/>
            <p:cNvSpPr>
              <a:spLocks noChangeArrowheads="1"/>
            </p:cNvSpPr>
            <p:nvPr/>
          </p:nvSpPr>
          <p:spPr bwMode="auto">
            <a:xfrm>
              <a:off x="38449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0" name="Oval 199"/>
            <p:cNvSpPr>
              <a:spLocks noChangeArrowheads="1"/>
            </p:cNvSpPr>
            <p:nvPr/>
          </p:nvSpPr>
          <p:spPr bwMode="auto">
            <a:xfrm>
              <a:off x="3567113" y="100806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1" name="Oval 200"/>
            <p:cNvSpPr>
              <a:spLocks noChangeArrowheads="1"/>
            </p:cNvSpPr>
            <p:nvPr/>
          </p:nvSpPr>
          <p:spPr bwMode="auto">
            <a:xfrm>
              <a:off x="3392488" y="1052513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2" name="Oval 201"/>
            <p:cNvSpPr>
              <a:spLocks noChangeArrowheads="1"/>
            </p:cNvSpPr>
            <p:nvPr/>
          </p:nvSpPr>
          <p:spPr bwMode="auto">
            <a:xfrm>
              <a:off x="36607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3" name="Oval 202"/>
            <p:cNvSpPr>
              <a:spLocks noChangeArrowheads="1"/>
            </p:cNvSpPr>
            <p:nvPr/>
          </p:nvSpPr>
          <p:spPr bwMode="auto">
            <a:xfrm>
              <a:off x="3411538" y="1087438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4" name="Oval 203"/>
            <p:cNvSpPr>
              <a:spLocks noChangeArrowheads="1"/>
            </p:cNvSpPr>
            <p:nvPr/>
          </p:nvSpPr>
          <p:spPr bwMode="auto">
            <a:xfrm>
              <a:off x="3698875" y="1419225"/>
              <a:ext cx="150813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5" name="Oval 204"/>
            <p:cNvSpPr>
              <a:spLocks noChangeArrowheads="1"/>
            </p:cNvSpPr>
            <p:nvPr/>
          </p:nvSpPr>
          <p:spPr bwMode="auto">
            <a:xfrm>
              <a:off x="4429125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6" name="Oval 205"/>
            <p:cNvSpPr>
              <a:spLocks noChangeArrowheads="1"/>
            </p:cNvSpPr>
            <p:nvPr/>
          </p:nvSpPr>
          <p:spPr bwMode="auto">
            <a:xfrm>
              <a:off x="4151313" y="1003300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7" name="Oval 206"/>
            <p:cNvSpPr>
              <a:spLocks noChangeArrowheads="1"/>
            </p:cNvSpPr>
            <p:nvPr/>
          </p:nvSpPr>
          <p:spPr bwMode="auto">
            <a:xfrm>
              <a:off x="3976688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8" name="Oval 207"/>
            <p:cNvSpPr>
              <a:spLocks noChangeArrowheads="1"/>
            </p:cNvSpPr>
            <p:nvPr/>
          </p:nvSpPr>
          <p:spPr bwMode="auto">
            <a:xfrm>
              <a:off x="4244975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9" name="Oval 208"/>
            <p:cNvSpPr>
              <a:spLocks noChangeArrowheads="1"/>
            </p:cNvSpPr>
            <p:nvPr/>
          </p:nvSpPr>
          <p:spPr bwMode="auto">
            <a:xfrm>
              <a:off x="3995738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0" name="Oval 209"/>
            <p:cNvSpPr>
              <a:spLocks noChangeArrowheads="1"/>
            </p:cNvSpPr>
            <p:nvPr/>
          </p:nvSpPr>
          <p:spPr bwMode="auto">
            <a:xfrm>
              <a:off x="4283075" y="1416050"/>
              <a:ext cx="150813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1" name="Oval 210"/>
            <p:cNvSpPr>
              <a:spLocks noChangeArrowheads="1"/>
            </p:cNvSpPr>
            <p:nvPr/>
          </p:nvSpPr>
          <p:spPr bwMode="auto">
            <a:xfrm>
              <a:off x="4991100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2" name="Oval 211"/>
            <p:cNvSpPr>
              <a:spLocks noChangeArrowheads="1"/>
            </p:cNvSpPr>
            <p:nvPr/>
          </p:nvSpPr>
          <p:spPr bwMode="auto">
            <a:xfrm>
              <a:off x="4711700" y="1003300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3" name="Oval 212"/>
            <p:cNvSpPr>
              <a:spLocks noChangeArrowheads="1"/>
            </p:cNvSpPr>
            <p:nvPr/>
          </p:nvSpPr>
          <p:spPr bwMode="auto">
            <a:xfrm>
              <a:off x="4538663" y="1049338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4" name="Oval 213"/>
            <p:cNvSpPr>
              <a:spLocks noChangeArrowheads="1"/>
            </p:cNvSpPr>
            <p:nvPr/>
          </p:nvSpPr>
          <p:spPr bwMode="auto">
            <a:xfrm>
              <a:off x="4806950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5" name="Oval 214"/>
            <p:cNvSpPr>
              <a:spLocks noChangeArrowheads="1"/>
            </p:cNvSpPr>
            <p:nvPr/>
          </p:nvSpPr>
          <p:spPr bwMode="auto">
            <a:xfrm>
              <a:off x="4557713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6" name="Oval 215"/>
            <p:cNvSpPr>
              <a:spLocks noChangeArrowheads="1"/>
            </p:cNvSpPr>
            <p:nvPr/>
          </p:nvSpPr>
          <p:spPr bwMode="auto">
            <a:xfrm>
              <a:off x="4848225" y="141605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7" name="Oval 216"/>
            <p:cNvSpPr>
              <a:spLocks noChangeArrowheads="1"/>
            </p:cNvSpPr>
            <p:nvPr/>
          </p:nvSpPr>
          <p:spPr bwMode="auto">
            <a:xfrm>
              <a:off x="5553075" y="13858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8" name="Oval 217"/>
            <p:cNvSpPr>
              <a:spLocks noChangeArrowheads="1"/>
            </p:cNvSpPr>
            <p:nvPr/>
          </p:nvSpPr>
          <p:spPr bwMode="auto">
            <a:xfrm>
              <a:off x="5273675" y="1003300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9" name="Oval 218"/>
            <p:cNvSpPr>
              <a:spLocks noChangeArrowheads="1"/>
            </p:cNvSpPr>
            <p:nvPr/>
          </p:nvSpPr>
          <p:spPr bwMode="auto">
            <a:xfrm>
              <a:off x="5103813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0" name="Oval 219"/>
            <p:cNvSpPr>
              <a:spLocks noChangeArrowheads="1"/>
            </p:cNvSpPr>
            <p:nvPr/>
          </p:nvSpPr>
          <p:spPr bwMode="auto">
            <a:xfrm>
              <a:off x="5372100" y="1158875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1" name="Oval 220"/>
            <p:cNvSpPr>
              <a:spLocks noChangeArrowheads="1"/>
            </p:cNvSpPr>
            <p:nvPr/>
          </p:nvSpPr>
          <p:spPr bwMode="auto">
            <a:xfrm>
              <a:off x="5119688" y="1079500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2" name="Oval 221"/>
            <p:cNvSpPr>
              <a:spLocks noChangeArrowheads="1"/>
            </p:cNvSpPr>
            <p:nvPr/>
          </p:nvSpPr>
          <p:spPr bwMode="auto">
            <a:xfrm>
              <a:off x="5410200" y="1416050"/>
              <a:ext cx="146050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3" name="Oval 222"/>
            <p:cNvSpPr>
              <a:spLocks noChangeArrowheads="1"/>
            </p:cNvSpPr>
            <p:nvPr/>
          </p:nvSpPr>
          <p:spPr bwMode="auto">
            <a:xfrm>
              <a:off x="5621338" y="1057275"/>
              <a:ext cx="373062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4" name="Oval 223"/>
            <p:cNvSpPr>
              <a:spLocks noChangeArrowheads="1"/>
            </p:cNvSpPr>
            <p:nvPr/>
          </p:nvSpPr>
          <p:spPr bwMode="auto">
            <a:xfrm>
              <a:off x="5700713" y="1025525"/>
              <a:ext cx="198437" cy="190500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5" name="Oval 224"/>
            <p:cNvSpPr>
              <a:spLocks noChangeArrowheads="1"/>
            </p:cNvSpPr>
            <p:nvPr/>
          </p:nvSpPr>
          <p:spPr bwMode="auto">
            <a:xfrm>
              <a:off x="2552700" y="1416050"/>
              <a:ext cx="200025" cy="188913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6" name="Oval 235"/>
            <p:cNvSpPr>
              <a:spLocks noChangeArrowheads="1"/>
            </p:cNvSpPr>
            <p:nvPr/>
          </p:nvSpPr>
          <p:spPr bwMode="auto">
            <a:xfrm>
              <a:off x="5899150" y="1071563"/>
              <a:ext cx="200025" cy="188912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7" name="Oval 236"/>
            <p:cNvSpPr>
              <a:spLocks noChangeArrowheads="1"/>
            </p:cNvSpPr>
            <p:nvPr/>
          </p:nvSpPr>
          <p:spPr bwMode="auto">
            <a:xfrm>
              <a:off x="1587500" y="139700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8" name="Oval 237"/>
            <p:cNvSpPr>
              <a:spLocks noChangeArrowheads="1"/>
            </p:cNvSpPr>
            <p:nvPr/>
          </p:nvSpPr>
          <p:spPr bwMode="auto">
            <a:xfrm>
              <a:off x="1308100" y="1014413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9" name="Oval 238"/>
            <p:cNvSpPr>
              <a:spLocks noChangeArrowheads="1"/>
            </p:cNvSpPr>
            <p:nvPr/>
          </p:nvSpPr>
          <p:spPr bwMode="auto">
            <a:xfrm>
              <a:off x="885825" y="11064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0" name="Oval 239"/>
            <p:cNvSpPr>
              <a:spLocks noChangeArrowheads="1"/>
            </p:cNvSpPr>
            <p:nvPr/>
          </p:nvSpPr>
          <p:spPr bwMode="auto">
            <a:xfrm>
              <a:off x="1044575" y="140493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1" name="Oval 240"/>
            <p:cNvSpPr>
              <a:spLocks noChangeArrowheads="1"/>
            </p:cNvSpPr>
            <p:nvPr/>
          </p:nvSpPr>
          <p:spPr bwMode="auto">
            <a:xfrm>
              <a:off x="866775" y="1155700"/>
              <a:ext cx="377825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2" name="Oval 241"/>
            <p:cNvSpPr>
              <a:spLocks noChangeArrowheads="1"/>
            </p:cNvSpPr>
            <p:nvPr/>
          </p:nvSpPr>
          <p:spPr bwMode="auto">
            <a:xfrm>
              <a:off x="1135063" y="1057275"/>
              <a:ext cx="376237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3" name="Oval 242"/>
            <p:cNvSpPr>
              <a:spLocks noChangeArrowheads="1"/>
            </p:cNvSpPr>
            <p:nvPr/>
          </p:nvSpPr>
          <p:spPr bwMode="auto">
            <a:xfrm>
              <a:off x="784225" y="1328738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4" name="Oval 243"/>
            <p:cNvSpPr>
              <a:spLocks noChangeArrowheads="1"/>
            </p:cNvSpPr>
            <p:nvPr/>
          </p:nvSpPr>
          <p:spPr bwMode="auto">
            <a:xfrm>
              <a:off x="1403350" y="1166813"/>
              <a:ext cx="376238" cy="35560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5" name="Oval 244"/>
            <p:cNvSpPr>
              <a:spLocks noChangeArrowheads="1"/>
            </p:cNvSpPr>
            <p:nvPr/>
          </p:nvSpPr>
          <p:spPr bwMode="auto">
            <a:xfrm>
              <a:off x="1154113" y="109061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6" name="Oval 245"/>
            <p:cNvSpPr>
              <a:spLocks noChangeArrowheads="1"/>
            </p:cNvSpPr>
            <p:nvPr/>
          </p:nvSpPr>
          <p:spPr bwMode="auto">
            <a:xfrm>
              <a:off x="1444625" y="142398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7" name="Oval 246"/>
            <p:cNvSpPr>
              <a:spLocks noChangeArrowheads="1"/>
            </p:cNvSpPr>
            <p:nvPr/>
          </p:nvSpPr>
          <p:spPr bwMode="auto">
            <a:xfrm>
              <a:off x="2171700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8" name="Oval 247"/>
            <p:cNvSpPr>
              <a:spLocks noChangeArrowheads="1"/>
            </p:cNvSpPr>
            <p:nvPr/>
          </p:nvSpPr>
          <p:spPr bwMode="auto">
            <a:xfrm>
              <a:off x="1892300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9" name="Oval 248"/>
            <p:cNvSpPr>
              <a:spLocks noChangeArrowheads="1"/>
            </p:cNvSpPr>
            <p:nvPr/>
          </p:nvSpPr>
          <p:spPr bwMode="auto">
            <a:xfrm>
              <a:off x="1719263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0" name="Oval 249"/>
            <p:cNvSpPr>
              <a:spLocks noChangeArrowheads="1"/>
            </p:cNvSpPr>
            <p:nvPr/>
          </p:nvSpPr>
          <p:spPr bwMode="auto">
            <a:xfrm>
              <a:off x="1987550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1" name="Oval 250"/>
            <p:cNvSpPr>
              <a:spLocks noChangeArrowheads="1"/>
            </p:cNvSpPr>
            <p:nvPr/>
          </p:nvSpPr>
          <p:spPr bwMode="auto">
            <a:xfrm>
              <a:off x="1738313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2" name="Oval 251"/>
            <p:cNvSpPr>
              <a:spLocks noChangeArrowheads="1"/>
            </p:cNvSpPr>
            <p:nvPr/>
          </p:nvSpPr>
          <p:spPr bwMode="auto">
            <a:xfrm>
              <a:off x="2028825" y="1419225"/>
              <a:ext cx="146050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3" name="Oval 252"/>
            <p:cNvSpPr>
              <a:spLocks noChangeArrowheads="1"/>
            </p:cNvSpPr>
            <p:nvPr/>
          </p:nvSpPr>
          <p:spPr bwMode="auto">
            <a:xfrm>
              <a:off x="2733675" y="1389063"/>
              <a:ext cx="150813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4" name="Oval 253"/>
            <p:cNvSpPr>
              <a:spLocks noChangeArrowheads="1"/>
            </p:cNvSpPr>
            <p:nvPr/>
          </p:nvSpPr>
          <p:spPr bwMode="auto">
            <a:xfrm>
              <a:off x="2454275" y="100806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5" name="Oval 254"/>
            <p:cNvSpPr>
              <a:spLocks noChangeArrowheads="1"/>
            </p:cNvSpPr>
            <p:nvPr/>
          </p:nvSpPr>
          <p:spPr bwMode="auto">
            <a:xfrm>
              <a:off x="2281238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6" name="Oval 255"/>
            <p:cNvSpPr>
              <a:spLocks noChangeArrowheads="1"/>
            </p:cNvSpPr>
            <p:nvPr/>
          </p:nvSpPr>
          <p:spPr bwMode="auto">
            <a:xfrm>
              <a:off x="2552700" y="1162050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7" name="Oval 256"/>
            <p:cNvSpPr>
              <a:spLocks noChangeArrowheads="1"/>
            </p:cNvSpPr>
            <p:nvPr/>
          </p:nvSpPr>
          <p:spPr bwMode="auto">
            <a:xfrm>
              <a:off x="2300288" y="1087438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8" name="Oval 257"/>
            <p:cNvSpPr>
              <a:spLocks noChangeArrowheads="1"/>
            </p:cNvSpPr>
            <p:nvPr/>
          </p:nvSpPr>
          <p:spPr bwMode="auto">
            <a:xfrm>
              <a:off x="2578100" y="152241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9" name="Oval 258"/>
            <p:cNvSpPr>
              <a:spLocks noChangeArrowheads="1"/>
            </p:cNvSpPr>
            <p:nvPr/>
          </p:nvSpPr>
          <p:spPr bwMode="auto">
            <a:xfrm>
              <a:off x="32988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0" name="Oval 259"/>
            <p:cNvSpPr>
              <a:spLocks noChangeArrowheads="1"/>
            </p:cNvSpPr>
            <p:nvPr/>
          </p:nvSpPr>
          <p:spPr bwMode="auto">
            <a:xfrm>
              <a:off x="3019425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1" name="Oval 260"/>
            <p:cNvSpPr>
              <a:spLocks noChangeArrowheads="1"/>
            </p:cNvSpPr>
            <p:nvPr/>
          </p:nvSpPr>
          <p:spPr bwMode="auto">
            <a:xfrm>
              <a:off x="2846388" y="1052513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2" name="Oval 261"/>
            <p:cNvSpPr>
              <a:spLocks noChangeArrowheads="1"/>
            </p:cNvSpPr>
            <p:nvPr/>
          </p:nvSpPr>
          <p:spPr bwMode="auto">
            <a:xfrm>
              <a:off x="31146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3" name="Oval 262"/>
            <p:cNvSpPr>
              <a:spLocks noChangeArrowheads="1"/>
            </p:cNvSpPr>
            <p:nvPr/>
          </p:nvSpPr>
          <p:spPr bwMode="auto">
            <a:xfrm>
              <a:off x="2865438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4" name="Oval 263"/>
            <p:cNvSpPr>
              <a:spLocks noChangeArrowheads="1"/>
            </p:cNvSpPr>
            <p:nvPr/>
          </p:nvSpPr>
          <p:spPr bwMode="auto">
            <a:xfrm>
              <a:off x="3151188" y="1419225"/>
              <a:ext cx="150812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5" name="Oval 264"/>
            <p:cNvSpPr>
              <a:spLocks noChangeArrowheads="1"/>
            </p:cNvSpPr>
            <p:nvPr/>
          </p:nvSpPr>
          <p:spPr bwMode="auto">
            <a:xfrm>
              <a:off x="38449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" name="Oval 265"/>
            <p:cNvSpPr>
              <a:spLocks noChangeArrowheads="1"/>
            </p:cNvSpPr>
            <p:nvPr/>
          </p:nvSpPr>
          <p:spPr bwMode="auto">
            <a:xfrm>
              <a:off x="3567113" y="100806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" name="Oval 266"/>
            <p:cNvSpPr>
              <a:spLocks noChangeArrowheads="1"/>
            </p:cNvSpPr>
            <p:nvPr/>
          </p:nvSpPr>
          <p:spPr bwMode="auto">
            <a:xfrm>
              <a:off x="3392488" y="1052513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8" name="Oval 267"/>
            <p:cNvSpPr>
              <a:spLocks noChangeArrowheads="1"/>
            </p:cNvSpPr>
            <p:nvPr/>
          </p:nvSpPr>
          <p:spPr bwMode="auto">
            <a:xfrm>
              <a:off x="36607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9" name="Oval 268"/>
            <p:cNvSpPr>
              <a:spLocks noChangeArrowheads="1"/>
            </p:cNvSpPr>
            <p:nvPr/>
          </p:nvSpPr>
          <p:spPr bwMode="auto">
            <a:xfrm>
              <a:off x="3411538" y="1087438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0" name="Oval 269"/>
            <p:cNvSpPr>
              <a:spLocks noChangeArrowheads="1"/>
            </p:cNvSpPr>
            <p:nvPr/>
          </p:nvSpPr>
          <p:spPr bwMode="auto">
            <a:xfrm>
              <a:off x="3698875" y="1419225"/>
              <a:ext cx="150813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1" name="Oval 270"/>
            <p:cNvSpPr>
              <a:spLocks noChangeArrowheads="1"/>
            </p:cNvSpPr>
            <p:nvPr/>
          </p:nvSpPr>
          <p:spPr bwMode="auto">
            <a:xfrm>
              <a:off x="4429125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2" name="Oval 271"/>
            <p:cNvSpPr>
              <a:spLocks noChangeArrowheads="1"/>
            </p:cNvSpPr>
            <p:nvPr/>
          </p:nvSpPr>
          <p:spPr bwMode="auto">
            <a:xfrm>
              <a:off x="4151313" y="1003300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3" name="Oval 272"/>
            <p:cNvSpPr>
              <a:spLocks noChangeArrowheads="1"/>
            </p:cNvSpPr>
            <p:nvPr/>
          </p:nvSpPr>
          <p:spPr bwMode="auto">
            <a:xfrm>
              <a:off x="3976688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4" name="Oval 273"/>
            <p:cNvSpPr>
              <a:spLocks noChangeArrowheads="1"/>
            </p:cNvSpPr>
            <p:nvPr/>
          </p:nvSpPr>
          <p:spPr bwMode="auto">
            <a:xfrm>
              <a:off x="4244975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5" name="Oval 274"/>
            <p:cNvSpPr>
              <a:spLocks noChangeArrowheads="1"/>
            </p:cNvSpPr>
            <p:nvPr/>
          </p:nvSpPr>
          <p:spPr bwMode="auto">
            <a:xfrm>
              <a:off x="3995738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6" name="Oval 275"/>
            <p:cNvSpPr>
              <a:spLocks noChangeArrowheads="1"/>
            </p:cNvSpPr>
            <p:nvPr/>
          </p:nvSpPr>
          <p:spPr bwMode="auto">
            <a:xfrm>
              <a:off x="4283075" y="1416050"/>
              <a:ext cx="150813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7" name="Oval 276"/>
            <p:cNvSpPr>
              <a:spLocks noChangeArrowheads="1"/>
            </p:cNvSpPr>
            <p:nvPr/>
          </p:nvSpPr>
          <p:spPr bwMode="auto">
            <a:xfrm>
              <a:off x="4991100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8" name="Oval 277"/>
            <p:cNvSpPr>
              <a:spLocks noChangeArrowheads="1"/>
            </p:cNvSpPr>
            <p:nvPr/>
          </p:nvSpPr>
          <p:spPr bwMode="auto">
            <a:xfrm>
              <a:off x="4711700" y="1003300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9" name="Oval 278"/>
            <p:cNvSpPr>
              <a:spLocks noChangeArrowheads="1"/>
            </p:cNvSpPr>
            <p:nvPr/>
          </p:nvSpPr>
          <p:spPr bwMode="auto">
            <a:xfrm>
              <a:off x="4538663" y="1049338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0" name="Oval 279"/>
            <p:cNvSpPr>
              <a:spLocks noChangeArrowheads="1"/>
            </p:cNvSpPr>
            <p:nvPr/>
          </p:nvSpPr>
          <p:spPr bwMode="auto">
            <a:xfrm>
              <a:off x="4806950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1" name="Oval 280"/>
            <p:cNvSpPr>
              <a:spLocks noChangeArrowheads="1"/>
            </p:cNvSpPr>
            <p:nvPr/>
          </p:nvSpPr>
          <p:spPr bwMode="auto">
            <a:xfrm>
              <a:off x="4557713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2" name="Oval 281"/>
            <p:cNvSpPr>
              <a:spLocks noChangeArrowheads="1"/>
            </p:cNvSpPr>
            <p:nvPr/>
          </p:nvSpPr>
          <p:spPr bwMode="auto">
            <a:xfrm>
              <a:off x="4848225" y="141605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3" name="Oval 282"/>
            <p:cNvSpPr>
              <a:spLocks noChangeArrowheads="1"/>
            </p:cNvSpPr>
            <p:nvPr/>
          </p:nvSpPr>
          <p:spPr bwMode="auto">
            <a:xfrm>
              <a:off x="5553075" y="13858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4" name="Oval 283"/>
            <p:cNvSpPr>
              <a:spLocks noChangeArrowheads="1"/>
            </p:cNvSpPr>
            <p:nvPr/>
          </p:nvSpPr>
          <p:spPr bwMode="auto">
            <a:xfrm>
              <a:off x="5273675" y="1003300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5" name="Oval 284"/>
            <p:cNvSpPr>
              <a:spLocks noChangeArrowheads="1"/>
            </p:cNvSpPr>
            <p:nvPr/>
          </p:nvSpPr>
          <p:spPr bwMode="auto">
            <a:xfrm>
              <a:off x="5103813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6" name="Oval 285"/>
            <p:cNvSpPr>
              <a:spLocks noChangeArrowheads="1"/>
            </p:cNvSpPr>
            <p:nvPr/>
          </p:nvSpPr>
          <p:spPr bwMode="auto">
            <a:xfrm>
              <a:off x="5372100" y="1158875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7" name="Oval 286"/>
            <p:cNvSpPr>
              <a:spLocks noChangeArrowheads="1"/>
            </p:cNvSpPr>
            <p:nvPr/>
          </p:nvSpPr>
          <p:spPr bwMode="auto">
            <a:xfrm>
              <a:off x="5119688" y="1079500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" name="Oval 287"/>
            <p:cNvSpPr>
              <a:spLocks noChangeArrowheads="1"/>
            </p:cNvSpPr>
            <p:nvPr/>
          </p:nvSpPr>
          <p:spPr bwMode="auto">
            <a:xfrm>
              <a:off x="5410200" y="1416050"/>
              <a:ext cx="146050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9" name="Oval 288"/>
            <p:cNvSpPr>
              <a:spLocks noChangeArrowheads="1"/>
            </p:cNvSpPr>
            <p:nvPr/>
          </p:nvSpPr>
          <p:spPr bwMode="auto">
            <a:xfrm>
              <a:off x="5621338" y="1057275"/>
              <a:ext cx="373062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50" name="Oval 289"/>
            <p:cNvSpPr>
              <a:spLocks noChangeArrowheads="1"/>
            </p:cNvSpPr>
            <p:nvPr/>
          </p:nvSpPr>
          <p:spPr bwMode="auto">
            <a:xfrm>
              <a:off x="5700713" y="1025525"/>
              <a:ext cx="198437" cy="190500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51" name="Oval 290"/>
            <p:cNvSpPr>
              <a:spLocks noChangeArrowheads="1"/>
            </p:cNvSpPr>
            <p:nvPr/>
          </p:nvSpPr>
          <p:spPr bwMode="auto">
            <a:xfrm>
              <a:off x="2552700" y="1416050"/>
              <a:ext cx="200025" cy="188913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73" name="Text Box 175"/>
          <p:cNvSpPr txBox="1">
            <a:spLocks noChangeArrowheads="1"/>
          </p:cNvSpPr>
          <p:nvPr/>
        </p:nvSpPr>
        <p:spPr bwMode="auto">
          <a:xfrm>
            <a:off x="4940881" y="1416669"/>
            <a:ext cx="29467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200" dirty="0" smtClean="0"/>
              <a:t>12 </a:t>
            </a:r>
            <a:r>
              <a:rPr lang="fr-FR" sz="1200" dirty="0" err="1" smtClean="0"/>
              <a:t>hydroxy</a:t>
            </a:r>
            <a:r>
              <a:rPr lang="fr-FR" sz="1200" dirty="0" smtClean="0"/>
              <a:t>-</a:t>
            </a:r>
            <a:r>
              <a:rPr lang="fr-FR" sz="1200" dirty="0" err="1" smtClean="0"/>
              <a:t>staric</a:t>
            </a:r>
            <a:r>
              <a:rPr lang="fr-FR" sz="1200" dirty="0" smtClean="0"/>
              <a:t> </a:t>
            </a:r>
            <a:r>
              <a:rPr lang="fr-FR" sz="1200" dirty="0" err="1" smtClean="0"/>
              <a:t>acid</a:t>
            </a:r>
            <a:endParaRPr lang="fr-FR" sz="1200" dirty="0"/>
          </a:p>
        </p:txBody>
      </p:sp>
      <p:sp>
        <p:nvSpPr>
          <p:cNvPr id="278" name="ZoneTexte 277"/>
          <p:cNvSpPr txBox="1"/>
          <p:nvPr/>
        </p:nvSpPr>
        <p:spPr>
          <a:xfrm>
            <a:off x="5148012" y="1797729"/>
            <a:ext cx="2384820" cy="369332"/>
          </a:xfrm>
          <a:prstGeom prst="rect">
            <a:avLst/>
          </a:prstGeom>
          <a:solidFill>
            <a:srgbClr val="7030A0">
              <a:alpha val="21000"/>
            </a:srgb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New green surfactants</a:t>
            </a:r>
            <a:endParaRPr lang="fr-FR" dirty="0"/>
          </a:p>
        </p:txBody>
      </p:sp>
      <p:sp>
        <p:nvSpPr>
          <p:cNvPr id="252" name="Rectangle 25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53" name="ZoneTexte 25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400" i="1" dirty="0" smtClean="0">
                <a:solidFill>
                  <a:srgbClr val="0033CC"/>
                </a:solidFill>
              </a:rPr>
              <a:t> 2 	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  <p:sp>
        <p:nvSpPr>
          <p:cNvPr id="254" name="ZoneTexte 253"/>
          <p:cNvSpPr txBox="1"/>
          <p:nvPr/>
        </p:nvSpPr>
        <p:spPr>
          <a:xfrm>
            <a:off x="1209456" y="5773498"/>
            <a:ext cx="6758693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Outstanding </a:t>
            </a:r>
            <a:r>
              <a:rPr lang="en-US" b="1" dirty="0"/>
              <a:t>stability </a:t>
            </a:r>
            <a:r>
              <a:rPr lang="en-US" dirty="0"/>
              <a:t>at </a:t>
            </a:r>
            <a:r>
              <a:rPr lang="en-US" dirty="0" smtClean="0"/>
              <a:t>ambient </a:t>
            </a:r>
            <a:r>
              <a:rPr lang="en-US" dirty="0"/>
              <a:t>temperature</a:t>
            </a:r>
            <a:r>
              <a:rPr lang="en-US" b="1" dirty="0" smtClean="0"/>
              <a:t>!</a:t>
            </a:r>
            <a:endParaRPr lang="en-US" b="1" dirty="0"/>
          </a:p>
        </p:txBody>
      </p:sp>
      <p:grpSp>
        <p:nvGrpSpPr>
          <p:cNvPr id="125" name="Group 5"/>
          <p:cNvGrpSpPr>
            <a:grpSpLocks/>
          </p:cNvGrpSpPr>
          <p:nvPr/>
        </p:nvGrpSpPr>
        <p:grpSpPr bwMode="auto">
          <a:xfrm>
            <a:off x="8056196" y="1157289"/>
            <a:ext cx="452804" cy="354011"/>
            <a:chOff x="3782" y="928"/>
            <a:chExt cx="401" cy="329"/>
          </a:xfrm>
        </p:grpSpPr>
        <p:sp>
          <p:nvSpPr>
            <p:cNvPr id="126" name="Oval 225"/>
            <p:cNvSpPr>
              <a:spLocks noChangeArrowheads="1"/>
            </p:cNvSpPr>
            <p:nvPr/>
          </p:nvSpPr>
          <p:spPr bwMode="auto">
            <a:xfrm>
              <a:off x="4090" y="1119"/>
              <a:ext cx="71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27" name="Oval 226"/>
            <p:cNvSpPr>
              <a:spLocks noChangeArrowheads="1"/>
            </p:cNvSpPr>
            <p:nvPr/>
          </p:nvSpPr>
          <p:spPr bwMode="auto">
            <a:xfrm>
              <a:off x="3954" y="934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0" name="Oval 227"/>
            <p:cNvSpPr>
              <a:spLocks noChangeArrowheads="1"/>
            </p:cNvSpPr>
            <p:nvPr/>
          </p:nvSpPr>
          <p:spPr bwMode="auto">
            <a:xfrm>
              <a:off x="3870" y="954"/>
              <a:ext cx="183" cy="17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1" name="Oval 228"/>
            <p:cNvSpPr>
              <a:spLocks noChangeArrowheads="1"/>
            </p:cNvSpPr>
            <p:nvPr/>
          </p:nvSpPr>
          <p:spPr bwMode="auto">
            <a:xfrm>
              <a:off x="4000" y="1009"/>
              <a:ext cx="183" cy="171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2" name="Oval 229"/>
            <p:cNvSpPr>
              <a:spLocks noChangeArrowheads="1"/>
            </p:cNvSpPr>
            <p:nvPr/>
          </p:nvSpPr>
          <p:spPr bwMode="auto">
            <a:xfrm>
              <a:off x="3782" y="937"/>
              <a:ext cx="73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3" name="Oval 230"/>
            <p:cNvSpPr>
              <a:spLocks noChangeArrowheads="1"/>
            </p:cNvSpPr>
            <p:nvPr/>
          </p:nvSpPr>
          <p:spPr bwMode="auto">
            <a:xfrm>
              <a:off x="4031" y="1189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0" name="Oval 231"/>
            <p:cNvSpPr>
              <a:spLocks noChangeArrowheads="1"/>
            </p:cNvSpPr>
            <p:nvPr/>
          </p:nvSpPr>
          <p:spPr bwMode="auto">
            <a:xfrm>
              <a:off x="3800" y="941"/>
              <a:ext cx="154" cy="136"/>
            </a:xfrm>
            <a:prstGeom prst="ellipse">
              <a:avLst/>
            </a:prstGeom>
            <a:solidFill>
              <a:srgbClr val="3333CC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4" name="Oval 232"/>
            <p:cNvSpPr>
              <a:spLocks noChangeArrowheads="1"/>
            </p:cNvSpPr>
            <p:nvPr/>
          </p:nvSpPr>
          <p:spPr bwMode="auto">
            <a:xfrm>
              <a:off x="3863" y="928"/>
              <a:ext cx="71" cy="66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5" name="Oval 233"/>
            <p:cNvSpPr>
              <a:spLocks noChangeArrowheads="1"/>
            </p:cNvSpPr>
            <p:nvPr/>
          </p:nvSpPr>
          <p:spPr bwMode="auto">
            <a:xfrm>
              <a:off x="3800" y="1014"/>
              <a:ext cx="72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5" name="Oval 234"/>
            <p:cNvSpPr>
              <a:spLocks noChangeArrowheads="1"/>
            </p:cNvSpPr>
            <p:nvPr/>
          </p:nvSpPr>
          <p:spPr bwMode="auto">
            <a:xfrm>
              <a:off x="4015" y="1131"/>
              <a:ext cx="97" cy="91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6" name="Oval 291"/>
            <p:cNvSpPr>
              <a:spLocks noChangeArrowheads="1"/>
            </p:cNvSpPr>
            <p:nvPr/>
          </p:nvSpPr>
          <p:spPr bwMode="auto">
            <a:xfrm>
              <a:off x="4090" y="1119"/>
              <a:ext cx="71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7" name="Oval 292"/>
            <p:cNvSpPr>
              <a:spLocks noChangeArrowheads="1"/>
            </p:cNvSpPr>
            <p:nvPr/>
          </p:nvSpPr>
          <p:spPr bwMode="auto">
            <a:xfrm>
              <a:off x="3954" y="934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8" name="Oval 293"/>
            <p:cNvSpPr>
              <a:spLocks noChangeArrowheads="1"/>
            </p:cNvSpPr>
            <p:nvPr/>
          </p:nvSpPr>
          <p:spPr bwMode="auto">
            <a:xfrm>
              <a:off x="3870" y="954"/>
              <a:ext cx="183" cy="17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9" name="Oval 294"/>
            <p:cNvSpPr>
              <a:spLocks noChangeArrowheads="1"/>
            </p:cNvSpPr>
            <p:nvPr/>
          </p:nvSpPr>
          <p:spPr bwMode="auto">
            <a:xfrm>
              <a:off x="4000" y="1009"/>
              <a:ext cx="183" cy="171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0" name="Oval 295"/>
            <p:cNvSpPr>
              <a:spLocks noChangeArrowheads="1"/>
            </p:cNvSpPr>
            <p:nvPr/>
          </p:nvSpPr>
          <p:spPr bwMode="auto">
            <a:xfrm>
              <a:off x="3782" y="937"/>
              <a:ext cx="73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1" name="Oval 296"/>
            <p:cNvSpPr>
              <a:spLocks noChangeArrowheads="1"/>
            </p:cNvSpPr>
            <p:nvPr/>
          </p:nvSpPr>
          <p:spPr bwMode="auto">
            <a:xfrm>
              <a:off x="4031" y="1189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2" name="Oval 297"/>
            <p:cNvSpPr>
              <a:spLocks noChangeArrowheads="1"/>
            </p:cNvSpPr>
            <p:nvPr/>
          </p:nvSpPr>
          <p:spPr bwMode="auto">
            <a:xfrm>
              <a:off x="3800" y="941"/>
              <a:ext cx="154" cy="136"/>
            </a:xfrm>
            <a:prstGeom prst="ellipse">
              <a:avLst/>
            </a:prstGeom>
            <a:solidFill>
              <a:srgbClr val="3333CC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3" name="Oval 298"/>
            <p:cNvSpPr>
              <a:spLocks noChangeArrowheads="1"/>
            </p:cNvSpPr>
            <p:nvPr/>
          </p:nvSpPr>
          <p:spPr bwMode="auto">
            <a:xfrm>
              <a:off x="3863" y="928"/>
              <a:ext cx="71" cy="66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4" name="Oval 299"/>
            <p:cNvSpPr>
              <a:spLocks noChangeArrowheads="1"/>
            </p:cNvSpPr>
            <p:nvPr/>
          </p:nvSpPr>
          <p:spPr bwMode="auto">
            <a:xfrm>
              <a:off x="3800" y="1014"/>
              <a:ext cx="72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5" name="Oval 300"/>
            <p:cNvSpPr>
              <a:spLocks noChangeArrowheads="1"/>
            </p:cNvSpPr>
            <p:nvPr/>
          </p:nvSpPr>
          <p:spPr bwMode="auto">
            <a:xfrm>
              <a:off x="4015" y="1131"/>
              <a:ext cx="97" cy="91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</p:grpSp>
      <p:sp>
        <p:nvSpPr>
          <p:cNvPr id="267" name="Text Box 176"/>
          <p:cNvSpPr txBox="1">
            <a:spLocks noChangeArrowheads="1"/>
          </p:cNvSpPr>
          <p:nvPr/>
        </p:nvSpPr>
        <p:spPr bwMode="auto">
          <a:xfrm>
            <a:off x="7581901" y="1425575"/>
            <a:ext cx="135376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fr-FR" sz="1200" dirty="0"/>
              <a:t>2 </a:t>
            </a:r>
            <a:r>
              <a:rPr lang="fr-FR" sz="1200" dirty="0" err="1"/>
              <a:t>amino</a:t>
            </a:r>
            <a:r>
              <a:rPr lang="fr-FR" sz="1200" dirty="0"/>
              <a:t> 1 </a:t>
            </a:r>
            <a:r>
              <a:rPr lang="fr-FR" sz="1200" dirty="0" err="1"/>
              <a:t>ethanol</a:t>
            </a:r>
            <a:endParaRPr lang="fr-FR" sz="1200" dirty="0"/>
          </a:p>
        </p:txBody>
      </p:sp>
    </p:spTree>
    <p:extLst>
      <p:ext uri="{BB962C8B-B14F-4D97-AF65-F5344CB8AC3E}">
        <p14:creationId xmlns:p14="http://schemas.microsoft.com/office/powerpoint/2010/main" val="2170318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Picture 817" descr="Figure 2"/>
          <p:cNvPicPr>
            <a:picLocks noChangeAspect="1" noChangeArrowheads="1"/>
          </p:cNvPicPr>
          <p:nvPr/>
        </p:nvPicPr>
        <p:blipFill>
          <a:blip r:embed="rId2" cstate="print"/>
          <a:srcRect t="10565" r="53998" b="17032"/>
          <a:stretch>
            <a:fillRect/>
          </a:stretch>
        </p:blipFill>
        <p:spPr bwMode="auto">
          <a:xfrm>
            <a:off x="1429721" y="2529759"/>
            <a:ext cx="2471738" cy="3219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9"/>
          <p:cNvSpPr/>
          <p:nvPr/>
        </p:nvSpPr>
        <p:spPr>
          <a:xfrm>
            <a:off x="6791030" y="803909"/>
            <a:ext cx="666750" cy="31432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Text Box 354"/>
          <p:cNvSpPr txBox="1">
            <a:spLocks noChangeArrowheads="1"/>
          </p:cNvSpPr>
          <p:nvPr/>
        </p:nvSpPr>
        <p:spPr bwMode="auto">
          <a:xfrm>
            <a:off x="4908266" y="6611779"/>
            <a:ext cx="426430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fr-FR" sz="1000" dirty="0">
                <a:latin typeface="Arial" pitchFamily="34" charset="0"/>
                <a:cs typeface="Arial" pitchFamily="34" charset="0"/>
              </a:rPr>
              <a:t>A.-L.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Fameau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fr-FR" sz="1000" i="1" dirty="0">
                <a:latin typeface="Arial" pitchFamily="34" charset="0"/>
                <a:cs typeface="Arial" pitchFamily="34" charset="0"/>
              </a:rPr>
              <a:t>et al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,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Angewandte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fr-FR" sz="1000" dirty="0" err="1">
                <a:latin typeface="Arial" pitchFamily="34" charset="0"/>
                <a:cs typeface="Arial" pitchFamily="34" charset="0"/>
              </a:rPr>
              <a:t>Chemie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 Int. Ed., </a:t>
            </a:r>
            <a:r>
              <a:rPr lang="fr-FR" sz="1000" b="1" dirty="0">
                <a:latin typeface="Arial" pitchFamily="34" charset="0"/>
                <a:cs typeface="Arial" pitchFamily="34" charset="0"/>
              </a:rPr>
              <a:t>2011</a:t>
            </a:r>
            <a:r>
              <a:rPr lang="fr-FR" sz="1000" dirty="0">
                <a:latin typeface="Arial" pitchFamily="34" charset="0"/>
                <a:cs typeface="Arial" pitchFamily="34" charset="0"/>
              </a:rPr>
              <a:t>, 50, 8264 –8269.</a:t>
            </a:r>
          </a:p>
        </p:txBody>
      </p:sp>
      <p:pic>
        <p:nvPicPr>
          <p:cNvPr id="40964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77436" y="2502639"/>
            <a:ext cx="3319461" cy="3212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" name="Picture 297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26956" y="806131"/>
            <a:ext cx="1388269" cy="182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9" name="Picture 297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000284" y="837715"/>
            <a:ext cx="1780162" cy="1739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4" name="Groupe 149"/>
          <p:cNvGrpSpPr>
            <a:grpSpLocks/>
          </p:cNvGrpSpPr>
          <p:nvPr/>
        </p:nvGrpSpPr>
        <p:grpSpPr bwMode="auto">
          <a:xfrm>
            <a:off x="5058475" y="1177721"/>
            <a:ext cx="2691967" cy="323168"/>
            <a:chOff x="784225" y="1003300"/>
            <a:chExt cx="5314950" cy="658813"/>
          </a:xfrm>
        </p:grpSpPr>
        <p:sp>
          <p:nvSpPr>
            <p:cNvPr id="135" name="Oval 169"/>
            <p:cNvSpPr>
              <a:spLocks noChangeArrowheads="1"/>
            </p:cNvSpPr>
            <p:nvPr/>
          </p:nvSpPr>
          <p:spPr bwMode="auto">
            <a:xfrm>
              <a:off x="5899150" y="1071563"/>
              <a:ext cx="200025" cy="188912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6" name="Oval 170"/>
            <p:cNvSpPr>
              <a:spLocks noChangeArrowheads="1"/>
            </p:cNvSpPr>
            <p:nvPr/>
          </p:nvSpPr>
          <p:spPr bwMode="auto">
            <a:xfrm>
              <a:off x="1587500" y="139700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7" name="Oval 171"/>
            <p:cNvSpPr>
              <a:spLocks noChangeArrowheads="1"/>
            </p:cNvSpPr>
            <p:nvPr/>
          </p:nvSpPr>
          <p:spPr bwMode="auto">
            <a:xfrm>
              <a:off x="1308100" y="1014413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8" name="Oval 172"/>
            <p:cNvSpPr>
              <a:spLocks noChangeArrowheads="1"/>
            </p:cNvSpPr>
            <p:nvPr/>
          </p:nvSpPr>
          <p:spPr bwMode="auto">
            <a:xfrm>
              <a:off x="885825" y="11064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39" name="Oval 173"/>
            <p:cNvSpPr>
              <a:spLocks noChangeArrowheads="1"/>
            </p:cNvSpPr>
            <p:nvPr/>
          </p:nvSpPr>
          <p:spPr bwMode="auto">
            <a:xfrm>
              <a:off x="1044575" y="140493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3" name="Oval 174"/>
            <p:cNvSpPr>
              <a:spLocks noChangeArrowheads="1"/>
            </p:cNvSpPr>
            <p:nvPr/>
          </p:nvSpPr>
          <p:spPr bwMode="auto">
            <a:xfrm>
              <a:off x="866775" y="1155700"/>
              <a:ext cx="377825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6" name="Oval 175"/>
            <p:cNvSpPr>
              <a:spLocks noChangeArrowheads="1"/>
            </p:cNvSpPr>
            <p:nvPr/>
          </p:nvSpPr>
          <p:spPr bwMode="auto">
            <a:xfrm>
              <a:off x="1135063" y="1057275"/>
              <a:ext cx="376237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7" name="Oval 176"/>
            <p:cNvSpPr>
              <a:spLocks noChangeArrowheads="1"/>
            </p:cNvSpPr>
            <p:nvPr/>
          </p:nvSpPr>
          <p:spPr bwMode="auto">
            <a:xfrm>
              <a:off x="784225" y="1328738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8" name="Oval 177"/>
            <p:cNvSpPr>
              <a:spLocks noChangeArrowheads="1"/>
            </p:cNvSpPr>
            <p:nvPr/>
          </p:nvSpPr>
          <p:spPr bwMode="auto">
            <a:xfrm>
              <a:off x="1403350" y="1166813"/>
              <a:ext cx="376238" cy="35560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49" name="Oval 178"/>
            <p:cNvSpPr>
              <a:spLocks noChangeArrowheads="1"/>
            </p:cNvSpPr>
            <p:nvPr/>
          </p:nvSpPr>
          <p:spPr bwMode="auto">
            <a:xfrm>
              <a:off x="1154113" y="109061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0" name="Oval 179"/>
            <p:cNvSpPr>
              <a:spLocks noChangeArrowheads="1"/>
            </p:cNvSpPr>
            <p:nvPr/>
          </p:nvSpPr>
          <p:spPr bwMode="auto">
            <a:xfrm>
              <a:off x="1444625" y="142398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1" name="Oval 180"/>
            <p:cNvSpPr>
              <a:spLocks noChangeArrowheads="1"/>
            </p:cNvSpPr>
            <p:nvPr/>
          </p:nvSpPr>
          <p:spPr bwMode="auto">
            <a:xfrm>
              <a:off x="2171700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2" name="Oval 181"/>
            <p:cNvSpPr>
              <a:spLocks noChangeArrowheads="1"/>
            </p:cNvSpPr>
            <p:nvPr/>
          </p:nvSpPr>
          <p:spPr bwMode="auto">
            <a:xfrm>
              <a:off x="1892300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3" name="Oval 182"/>
            <p:cNvSpPr>
              <a:spLocks noChangeArrowheads="1"/>
            </p:cNvSpPr>
            <p:nvPr/>
          </p:nvSpPr>
          <p:spPr bwMode="auto">
            <a:xfrm>
              <a:off x="1719263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4" name="Oval 183"/>
            <p:cNvSpPr>
              <a:spLocks noChangeArrowheads="1"/>
            </p:cNvSpPr>
            <p:nvPr/>
          </p:nvSpPr>
          <p:spPr bwMode="auto">
            <a:xfrm>
              <a:off x="1987550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5" name="Oval 184"/>
            <p:cNvSpPr>
              <a:spLocks noChangeArrowheads="1"/>
            </p:cNvSpPr>
            <p:nvPr/>
          </p:nvSpPr>
          <p:spPr bwMode="auto">
            <a:xfrm>
              <a:off x="1738313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6" name="Oval 185"/>
            <p:cNvSpPr>
              <a:spLocks noChangeArrowheads="1"/>
            </p:cNvSpPr>
            <p:nvPr/>
          </p:nvSpPr>
          <p:spPr bwMode="auto">
            <a:xfrm>
              <a:off x="2028825" y="1419225"/>
              <a:ext cx="146050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7" name="Oval 186"/>
            <p:cNvSpPr>
              <a:spLocks noChangeArrowheads="1"/>
            </p:cNvSpPr>
            <p:nvPr/>
          </p:nvSpPr>
          <p:spPr bwMode="auto">
            <a:xfrm>
              <a:off x="2733675" y="1389063"/>
              <a:ext cx="150813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8" name="Oval 187"/>
            <p:cNvSpPr>
              <a:spLocks noChangeArrowheads="1"/>
            </p:cNvSpPr>
            <p:nvPr/>
          </p:nvSpPr>
          <p:spPr bwMode="auto">
            <a:xfrm>
              <a:off x="2454275" y="100806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59" name="Oval 188"/>
            <p:cNvSpPr>
              <a:spLocks noChangeArrowheads="1"/>
            </p:cNvSpPr>
            <p:nvPr/>
          </p:nvSpPr>
          <p:spPr bwMode="auto">
            <a:xfrm>
              <a:off x="2281238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0" name="Oval 189"/>
            <p:cNvSpPr>
              <a:spLocks noChangeArrowheads="1"/>
            </p:cNvSpPr>
            <p:nvPr/>
          </p:nvSpPr>
          <p:spPr bwMode="auto">
            <a:xfrm>
              <a:off x="2552700" y="1162050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1" name="Oval 190"/>
            <p:cNvSpPr>
              <a:spLocks noChangeArrowheads="1"/>
            </p:cNvSpPr>
            <p:nvPr/>
          </p:nvSpPr>
          <p:spPr bwMode="auto">
            <a:xfrm>
              <a:off x="2300288" y="1087438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2" name="Oval 191"/>
            <p:cNvSpPr>
              <a:spLocks noChangeArrowheads="1"/>
            </p:cNvSpPr>
            <p:nvPr/>
          </p:nvSpPr>
          <p:spPr bwMode="auto">
            <a:xfrm>
              <a:off x="2578100" y="152241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3" name="Oval 192"/>
            <p:cNvSpPr>
              <a:spLocks noChangeArrowheads="1"/>
            </p:cNvSpPr>
            <p:nvPr/>
          </p:nvSpPr>
          <p:spPr bwMode="auto">
            <a:xfrm>
              <a:off x="32988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4" name="Oval 193"/>
            <p:cNvSpPr>
              <a:spLocks noChangeArrowheads="1"/>
            </p:cNvSpPr>
            <p:nvPr/>
          </p:nvSpPr>
          <p:spPr bwMode="auto">
            <a:xfrm>
              <a:off x="3019425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5" name="Oval 194"/>
            <p:cNvSpPr>
              <a:spLocks noChangeArrowheads="1"/>
            </p:cNvSpPr>
            <p:nvPr/>
          </p:nvSpPr>
          <p:spPr bwMode="auto">
            <a:xfrm>
              <a:off x="2846388" y="1052513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6" name="Oval 195"/>
            <p:cNvSpPr>
              <a:spLocks noChangeArrowheads="1"/>
            </p:cNvSpPr>
            <p:nvPr/>
          </p:nvSpPr>
          <p:spPr bwMode="auto">
            <a:xfrm>
              <a:off x="31146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7" name="Oval 196"/>
            <p:cNvSpPr>
              <a:spLocks noChangeArrowheads="1"/>
            </p:cNvSpPr>
            <p:nvPr/>
          </p:nvSpPr>
          <p:spPr bwMode="auto">
            <a:xfrm>
              <a:off x="2865438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8" name="Oval 197"/>
            <p:cNvSpPr>
              <a:spLocks noChangeArrowheads="1"/>
            </p:cNvSpPr>
            <p:nvPr/>
          </p:nvSpPr>
          <p:spPr bwMode="auto">
            <a:xfrm>
              <a:off x="3151188" y="1419225"/>
              <a:ext cx="150812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69" name="Oval 198"/>
            <p:cNvSpPr>
              <a:spLocks noChangeArrowheads="1"/>
            </p:cNvSpPr>
            <p:nvPr/>
          </p:nvSpPr>
          <p:spPr bwMode="auto">
            <a:xfrm>
              <a:off x="38449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0" name="Oval 199"/>
            <p:cNvSpPr>
              <a:spLocks noChangeArrowheads="1"/>
            </p:cNvSpPr>
            <p:nvPr/>
          </p:nvSpPr>
          <p:spPr bwMode="auto">
            <a:xfrm>
              <a:off x="3567113" y="100806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1" name="Oval 200"/>
            <p:cNvSpPr>
              <a:spLocks noChangeArrowheads="1"/>
            </p:cNvSpPr>
            <p:nvPr/>
          </p:nvSpPr>
          <p:spPr bwMode="auto">
            <a:xfrm>
              <a:off x="3392488" y="1052513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2" name="Oval 201"/>
            <p:cNvSpPr>
              <a:spLocks noChangeArrowheads="1"/>
            </p:cNvSpPr>
            <p:nvPr/>
          </p:nvSpPr>
          <p:spPr bwMode="auto">
            <a:xfrm>
              <a:off x="36607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3" name="Oval 202"/>
            <p:cNvSpPr>
              <a:spLocks noChangeArrowheads="1"/>
            </p:cNvSpPr>
            <p:nvPr/>
          </p:nvSpPr>
          <p:spPr bwMode="auto">
            <a:xfrm>
              <a:off x="3411538" y="1087438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4" name="Oval 203"/>
            <p:cNvSpPr>
              <a:spLocks noChangeArrowheads="1"/>
            </p:cNvSpPr>
            <p:nvPr/>
          </p:nvSpPr>
          <p:spPr bwMode="auto">
            <a:xfrm>
              <a:off x="3698875" y="1419225"/>
              <a:ext cx="150813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5" name="Oval 204"/>
            <p:cNvSpPr>
              <a:spLocks noChangeArrowheads="1"/>
            </p:cNvSpPr>
            <p:nvPr/>
          </p:nvSpPr>
          <p:spPr bwMode="auto">
            <a:xfrm>
              <a:off x="4429125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6" name="Oval 205"/>
            <p:cNvSpPr>
              <a:spLocks noChangeArrowheads="1"/>
            </p:cNvSpPr>
            <p:nvPr/>
          </p:nvSpPr>
          <p:spPr bwMode="auto">
            <a:xfrm>
              <a:off x="4151313" y="1003300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7" name="Oval 206"/>
            <p:cNvSpPr>
              <a:spLocks noChangeArrowheads="1"/>
            </p:cNvSpPr>
            <p:nvPr/>
          </p:nvSpPr>
          <p:spPr bwMode="auto">
            <a:xfrm>
              <a:off x="3976688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8" name="Oval 207"/>
            <p:cNvSpPr>
              <a:spLocks noChangeArrowheads="1"/>
            </p:cNvSpPr>
            <p:nvPr/>
          </p:nvSpPr>
          <p:spPr bwMode="auto">
            <a:xfrm>
              <a:off x="4244975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9" name="Oval 208"/>
            <p:cNvSpPr>
              <a:spLocks noChangeArrowheads="1"/>
            </p:cNvSpPr>
            <p:nvPr/>
          </p:nvSpPr>
          <p:spPr bwMode="auto">
            <a:xfrm>
              <a:off x="3995738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0" name="Oval 209"/>
            <p:cNvSpPr>
              <a:spLocks noChangeArrowheads="1"/>
            </p:cNvSpPr>
            <p:nvPr/>
          </p:nvSpPr>
          <p:spPr bwMode="auto">
            <a:xfrm>
              <a:off x="4283075" y="1416050"/>
              <a:ext cx="150813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1" name="Oval 210"/>
            <p:cNvSpPr>
              <a:spLocks noChangeArrowheads="1"/>
            </p:cNvSpPr>
            <p:nvPr/>
          </p:nvSpPr>
          <p:spPr bwMode="auto">
            <a:xfrm>
              <a:off x="4991100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2" name="Oval 211"/>
            <p:cNvSpPr>
              <a:spLocks noChangeArrowheads="1"/>
            </p:cNvSpPr>
            <p:nvPr/>
          </p:nvSpPr>
          <p:spPr bwMode="auto">
            <a:xfrm>
              <a:off x="4711700" y="1003300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3" name="Oval 212"/>
            <p:cNvSpPr>
              <a:spLocks noChangeArrowheads="1"/>
            </p:cNvSpPr>
            <p:nvPr/>
          </p:nvSpPr>
          <p:spPr bwMode="auto">
            <a:xfrm>
              <a:off x="4538663" y="1049338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4" name="Oval 213"/>
            <p:cNvSpPr>
              <a:spLocks noChangeArrowheads="1"/>
            </p:cNvSpPr>
            <p:nvPr/>
          </p:nvSpPr>
          <p:spPr bwMode="auto">
            <a:xfrm>
              <a:off x="4806950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5" name="Oval 214"/>
            <p:cNvSpPr>
              <a:spLocks noChangeArrowheads="1"/>
            </p:cNvSpPr>
            <p:nvPr/>
          </p:nvSpPr>
          <p:spPr bwMode="auto">
            <a:xfrm>
              <a:off x="4557713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6" name="Oval 215"/>
            <p:cNvSpPr>
              <a:spLocks noChangeArrowheads="1"/>
            </p:cNvSpPr>
            <p:nvPr/>
          </p:nvSpPr>
          <p:spPr bwMode="auto">
            <a:xfrm>
              <a:off x="4848225" y="141605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7" name="Oval 216"/>
            <p:cNvSpPr>
              <a:spLocks noChangeArrowheads="1"/>
            </p:cNvSpPr>
            <p:nvPr/>
          </p:nvSpPr>
          <p:spPr bwMode="auto">
            <a:xfrm>
              <a:off x="5553075" y="13858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8" name="Oval 217"/>
            <p:cNvSpPr>
              <a:spLocks noChangeArrowheads="1"/>
            </p:cNvSpPr>
            <p:nvPr/>
          </p:nvSpPr>
          <p:spPr bwMode="auto">
            <a:xfrm>
              <a:off x="5273675" y="1003300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89" name="Oval 218"/>
            <p:cNvSpPr>
              <a:spLocks noChangeArrowheads="1"/>
            </p:cNvSpPr>
            <p:nvPr/>
          </p:nvSpPr>
          <p:spPr bwMode="auto">
            <a:xfrm>
              <a:off x="5103813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0" name="Oval 219"/>
            <p:cNvSpPr>
              <a:spLocks noChangeArrowheads="1"/>
            </p:cNvSpPr>
            <p:nvPr/>
          </p:nvSpPr>
          <p:spPr bwMode="auto">
            <a:xfrm>
              <a:off x="5372100" y="1158875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1" name="Oval 220"/>
            <p:cNvSpPr>
              <a:spLocks noChangeArrowheads="1"/>
            </p:cNvSpPr>
            <p:nvPr/>
          </p:nvSpPr>
          <p:spPr bwMode="auto">
            <a:xfrm>
              <a:off x="5119688" y="1079500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2" name="Oval 221"/>
            <p:cNvSpPr>
              <a:spLocks noChangeArrowheads="1"/>
            </p:cNvSpPr>
            <p:nvPr/>
          </p:nvSpPr>
          <p:spPr bwMode="auto">
            <a:xfrm>
              <a:off x="5410200" y="1416050"/>
              <a:ext cx="146050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3" name="Oval 222"/>
            <p:cNvSpPr>
              <a:spLocks noChangeArrowheads="1"/>
            </p:cNvSpPr>
            <p:nvPr/>
          </p:nvSpPr>
          <p:spPr bwMode="auto">
            <a:xfrm>
              <a:off x="5621338" y="1057275"/>
              <a:ext cx="373062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4" name="Oval 223"/>
            <p:cNvSpPr>
              <a:spLocks noChangeArrowheads="1"/>
            </p:cNvSpPr>
            <p:nvPr/>
          </p:nvSpPr>
          <p:spPr bwMode="auto">
            <a:xfrm>
              <a:off x="5700713" y="1025525"/>
              <a:ext cx="198437" cy="190500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5" name="Oval 224"/>
            <p:cNvSpPr>
              <a:spLocks noChangeArrowheads="1"/>
            </p:cNvSpPr>
            <p:nvPr/>
          </p:nvSpPr>
          <p:spPr bwMode="auto">
            <a:xfrm>
              <a:off x="2552700" y="1416050"/>
              <a:ext cx="200025" cy="188913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6" name="Oval 235"/>
            <p:cNvSpPr>
              <a:spLocks noChangeArrowheads="1"/>
            </p:cNvSpPr>
            <p:nvPr/>
          </p:nvSpPr>
          <p:spPr bwMode="auto">
            <a:xfrm>
              <a:off x="5899150" y="1071563"/>
              <a:ext cx="200025" cy="188912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7" name="Oval 236"/>
            <p:cNvSpPr>
              <a:spLocks noChangeArrowheads="1"/>
            </p:cNvSpPr>
            <p:nvPr/>
          </p:nvSpPr>
          <p:spPr bwMode="auto">
            <a:xfrm>
              <a:off x="1587500" y="139700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8" name="Oval 237"/>
            <p:cNvSpPr>
              <a:spLocks noChangeArrowheads="1"/>
            </p:cNvSpPr>
            <p:nvPr/>
          </p:nvSpPr>
          <p:spPr bwMode="auto">
            <a:xfrm>
              <a:off x="1308100" y="1014413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99" name="Oval 238"/>
            <p:cNvSpPr>
              <a:spLocks noChangeArrowheads="1"/>
            </p:cNvSpPr>
            <p:nvPr/>
          </p:nvSpPr>
          <p:spPr bwMode="auto">
            <a:xfrm>
              <a:off x="885825" y="11064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0" name="Oval 239"/>
            <p:cNvSpPr>
              <a:spLocks noChangeArrowheads="1"/>
            </p:cNvSpPr>
            <p:nvPr/>
          </p:nvSpPr>
          <p:spPr bwMode="auto">
            <a:xfrm>
              <a:off x="1044575" y="140493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1" name="Oval 240"/>
            <p:cNvSpPr>
              <a:spLocks noChangeArrowheads="1"/>
            </p:cNvSpPr>
            <p:nvPr/>
          </p:nvSpPr>
          <p:spPr bwMode="auto">
            <a:xfrm>
              <a:off x="866775" y="1155700"/>
              <a:ext cx="377825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2" name="Oval 241"/>
            <p:cNvSpPr>
              <a:spLocks noChangeArrowheads="1"/>
            </p:cNvSpPr>
            <p:nvPr/>
          </p:nvSpPr>
          <p:spPr bwMode="auto">
            <a:xfrm>
              <a:off x="1135063" y="1057275"/>
              <a:ext cx="376237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3" name="Oval 242"/>
            <p:cNvSpPr>
              <a:spLocks noChangeArrowheads="1"/>
            </p:cNvSpPr>
            <p:nvPr/>
          </p:nvSpPr>
          <p:spPr bwMode="auto">
            <a:xfrm>
              <a:off x="784225" y="1328738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4" name="Oval 243"/>
            <p:cNvSpPr>
              <a:spLocks noChangeArrowheads="1"/>
            </p:cNvSpPr>
            <p:nvPr/>
          </p:nvSpPr>
          <p:spPr bwMode="auto">
            <a:xfrm>
              <a:off x="1403350" y="1166813"/>
              <a:ext cx="376238" cy="35560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5" name="Oval 244"/>
            <p:cNvSpPr>
              <a:spLocks noChangeArrowheads="1"/>
            </p:cNvSpPr>
            <p:nvPr/>
          </p:nvSpPr>
          <p:spPr bwMode="auto">
            <a:xfrm>
              <a:off x="1154113" y="109061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6" name="Oval 245"/>
            <p:cNvSpPr>
              <a:spLocks noChangeArrowheads="1"/>
            </p:cNvSpPr>
            <p:nvPr/>
          </p:nvSpPr>
          <p:spPr bwMode="auto">
            <a:xfrm>
              <a:off x="1444625" y="142398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7" name="Oval 246"/>
            <p:cNvSpPr>
              <a:spLocks noChangeArrowheads="1"/>
            </p:cNvSpPr>
            <p:nvPr/>
          </p:nvSpPr>
          <p:spPr bwMode="auto">
            <a:xfrm>
              <a:off x="2171700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8" name="Oval 247"/>
            <p:cNvSpPr>
              <a:spLocks noChangeArrowheads="1"/>
            </p:cNvSpPr>
            <p:nvPr/>
          </p:nvSpPr>
          <p:spPr bwMode="auto">
            <a:xfrm>
              <a:off x="1892300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09" name="Oval 248"/>
            <p:cNvSpPr>
              <a:spLocks noChangeArrowheads="1"/>
            </p:cNvSpPr>
            <p:nvPr/>
          </p:nvSpPr>
          <p:spPr bwMode="auto">
            <a:xfrm>
              <a:off x="1719263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0" name="Oval 249"/>
            <p:cNvSpPr>
              <a:spLocks noChangeArrowheads="1"/>
            </p:cNvSpPr>
            <p:nvPr/>
          </p:nvSpPr>
          <p:spPr bwMode="auto">
            <a:xfrm>
              <a:off x="1987550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1" name="Oval 250"/>
            <p:cNvSpPr>
              <a:spLocks noChangeArrowheads="1"/>
            </p:cNvSpPr>
            <p:nvPr/>
          </p:nvSpPr>
          <p:spPr bwMode="auto">
            <a:xfrm>
              <a:off x="1738313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2" name="Oval 251"/>
            <p:cNvSpPr>
              <a:spLocks noChangeArrowheads="1"/>
            </p:cNvSpPr>
            <p:nvPr/>
          </p:nvSpPr>
          <p:spPr bwMode="auto">
            <a:xfrm>
              <a:off x="2028825" y="1419225"/>
              <a:ext cx="146050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3" name="Oval 252"/>
            <p:cNvSpPr>
              <a:spLocks noChangeArrowheads="1"/>
            </p:cNvSpPr>
            <p:nvPr/>
          </p:nvSpPr>
          <p:spPr bwMode="auto">
            <a:xfrm>
              <a:off x="2733675" y="1389063"/>
              <a:ext cx="150813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4" name="Oval 253"/>
            <p:cNvSpPr>
              <a:spLocks noChangeArrowheads="1"/>
            </p:cNvSpPr>
            <p:nvPr/>
          </p:nvSpPr>
          <p:spPr bwMode="auto">
            <a:xfrm>
              <a:off x="2454275" y="100806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5" name="Oval 254"/>
            <p:cNvSpPr>
              <a:spLocks noChangeArrowheads="1"/>
            </p:cNvSpPr>
            <p:nvPr/>
          </p:nvSpPr>
          <p:spPr bwMode="auto">
            <a:xfrm>
              <a:off x="2281238" y="1052513"/>
              <a:ext cx="376237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6" name="Oval 255"/>
            <p:cNvSpPr>
              <a:spLocks noChangeArrowheads="1"/>
            </p:cNvSpPr>
            <p:nvPr/>
          </p:nvSpPr>
          <p:spPr bwMode="auto">
            <a:xfrm>
              <a:off x="2552700" y="1162050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7" name="Oval 256"/>
            <p:cNvSpPr>
              <a:spLocks noChangeArrowheads="1"/>
            </p:cNvSpPr>
            <p:nvPr/>
          </p:nvSpPr>
          <p:spPr bwMode="auto">
            <a:xfrm>
              <a:off x="2300288" y="1087438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8" name="Oval 257"/>
            <p:cNvSpPr>
              <a:spLocks noChangeArrowheads="1"/>
            </p:cNvSpPr>
            <p:nvPr/>
          </p:nvSpPr>
          <p:spPr bwMode="auto">
            <a:xfrm>
              <a:off x="2578100" y="1522413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19" name="Oval 258"/>
            <p:cNvSpPr>
              <a:spLocks noChangeArrowheads="1"/>
            </p:cNvSpPr>
            <p:nvPr/>
          </p:nvSpPr>
          <p:spPr bwMode="auto">
            <a:xfrm>
              <a:off x="32988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0" name="Oval 259"/>
            <p:cNvSpPr>
              <a:spLocks noChangeArrowheads="1"/>
            </p:cNvSpPr>
            <p:nvPr/>
          </p:nvSpPr>
          <p:spPr bwMode="auto">
            <a:xfrm>
              <a:off x="3019425" y="1008063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1" name="Oval 260"/>
            <p:cNvSpPr>
              <a:spLocks noChangeArrowheads="1"/>
            </p:cNvSpPr>
            <p:nvPr/>
          </p:nvSpPr>
          <p:spPr bwMode="auto">
            <a:xfrm>
              <a:off x="2846388" y="1052513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2" name="Oval 261"/>
            <p:cNvSpPr>
              <a:spLocks noChangeArrowheads="1"/>
            </p:cNvSpPr>
            <p:nvPr/>
          </p:nvSpPr>
          <p:spPr bwMode="auto">
            <a:xfrm>
              <a:off x="31146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3" name="Oval 262"/>
            <p:cNvSpPr>
              <a:spLocks noChangeArrowheads="1"/>
            </p:cNvSpPr>
            <p:nvPr/>
          </p:nvSpPr>
          <p:spPr bwMode="auto">
            <a:xfrm>
              <a:off x="2865438" y="1087438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4" name="Oval 263"/>
            <p:cNvSpPr>
              <a:spLocks noChangeArrowheads="1"/>
            </p:cNvSpPr>
            <p:nvPr/>
          </p:nvSpPr>
          <p:spPr bwMode="auto">
            <a:xfrm>
              <a:off x="3151188" y="1419225"/>
              <a:ext cx="150812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5" name="Oval 264"/>
            <p:cNvSpPr>
              <a:spLocks noChangeArrowheads="1"/>
            </p:cNvSpPr>
            <p:nvPr/>
          </p:nvSpPr>
          <p:spPr bwMode="auto">
            <a:xfrm>
              <a:off x="3844925" y="1389063"/>
              <a:ext cx="147638" cy="141287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" name="Oval 265"/>
            <p:cNvSpPr>
              <a:spLocks noChangeArrowheads="1"/>
            </p:cNvSpPr>
            <p:nvPr/>
          </p:nvSpPr>
          <p:spPr bwMode="auto">
            <a:xfrm>
              <a:off x="3567113" y="1008063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" name="Oval 266"/>
            <p:cNvSpPr>
              <a:spLocks noChangeArrowheads="1"/>
            </p:cNvSpPr>
            <p:nvPr/>
          </p:nvSpPr>
          <p:spPr bwMode="auto">
            <a:xfrm>
              <a:off x="3392488" y="1052513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8" name="Oval 267"/>
            <p:cNvSpPr>
              <a:spLocks noChangeArrowheads="1"/>
            </p:cNvSpPr>
            <p:nvPr/>
          </p:nvSpPr>
          <p:spPr bwMode="auto">
            <a:xfrm>
              <a:off x="3660775" y="1162050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9" name="Oval 268"/>
            <p:cNvSpPr>
              <a:spLocks noChangeArrowheads="1"/>
            </p:cNvSpPr>
            <p:nvPr/>
          </p:nvSpPr>
          <p:spPr bwMode="auto">
            <a:xfrm>
              <a:off x="3411538" y="1087438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0" name="Oval 269"/>
            <p:cNvSpPr>
              <a:spLocks noChangeArrowheads="1"/>
            </p:cNvSpPr>
            <p:nvPr/>
          </p:nvSpPr>
          <p:spPr bwMode="auto">
            <a:xfrm>
              <a:off x="3698875" y="1419225"/>
              <a:ext cx="150813" cy="14128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1" name="Oval 270"/>
            <p:cNvSpPr>
              <a:spLocks noChangeArrowheads="1"/>
            </p:cNvSpPr>
            <p:nvPr/>
          </p:nvSpPr>
          <p:spPr bwMode="auto">
            <a:xfrm>
              <a:off x="4429125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2" name="Oval 271"/>
            <p:cNvSpPr>
              <a:spLocks noChangeArrowheads="1"/>
            </p:cNvSpPr>
            <p:nvPr/>
          </p:nvSpPr>
          <p:spPr bwMode="auto">
            <a:xfrm>
              <a:off x="4151313" y="1003300"/>
              <a:ext cx="146050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3" name="Oval 272"/>
            <p:cNvSpPr>
              <a:spLocks noChangeArrowheads="1"/>
            </p:cNvSpPr>
            <p:nvPr/>
          </p:nvSpPr>
          <p:spPr bwMode="auto">
            <a:xfrm>
              <a:off x="3976688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4" name="Oval 273"/>
            <p:cNvSpPr>
              <a:spLocks noChangeArrowheads="1"/>
            </p:cNvSpPr>
            <p:nvPr/>
          </p:nvSpPr>
          <p:spPr bwMode="auto">
            <a:xfrm>
              <a:off x="4244975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5" name="Oval 274"/>
            <p:cNvSpPr>
              <a:spLocks noChangeArrowheads="1"/>
            </p:cNvSpPr>
            <p:nvPr/>
          </p:nvSpPr>
          <p:spPr bwMode="auto">
            <a:xfrm>
              <a:off x="3995738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6" name="Oval 275"/>
            <p:cNvSpPr>
              <a:spLocks noChangeArrowheads="1"/>
            </p:cNvSpPr>
            <p:nvPr/>
          </p:nvSpPr>
          <p:spPr bwMode="auto">
            <a:xfrm>
              <a:off x="4283075" y="1416050"/>
              <a:ext cx="150813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7" name="Oval 276"/>
            <p:cNvSpPr>
              <a:spLocks noChangeArrowheads="1"/>
            </p:cNvSpPr>
            <p:nvPr/>
          </p:nvSpPr>
          <p:spPr bwMode="auto">
            <a:xfrm>
              <a:off x="4991100" y="1385888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8" name="Oval 277"/>
            <p:cNvSpPr>
              <a:spLocks noChangeArrowheads="1"/>
            </p:cNvSpPr>
            <p:nvPr/>
          </p:nvSpPr>
          <p:spPr bwMode="auto">
            <a:xfrm>
              <a:off x="4711700" y="1003300"/>
              <a:ext cx="147638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39" name="Oval 278"/>
            <p:cNvSpPr>
              <a:spLocks noChangeArrowheads="1"/>
            </p:cNvSpPr>
            <p:nvPr/>
          </p:nvSpPr>
          <p:spPr bwMode="auto">
            <a:xfrm>
              <a:off x="4538663" y="1049338"/>
              <a:ext cx="377825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0" name="Oval 279"/>
            <p:cNvSpPr>
              <a:spLocks noChangeArrowheads="1"/>
            </p:cNvSpPr>
            <p:nvPr/>
          </p:nvSpPr>
          <p:spPr bwMode="auto">
            <a:xfrm>
              <a:off x="4806950" y="1158875"/>
              <a:ext cx="376238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1" name="Oval 280"/>
            <p:cNvSpPr>
              <a:spLocks noChangeArrowheads="1"/>
            </p:cNvSpPr>
            <p:nvPr/>
          </p:nvSpPr>
          <p:spPr bwMode="auto">
            <a:xfrm>
              <a:off x="4557713" y="1079500"/>
              <a:ext cx="147637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2" name="Oval 281"/>
            <p:cNvSpPr>
              <a:spLocks noChangeArrowheads="1"/>
            </p:cNvSpPr>
            <p:nvPr/>
          </p:nvSpPr>
          <p:spPr bwMode="auto">
            <a:xfrm>
              <a:off x="4848225" y="1416050"/>
              <a:ext cx="147638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3" name="Oval 282"/>
            <p:cNvSpPr>
              <a:spLocks noChangeArrowheads="1"/>
            </p:cNvSpPr>
            <p:nvPr/>
          </p:nvSpPr>
          <p:spPr bwMode="auto">
            <a:xfrm>
              <a:off x="5553075" y="1385888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4" name="Oval 283"/>
            <p:cNvSpPr>
              <a:spLocks noChangeArrowheads="1"/>
            </p:cNvSpPr>
            <p:nvPr/>
          </p:nvSpPr>
          <p:spPr bwMode="auto">
            <a:xfrm>
              <a:off x="5273675" y="1003300"/>
              <a:ext cx="150813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5" name="Oval 284"/>
            <p:cNvSpPr>
              <a:spLocks noChangeArrowheads="1"/>
            </p:cNvSpPr>
            <p:nvPr/>
          </p:nvSpPr>
          <p:spPr bwMode="auto">
            <a:xfrm>
              <a:off x="5103813" y="1049338"/>
              <a:ext cx="373062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6" name="Oval 285"/>
            <p:cNvSpPr>
              <a:spLocks noChangeArrowheads="1"/>
            </p:cNvSpPr>
            <p:nvPr/>
          </p:nvSpPr>
          <p:spPr bwMode="auto">
            <a:xfrm>
              <a:off x="5372100" y="1158875"/>
              <a:ext cx="373063" cy="352425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7" name="Oval 286"/>
            <p:cNvSpPr>
              <a:spLocks noChangeArrowheads="1"/>
            </p:cNvSpPr>
            <p:nvPr/>
          </p:nvSpPr>
          <p:spPr bwMode="auto">
            <a:xfrm>
              <a:off x="5119688" y="1079500"/>
              <a:ext cx="150812" cy="139700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" name="Oval 287"/>
            <p:cNvSpPr>
              <a:spLocks noChangeArrowheads="1"/>
            </p:cNvSpPr>
            <p:nvPr/>
          </p:nvSpPr>
          <p:spPr bwMode="auto">
            <a:xfrm>
              <a:off x="5410200" y="1416050"/>
              <a:ext cx="146050" cy="136525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9" name="Oval 288"/>
            <p:cNvSpPr>
              <a:spLocks noChangeArrowheads="1"/>
            </p:cNvSpPr>
            <p:nvPr/>
          </p:nvSpPr>
          <p:spPr bwMode="auto">
            <a:xfrm>
              <a:off x="5621338" y="1057275"/>
              <a:ext cx="373062" cy="350838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50" name="Oval 289"/>
            <p:cNvSpPr>
              <a:spLocks noChangeArrowheads="1"/>
            </p:cNvSpPr>
            <p:nvPr/>
          </p:nvSpPr>
          <p:spPr bwMode="auto">
            <a:xfrm>
              <a:off x="5700713" y="1025525"/>
              <a:ext cx="198437" cy="190500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51" name="Oval 290"/>
            <p:cNvSpPr>
              <a:spLocks noChangeArrowheads="1"/>
            </p:cNvSpPr>
            <p:nvPr/>
          </p:nvSpPr>
          <p:spPr bwMode="auto">
            <a:xfrm>
              <a:off x="2552700" y="1416050"/>
              <a:ext cx="200025" cy="188913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73" name="Text Box 175"/>
          <p:cNvSpPr txBox="1">
            <a:spLocks noChangeArrowheads="1"/>
          </p:cNvSpPr>
          <p:nvPr/>
        </p:nvSpPr>
        <p:spPr bwMode="auto">
          <a:xfrm>
            <a:off x="4940881" y="1416669"/>
            <a:ext cx="29467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200" dirty="0" smtClean="0"/>
              <a:t>12 </a:t>
            </a:r>
            <a:r>
              <a:rPr lang="fr-FR" sz="1200" dirty="0" err="1" smtClean="0"/>
              <a:t>hydroxy</a:t>
            </a:r>
            <a:r>
              <a:rPr lang="fr-FR" sz="1200" dirty="0" smtClean="0"/>
              <a:t>-</a:t>
            </a:r>
            <a:r>
              <a:rPr lang="fr-FR" sz="1200" dirty="0" err="1" smtClean="0"/>
              <a:t>staric</a:t>
            </a:r>
            <a:r>
              <a:rPr lang="fr-FR" sz="1200" dirty="0" smtClean="0"/>
              <a:t> </a:t>
            </a:r>
            <a:r>
              <a:rPr lang="fr-FR" sz="1200" dirty="0" err="1" smtClean="0"/>
              <a:t>acid</a:t>
            </a:r>
            <a:endParaRPr lang="fr-FR" sz="1200" dirty="0"/>
          </a:p>
        </p:txBody>
      </p:sp>
      <p:sp>
        <p:nvSpPr>
          <p:cNvPr id="278" name="ZoneTexte 277"/>
          <p:cNvSpPr txBox="1"/>
          <p:nvPr/>
        </p:nvSpPr>
        <p:spPr>
          <a:xfrm>
            <a:off x="5148012" y="1797729"/>
            <a:ext cx="2384820" cy="369332"/>
          </a:xfrm>
          <a:prstGeom prst="rect">
            <a:avLst/>
          </a:prstGeom>
          <a:solidFill>
            <a:srgbClr val="7030A0">
              <a:alpha val="21000"/>
            </a:srgbClr>
          </a:solidFill>
        </p:spPr>
        <p:txBody>
          <a:bodyPr wrap="none" rtlCol="0">
            <a:spAutoFit/>
          </a:bodyPr>
          <a:lstStyle/>
          <a:p>
            <a:r>
              <a:rPr lang="fr-FR" dirty="0" smtClean="0"/>
              <a:t>New green surfactants</a:t>
            </a:r>
            <a:endParaRPr lang="fr-FR" dirty="0"/>
          </a:p>
        </p:txBody>
      </p:sp>
      <p:sp>
        <p:nvSpPr>
          <p:cNvPr id="11" name="ZoneTexte 10"/>
          <p:cNvSpPr txBox="1"/>
          <p:nvPr/>
        </p:nvSpPr>
        <p:spPr>
          <a:xfrm>
            <a:off x="6155152" y="3018808"/>
            <a:ext cx="2568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>
                <a:latin typeface="Arial" pitchFamily="34" charset="0"/>
                <a:cs typeface="Arial" pitchFamily="34" charset="0"/>
              </a:rPr>
              <a:t>°</a:t>
            </a:r>
            <a:endParaRPr lang="fr-FR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81" name="ZoneTexte 280"/>
          <p:cNvSpPr txBox="1"/>
          <p:nvPr/>
        </p:nvSpPr>
        <p:spPr>
          <a:xfrm>
            <a:off x="6794025" y="2527128"/>
            <a:ext cx="2568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>
                <a:latin typeface="Arial" pitchFamily="34" charset="0"/>
                <a:cs typeface="Arial" pitchFamily="34" charset="0"/>
              </a:rPr>
              <a:t>°</a:t>
            </a:r>
            <a:endParaRPr lang="fr-FR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82" name="ZoneTexte 281"/>
          <p:cNvSpPr txBox="1"/>
          <p:nvPr/>
        </p:nvSpPr>
        <p:spPr>
          <a:xfrm>
            <a:off x="7368863" y="3016957"/>
            <a:ext cx="2568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>
                <a:latin typeface="Arial" pitchFamily="34" charset="0"/>
                <a:cs typeface="Arial" pitchFamily="34" charset="0"/>
              </a:rPr>
              <a:t>°</a:t>
            </a:r>
            <a:endParaRPr lang="fr-FR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54" name="ZoneTexte 253"/>
          <p:cNvSpPr txBox="1"/>
          <p:nvPr/>
        </p:nvSpPr>
        <p:spPr>
          <a:xfrm>
            <a:off x="1209456" y="5773498"/>
            <a:ext cx="6758693" cy="769441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Outstanding </a:t>
            </a:r>
            <a:r>
              <a:rPr lang="en-US" b="1" dirty="0"/>
              <a:t>stability </a:t>
            </a:r>
            <a:r>
              <a:rPr lang="en-US" dirty="0"/>
              <a:t>at </a:t>
            </a:r>
            <a:r>
              <a:rPr lang="en-US" dirty="0" smtClean="0"/>
              <a:t>ambient </a:t>
            </a:r>
            <a:r>
              <a:rPr lang="en-US" dirty="0"/>
              <a:t>temperature</a:t>
            </a:r>
            <a:r>
              <a:rPr lang="en-US" b="1" dirty="0"/>
              <a:t>!</a:t>
            </a:r>
          </a:p>
          <a:p>
            <a:r>
              <a:rPr lang="fr-FR" sz="800" dirty="0" smtClean="0"/>
              <a:t>      </a:t>
            </a:r>
            <a:endParaRPr lang="fr-FR" sz="800" dirty="0">
              <a:latin typeface="Calibri" panose="020F050202020403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>
                <a:latin typeface="Calibri" panose="020F0502020204030204" pitchFamily="34" charset="0"/>
              </a:rPr>
              <a:t>First  </a:t>
            </a:r>
            <a:r>
              <a:rPr lang="en-US" b="1" dirty="0" err="1" smtClean="0">
                <a:latin typeface="Calibri" panose="020F0502020204030204" pitchFamily="34" charset="0"/>
              </a:rPr>
              <a:t>thermoresponsive</a:t>
            </a:r>
            <a:r>
              <a:rPr lang="en-US" b="1" dirty="0" smtClean="0">
                <a:latin typeface="Calibri" panose="020F0502020204030204" pitchFamily="34" charset="0"/>
              </a:rPr>
              <a:t> foams </a:t>
            </a:r>
            <a:r>
              <a:rPr lang="en-US" dirty="0">
                <a:latin typeface="Calibri" panose="020F0502020204030204" pitchFamily="34" charset="0"/>
              </a:rPr>
              <a:t>described in </a:t>
            </a:r>
            <a:r>
              <a:rPr lang="en-US" dirty="0" smtClean="0">
                <a:latin typeface="Calibri" panose="020F0502020204030204" pitchFamily="34" charset="0"/>
              </a:rPr>
              <a:t>literature</a:t>
            </a:r>
            <a:endParaRPr lang="en-US" dirty="0">
              <a:latin typeface="Calibri" panose="020F0502020204030204" pitchFamily="34" charset="0"/>
            </a:endParaRPr>
          </a:p>
        </p:txBody>
      </p:sp>
      <p:grpSp>
        <p:nvGrpSpPr>
          <p:cNvPr id="130" name="Group 5"/>
          <p:cNvGrpSpPr>
            <a:grpSpLocks/>
          </p:cNvGrpSpPr>
          <p:nvPr/>
        </p:nvGrpSpPr>
        <p:grpSpPr bwMode="auto">
          <a:xfrm>
            <a:off x="8056196" y="1157289"/>
            <a:ext cx="452804" cy="354011"/>
            <a:chOff x="3782" y="928"/>
            <a:chExt cx="401" cy="329"/>
          </a:xfrm>
        </p:grpSpPr>
        <p:sp>
          <p:nvSpPr>
            <p:cNvPr id="131" name="Oval 225"/>
            <p:cNvSpPr>
              <a:spLocks noChangeArrowheads="1"/>
            </p:cNvSpPr>
            <p:nvPr/>
          </p:nvSpPr>
          <p:spPr bwMode="auto">
            <a:xfrm>
              <a:off x="4090" y="1119"/>
              <a:ext cx="71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2" name="Oval 226"/>
            <p:cNvSpPr>
              <a:spLocks noChangeArrowheads="1"/>
            </p:cNvSpPr>
            <p:nvPr/>
          </p:nvSpPr>
          <p:spPr bwMode="auto">
            <a:xfrm>
              <a:off x="3954" y="934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33" name="Oval 227"/>
            <p:cNvSpPr>
              <a:spLocks noChangeArrowheads="1"/>
            </p:cNvSpPr>
            <p:nvPr/>
          </p:nvSpPr>
          <p:spPr bwMode="auto">
            <a:xfrm>
              <a:off x="3870" y="954"/>
              <a:ext cx="183" cy="17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0" name="Oval 228"/>
            <p:cNvSpPr>
              <a:spLocks noChangeArrowheads="1"/>
            </p:cNvSpPr>
            <p:nvPr/>
          </p:nvSpPr>
          <p:spPr bwMode="auto">
            <a:xfrm>
              <a:off x="4000" y="1009"/>
              <a:ext cx="183" cy="171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4" name="Oval 229"/>
            <p:cNvSpPr>
              <a:spLocks noChangeArrowheads="1"/>
            </p:cNvSpPr>
            <p:nvPr/>
          </p:nvSpPr>
          <p:spPr bwMode="auto">
            <a:xfrm>
              <a:off x="3782" y="937"/>
              <a:ext cx="73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145" name="Oval 230"/>
            <p:cNvSpPr>
              <a:spLocks noChangeArrowheads="1"/>
            </p:cNvSpPr>
            <p:nvPr/>
          </p:nvSpPr>
          <p:spPr bwMode="auto">
            <a:xfrm>
              <a:off x="4031" y="1189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5" name="Oval 231"/>
            <p:cNvSpPr>
              <a:spLocks noChangeArrowheads="1"/>
            </p:cNvSpPr>
            <p:nvPr/>
          </p:nvSpPr>
          <p:spPr bwMode="auto">
            <a:xfrm>
              <a:off x="3800" y="941"/>
              <a:ext cx="154" cy="136"/>
            </a:xfrm>
            <a:prstGeom prst="ellipse">
              <a:avLst/>
            </a:prstGeom>
            <a:solidFill>
              <a:srgbClr val="3333CC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6" name="Oval 232"/>
            <p:cNvSpPr>
              <a:spLocks noChangeArrowheads="1"/>
            </p:cNvSpPr>
            <p:nvPr/>
          </p:nvSpPr>
          <p:spPr bwMode="auto">
            <a:xfrm>
              <a:off x="3863" y="928"/>
              <a:ext cx="71" cy="66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7" name="Oval 233"/>
            <p:cNvSpPr>
              <a:spLocks noChangeArrowheads="1"/>
            </p:cNvSpPr>
            <p:nvPr/>
          </p:nvSpPr>
          <p:spPr bwMode="auto">
            <a:xfrm>
              <a:off x="3800" y="1014"/>
              <a:ext cx="72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8" name="Oval 234"/>
            <p:cNvSpPr>
              <a:spLocks noChangeArrowheads="1"/>
            </p:cNvSpPr>
            <p:nvPr/>
          </p:nvSpPr>
          <p:spPr bwMode="auto">
            <a:xfrm>
              <a:off x="4015" y="1131"/>
              <a:ext cx="97" cy="91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59" name="Oval 291"/>
            <p:cNvSpPr>
              <a:spLocks noChangeArrowheads="1"/>
            </p:cNvSpPr>
            <p:nvPr/>
          </p:nvSpPr>
          <p:spPr bwMode="auto">
            <a:xfrm>
              <a:off x="4090" y="1119"/>
              <a:ext cx="71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0" name="Oval 292"/>
            <p:cNvSpPr>
              <a:spLocks noChangeArrowheads="1"/>
            </p:cNvSpPr>
            <p:nvPr/>
          </p:nvSpPr>
          <p:spPr bwMode="auto">
            <a:xfrm>
              <a:off x="3954" y="934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1" name="Oval 293"/>
            <p:cNvSpPr>
              <a:spLocks noChangeArrowheads="1"/>
            </p:cNvSpPr>
            <p:nvPr/>
          </p:nvSpPr>
          <p:spPr bwMode="auto">
            <a:xfrm>
              <a:off x="3870" y="954"/>
              <a:ext cx="183" cy="170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2" name="Oval 294"/>
            <p:cNvSpPr>
              <a:spLocks noChangeArrowheads="1"/>
            </p:cNvSpPr>
            <p:nvPr/>
          </p:nvSpPr>
          <p:spPr bwMode="auto">
            <a:xfrm>
              <a:off x="4000" y="1009"/>
              <a:ext cx="183" cy="171"/>
            </a:xfrm>
            <a:prstGeom prst="ellipse">
              <a:avLst/>
            </a:prstGeom>
            <a:solidFill>
              <a:srgbClr val="B2B2B2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3" name="Oval 295"/>
            <p:cNvSpPr>
              <a:spLocks noChangeArrowheads="1"/>
            </p:cNvSpPr>
            <p:nvPr/>
          </p:nvSpPr>
          <p:spPr bwMode="auto">
            <a:xfrm>
              <a:off x="3782" y="937"/>
              <a:ext cx="73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4" name="Oval 296"/>
            <p:cNvSpPr>
              <a:spLocks noChangeArrowheads="1"/>
            </p:cNvSpPr>
            <p:nvPr/>
          </p:nvSpPr>
          <p:spPr bwMode="auto">
            <a:xfrm>
              <a:off x="4031" y="1189"/>
              <a:ext cx="72" cy="68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5" name="Oval 297"/>
            <p:cNvSpPr>
              <a:spLocks noChangeArrowheads="1"/>
            </p:cNvSpPr>
            <p:nvPr/>
          </p:nvSpPr>
          <p:spPr bwMode="auto">
            <a:xfrm>
              <a:off x="3800" y="941"/>
              <a:ext cx="154" cy="136"/>
            </a:xfrm>
            <a:prstGeom prst="ellipse">
              <a:avLst/>
            </a:prstGeom>
            <a:solidFill>
              <a:srgbClr val="3333CC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6" name="Oval 298"/>
            <p:cNvSpPr>
              <a:spLocks noChangeArrowheads="1"/>
            </p:cNvSpPr>
            <p:nvPr/>
          </p:nvSpPr>
          <p:spPr bwMode="auto">
            <a:xfrm>
              <a:off x="3863" y="928"/>
              <a:ext cx="71" cy="66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7" name="Oval 299"/>
            <p:cNvSpPr>
              <a:spLocks noChangeArrowheads="1"/>
            </p:cNvSpPr>
            <p:nvPr/>
          </p:nvSpPr>
          <p:spPr bwMode="auto">
            <a:xfrm>
              <a:off x="3800" y="1014"/>
              <a:ext cx="72" cy="69"/>
            </a:xfrm>
            <a:prstGeom prst="ellipse">
              <a:avLst/>
            </a:prstGeom>
            <a:solidFill>
              <a:srgbClr val="FFFFFF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268" name="Oval 300"/>
            <p:cNvSpPr>
              <a:spLocks noChangeArrowheads="1"/>
            </p:cNvSpPr>
            <p:nvPr/>
          </p:nvSpPr>
          <p:spPr bwMode="auto">
            <a:xfrm>
              <a:off x="4015" y="1131"/>
              <a:ext cx="97" cy="91"/>
            </a:xfrm>
            <a:prstGeom prst="ellipse">
              <a:avLst/>
            </a:prstGeom>
            <a:solidFill>
              <a:srgbClr val="FF0000"/>
            </a:solidFill>
            <a:ln w="1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</p:grpSp>
      <p:sp>
        <p:nvSpPr>
          <p:cNvPr id="269" name="Text Box 176"/>
          <p:cNvSpPr txBox="1">
            <a:spLocks noChangeArrowheads="1"/>
          </p:cNvSpPr>
          <p:nvPr/>
        </p:nvSpPr>
        <p:spPr bwMode="auto">
          <a:xfrm>
            <a:off x="7581901" y="1425575"/>
            <a:ext cx="135376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fr-FR" sz="1200" dirty="0"/>
              <a:t>2 </a:t>
            </a:r>
            <a:r>
              <a:rPr lang="fr-FR" sz="1200" dirty="0" err="1"/>
              <a:t>amino</a:t>
            </a:r>
            <a:r>
              <a:rPr lang="fr-FR" sz="1200" dirty="0"/>
              <a:t> 1 </a:t>
            </a:r>
            <a:r>
              <a:rPr lang="fr-FR" sz="1200" dirty="0" err="1"/>
              <a:t>ethanol</a:t>
            </a:r>
            <a:endParaRPr lang="fr-FR" sz="1200" dirty="0"/>
          </a:p>
        </p:txBody>
      </p:sp>
      <p:sp>
        <p:nvSpPr>
          <p:cNvPr id="270" name="Rectangle 26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71" name="ZoneTexte 27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Strategy</a:t>
            </a:r>
            <a:r>
              <a:rPr lang="fr-FR" sz="2400" i="1" dirty="0" smtClean="0">
                <a:solidFill>
                  <a:srgbClr val="0033CC"/>
                </a:solidFill>
              </a:rPr>
              <a:t> 2 	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051378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31" descr="figure5"/>
          <p:cNvPicPr>
            <a:picLocks noChangeAspect="1" noChangeArrowheads="1"/>
          </p:cNvPicPr>
          <p:nvPr/>
        </p:nvPicPr>
        <p:blipFill rotWithShape="1">
          <a:blip r:embed="rId2" cstate="print"/>
          <a:srcRect l="-1" r="32200"/>
          <a:stretch/>
        </p:blipFill>
        <p:spPr bwMode="auto">
          <a:xfrm>
            <a:off x="288926" y="2077797"/>
            <a:ext cx="5579612" cy="4399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233"/>
          <p:cNvGrpSpPr>
            <a:grpSpLocks/>
          </p:cNvGrpSpPr>
          <p:nvPr/>
        </p:nvGrpSpPr>
        <p:grpSpPr bwMode="auto">
          <a:xfrm>
            <a:off x="530225" y="914400"/>
            <a:ext cx="7893050" cy="1114425"/>
            <a:chOff x="460" y="686"/>
            <a:chExt cx="4972" cy="702"/>
          </a:xfrm>
        </p:grpSpPr>
        <p:pic>
          <p:nvPicPr>
            <p:cNvPr id="62" name="Picture 28" descr="F:\Anne-Laure\Microscopie à contraste de phase 2008\etude du 12OHST ETOHNH2\effet de AcSt\9ACST20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6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 Box 5"/>
            <p:cNvSpPr txBox="1">
              <a:spLocks noChangeArrowheads="1"/>
            </p:cNvSpPr>
            <p:nvPr/>
          </p:nvSpPr>
          <p:spPr bwMode="auto">
            <a:xfrm>
              <a:off x="1160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20°C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64" name="Rectangle 45"/>
            <p:cNvSpPr>
              <a:spLocks noChangeArrowheads="1"/>
            </p:cNvSpPr>
            <p:nvPr/>
          </p:nvSpPr>
          <p:spPr bwMode="auto">
            <a:xfrm>
              <a:off x="536" y="1196"/>
              <a:ext cx="234" cy="14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65" name="Rectangle 46"/>
            <p:cNvSpPr>
              <a:spLocks noChangeArrowheads="1"/>
            </p:cNvSpPr>
            <p:nvPr/>
          </p:nvSpPr>
          <p:spPr bwMode="auto">
            <a:xfrm>
              <a:off x="596" y="1295"/>
              <a:ext cx="102" cy="2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pic>
          <p:nvPicPr>
            <p:cNvPr id="66" name="Picture 29" descr="F:\Anne-Laure\Microscopie à contraste de phase 2008\etude du 12OHST ETOHNH2\effet de AcSt\9ACST49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14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" name="Picture 30" descr="F:\Anne-Laure\Microscopie à contraste de phase 2008\etude du 12OHST ETOHNH2\effet de AcSt\9ACST53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92" y="689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" name="Picture 31" descr="F:\Anne-Laure\Microscopie à contraste de phase 2008\etude du 12OHST ETOHNH2\effet de AcSt\9ACST67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70" y="691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" name="Rectangle 34"/>
            <p:cNvSpPr>
              <a:spLocks noChangeArrowheads="1"/>
            </p:cNvSpPr>
            <p:nvPr/>
          </p:nvSpPr>
          <p:spPr bwMode="auto">
            <a:xfrm>
              <a:off x="536" y="689"/>
              <a:ext cx="4896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71" name="Line 35"/>
            <p:cNvSpPr>
              <a:spLocks noChangeShapeType="1"/>
            </p:cNvSpPr>
            <p:nvPr/>
          </p:nvSpPr>
          <p:spPr bwMode="auto">
            <a:xfrm>
              <a:off x="1508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" name="Line 39"/>
            <p:cNvSpPr>
              <a:spLocks noChangeShapeType="1"/>
            </p:cNvSpPr>
            <p:nvPr/>
          </p:nvSpPr>
          <p:spPr bwMode="auto">
            <a:xfrm>
              <a:off x="2489" y="692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" name="Line 40"/>
            <p:cNvSpPr>
              <a:spLocks noChangeShapeType="1"/>
            </p:cNvSpPr>
            <p:nvPr/>
          </p:nvSpPr>
          <p:spPr bwMode="auto">
            <a:xfrm>
              <a:off x="3473" y="686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Line 41"/>
            <p:cNvSpPr>
              <a:spLocks noChangeShapeType="1"/>
            </p:cNvSpPr>
            <p:nvPr/>
          </p:nvSpPr>
          <p:spPr bwMode="auto">
            <a:xfrm>
              <a:off x="4457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136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47°C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6" name="Text Box 6"/>
            <p:cNvSpPr txBox="1">
              <a:spLocks noChangeArrowheads="1"/>
            </p:cNvSpPr>
            <p:nvPr/>
          </p:nvSpPr>
          <p:spPr bwMode="auto">
            <a:xfrm>
              <a:off x="3118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50°C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7" name="Text Box 6"/>
            <p:cNvSpPr txBox="1">
              <a:spLocks noChangeArrowheads="1"/>
            </p:cNvSpPr>
            <p:nvPr/>
          </p:nvSpPr>
          <p:spPr bwMode="auto">
            <a:xfrm>
              <a:off x="4112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60°C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9" name="Text Box 27"/>
            <p:cNvSpPr txBox="1">
              <a:spLocks noChangeArrowheads="1"/>
            </p:cNvSpPr>
            <p:nvPr/>
          </p:nvSpPr>
          <p:spPr bwMode="auto">
            <a:xfrm>
              <a:off x="460" y="1175"/>
              <a:ext cx="39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r-FR" sz="900" b="1">
                  <a:latin typeface="Tahoma" pitchFamily="34" charset="0"/>
                </a:rPr>
                <a:t>10µm</a:t>
              </a:r>
            </a:p>
          </p:txBody>
        </p:sp>
      </p:grpSp>
      <p:sp>
        <p:nvSpPr>
          <p:cNvPr id="26" name="Rectangle 25"/>
          <p:cNvSpPr/>
          <p:nvPr/>
        </p:nvSpPr>
        <p:spPr>
          <a:xfrm>
            <a:off x="6248400" y="5543550"/>
            <a:ext cx="304800" cy="15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5" name="ZoneTexte 784"/>
          <p:cNvSpPr txBox="1"/>
          <p:nvPr/>
        </p:nvSpPr>
        <p:spPr>
          <a:xfrm>
            <a:off x="2351127" y="6595165"/>
            <a:ext cx="6822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itchFamily="34" charset="0"/>
                <a:cs typeface="Arial" pitchFamily="34" charset="0"/>
              </a:rPr>
              <a:t>A.-L.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Navailles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Nallet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J.-P.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Phys.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Chem. B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115(29)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9033–9039.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86" name="Rectangle 785"/>
          <p:cNvSpPr/>
          <p:nvPr/>
        </p:nvSpPr>
        <p:spPr>
          <a:xfrm>
            <a:off x="6894000" y="857930"/>
            <a:ext cx="1949980" cy="120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01" name="Rectangle 900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5" name="ZoneTexte 2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in </a:t>
            </a:r>
            <a:r>
              <a:rPr lang="fr-FR" sz="2400" i="1" dirty="0" err="1" smtClean="0">
                <a:solidFill>
                  <a:srgbClr val="0033CC"/>
                </a:solidFill>
              </a:rPr>
              <a:t>bulk</a:t>
            </a:r>
            <a:r>
              <a:rPr lang="fr-FR" sz="2400" i="1" dirty="0" smtClean="0">
                <a:solidFill>
                  <a:srgbClr val="0033CC"/>
                </a:solidFill>
              </a:rPr>
              <a:t>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011878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31" descr="figure5"/>
          <p:cNvPicPr>
            <a:picLocks noChangeAspect="1" noChangeArrowheads="1"/>
          </p:cNvPicPr>
          <p:nvPr/>
        </p:nvPicPr>
        <p:blipFill rotWithShape="1">
          <a:blip r:embed="rId2" cstate="print"/>
          <a:srcRect l="-1" r="32200"/>
          <a:stretch/>
        </p:blipFill>
        <p:spPr bwMode="auto">
          <a:xfrm>
            <a:off x="288926" y="2077797"/>
            <a:ext cx="5579612" cy="4399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233"/>
          <p:cNvGrpSpPr>
            <a:grpSpLocks/>
          </p:cNvGrpSpPr>
          <p:nvPr/>
        </p:nvGrpSpPr>
        <p:grpSpPr bwMode="auto">
          <a:xfrm>
            <a:off x="530225" y="914400"/>
            <a:ext cx="7893050" cy="1114425"/>
            <a:chOff x="460" y="686"/>
            <a:chExt cx="4972" cy="702"/>
          </a:xfrm>
        </p:grpSpPr>
        <p:pic>
          <p:nvPicPr>
            <p:cNvPr id="62" name="Picture 28" descr="F:\Anne-Laure\Microscopie à contraste de phase 2008\etude du 12OHST ETOHNH2\effet de AcSt\9ACST20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6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 Box 5"/>
            <p:cNvSpPr txBox="1">
              <a:spLocks noChangeArrowheads="1"/>
            </p:cNvSpPr>
            <p:nvPr/>
          </p:nvSpPr>
          <p:spPr bwMode="auto">
            <a:xfrm>
              <a:off x="1160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20°C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64" name="Rectangle 45"/>
            <p:cNvSpPr>
              <a:spLocks noChangeArrowheads="1"/>
            </p:cNvSpPr>
            <p:nvPr/>
          </p:nvSpPr>
          <p:spPr bwMode="auto">
            <a:xfrm>
              <a:off x="536" y="1196"/>
              <a:ext cx="234" cy="14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65" name="Rectangle 46"/>
            <p:cNvSpPr>
              <a:spLocks noChangeArrowheads="1"/>
            </p:cNvSpPr>
            <p:nvPr/>
          </p:nvSpPr>
          <p:spPr bwMode="auto">
            <a:xfrm>
              <a:off x="596" y="1295"/>
              <a:ext cx="102" cy="2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pic>
          <p:nvPicPr>
            <p:cNvPr id="66" name="Picture 29" descr="F:\Anne-Laure\Microscopie à contraste de phase 2008\etude du 12OHST ETOHNH2\effet de AcSt\9ACST49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14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" name="Picture 30" descr="F:\Anne-Laure\Microscopie à contraste de phase 2008\etude du 12OHST ETOHNH2\effet de AcSt\9ACST53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92" y="689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" name="Picture 31" descr="F:\Anne-Laure\Microscopie à contraste de phase 2008\etude du 12OHST ETOHNH2\effet de AcSt\9ACST67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70" y="691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" name="Rectangle 34"/>
            <p:cNvSpPr>
              <a:spLocks noChangeArrowheads="1"/>
            </p:cNvSpPr>
            <p:nvPr/>
          </p:nvSpPr>
          <p:spPr bwMode="auto">
            <a:xfrm>
              <a:off x="536" y="689"/>
              <a:ext cx="4896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71" name="Line 35"/>
            <p:cNvSpPr>
              <a:spLocks noChangeShapeType="1"/>
            </p:cNvSpPr>
            <p:nvPr/>
          </p:nvSpPr>
          <p:spPr bwMode="auto">
            <a:xfrm>
              <a:off x="1508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" name="Line 39"/>
            <p:cNvSpPr>
              <a:spLocks noChangeShapeType="1"/>
            </p:cNvSpPr>
            <p:nvPr/>
          </p:nvSpPr>
          <p:spPr bwMode="auto">
            <a:xfrm>
              <a:off x="2489" y="692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" name="Line 40"/>
            <p:cNvSpPr>
              <a:spLocks noChangeShapeType="1"/>
            </p:cNvSpPr>
            <p:nvPr/>
          </p:nvSpPr>
          <p:spPr bwMode="auto">
            <a:xfrm>
              <a:off x="3473" y="686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Line 41"/>
            <p:cNvSpPr>
              <a:spLocks noChangeShapeType="1"/>
            </p:cNvSpPr>
            <p:nvPr/>
          </p:nvSpPr>
          <p:spPr bwMode="auto">
            <a:xfrm>
              <a:off x="4457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136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47°C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6" name="Text Box 6"/>
            <p:cNvSpPr txBox="1">
              <a:spLocks noChangeArrowheads="1"/>
            </p:cNvSpPr>
            <p:nvPr/>
          </p:nvSpPr>
          <p:spPr bwMode="auto">
            <a:xfrm>
              <a:off x="3118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50°C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7" name="Text Box 6"/>
            <p:cNvSpPr txBox="1">
              <a:spLocks noChangeArrowheads="1"/>
            </p:cNvSpPr>
            <p:nvPr/>
          </p:nvSpPr>
          <p:spPr bwMode="auto">
            <a:xfrm>
              <a:off x="4112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60°C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9" name="Text Box 27"/>
            <p:cNvSpPr txBox="1">
              <a:spLocks noChangeArrowheads="1"/>
            </p:cNvSpPr>
            <p:nvPr/>
          </p:nvSpPr>
          <p:spPr bwMode="auto">
            <a:xfrm>
              <a:off x="460" y="1175"/>
              <a:ext cx="39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r-FR" sz="900" b="1">
                  <a:latin typeface="Tahoma" pitchFamily="34" charset="0"/>
                </a:rPr>
                <a:t>10µm</a:t>
              </a:r>
            </a:p>
          </p:txBody>
        </p:sp>
      </p:grpSp>
      <p:sp>
        <p:nvSpPr>
          <p:cNvPr id="26" name="Rectangle 25"/>
          <p:cNvSpPr/>
          <p:nvPr/>
        </p:nvSpPr>
        <p:spPr>
          <a:xfrm>
            <a:off x="6248400" y="5543550"/>
            <a:ext cx="304800" cy="15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5" name="ZoneTexte 784"/>
          <p:cNvSpPr txBox="1"/>
          <p:nvPr/>
        </p:nvSpPr>
        <p:spPr>
          <a:xfrm>
            <a:off x="2351127" y="6595165"/>
            <a:ext cx="6822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itchFamily="34" charset="0"/>
                <a:cs typeface="Arial" pitchFamily="34" charset="0"/>
              </a:rPr>
              <a:t>A.-L.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Navailles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Nallet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J.-P.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Phys.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Chem. B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115(29)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9033–9039.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86" name="Rectangle 785"/>
          <p:cNvSpPr/>
          <p:nvPr/>
        </p:nvSpPr>
        <p:spPr>
          <a:xfrm>
            <a:off x="6894000" y="857930"/>
            <a:ext cx="1949980" cy="120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88" name="Groupe 787"/>
          <p:cNvGrpSpPr/>
          <p:nvPr/>
        </p:nvGrpSpPr>
        <p:grpSpPr>
          <a:xfrm>
            <a:off x="4182230" y="2302790"/>
            <a:ext cx="4609301" cy="2257895"/>
            <a:chOff x="4258474" y="791549"/>
            <a:chExt cx="4609301" cy="2257895"/>
          </a:xfrm>
        </p:grpSpPr>
        <p:pic>
          <p:nvPicPr>
            <p:cNvPr id="789" name="Picture 2"/>
            <p:cNvPicPr>
              <a:picLocks noChangeAspect="1" noChangeArrowheads="1"/>
            </p:cNvPicPr>
            <p:nvPr/>
          </p:nvPicPr>
          <p:blipFill>
            <a:blip r:embed="rId7" cstate="print"/>
            <a:srcRect l="4251"/>
            <a:stretch>
              <a:fillRect/>
            </a:stretch>
          </p:blipFill>
          <p:spPr bwMode="auto">
            <a:xfrm>
              <a:off x="4258474" y="819824"/>
              <a:ext cx="4557643" cy="2229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90" name="Rectangle 789"/>
            <p:cNvSpPr/>
            <p:nvPr/>
          </p:nvSpPr>
          <p:spPr>
            <a:xfrm>
              <a:off x="6587346" y="791549"/>
              <a:ext cx="666750" cy="3143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1" name="Groupe 342"/>
            <p:cNvGrpSpPr>
              <a:grpSpLocks/>
            </p:cNvGrpSpPr>
            <p:nvPr/>
          </p:nvGrpSpPr>
          <p:grpSpPr bwMode="auto">
            <a:xfrm rot="10800000">
              <a:off x="5883519" y="817612"/>
              <a:ext cx="1167911" cy="244475"/>
              <a:chOff x="342900" y="1662113"/>
              <a:chExt cx="3200400" cy="517525"/>
            </a:xfrm>
          </p:grpSpPr>
          <p:sp>
            <p:nvSpPr>
              <p:cNvPr id="81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42900" y="1662113"/>
                <a:ext cx="3200400" cy="517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5" name="Freeform 5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6" name="Freeform 6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7" name="Freeform 10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8" name="Freeform 11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9" name="Freeform 12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0" name="Freeform 13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1" name="Freeform 14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2" name="Freeform 15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3" name="Freeform 19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4" name="Freeform 20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5" name="Freeform 21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6" name="Freeform 22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7" name="Freeform 23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8" name="Freeform 24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9" name="Freeform 25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0" name="Freeform 26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1" name="Freeform 27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2" name="Freeform 28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3" name="Freeform 29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4" name="Freeform 30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5" name="Freeform 31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6" name="Freeform 32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7" name="Freeform 33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8" name="Freeform 34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9" name="Freeform 35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0" name="Freeform 36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1" name="Freeform 37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2" name="Freeform 38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3" name="Freeform 39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4" name="Freeform 40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5" name="Freeform 41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6" name="Freeform 42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7" name="Freeform 43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8" name="Freeform 44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9" name="Freeform 45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0" name="Freeform 46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1" name="Freeform 47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2" name="Freeform 48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3" name="Freeform 49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4" name="Freeform 50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5" name="Freeform 51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6" name="Freeform 52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7" name="Freeform 53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8" name="Freeform 61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9" name="Freeform 62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0" name="Freeform 66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1" name="Freeform 67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2" name="Freeform 68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3" name="Freeform 69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4" name="Freeform 70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5" name="Freeform 71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6" name="Freeform 75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7" name="Freeform 76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8" name="Freeform 77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9" name="Freeform 78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0" name="Freeform 79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1" name="Freeform 80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2" name="Freeform 81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3" name="Freeform 82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4" name="Freeform 83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5" name="Freeform 84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6" name="Freeform 85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7" name="Freeform 86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8" name="Freeform 87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9" name="Freeform 88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0" name="Freeform 89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1" name="Freeform 90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2" name="Freeform 91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3" name="Freeform 92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4" name="Freeform 93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5" name="Freeform 94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6" name="Freeform 95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7" name="Freeform 96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8" name="Freeform 97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9" name="Freeform 98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0" name="Freeform 99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1" name="Freeform 100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2" name="Freeform 101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3" name="Freeform 102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4" name="Freeform 103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5" name="Freeform 104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6" name="Freeform 105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7" name="Freeform 106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8" name="Freeform 107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9" name="Freeform 108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00" name="Freeform 109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92" name="Group 5"/>
            <p:cNvGrpSpPr>
              <a:grpSpLocks/>
            </p:cNvGrpSpPr>
            <p:nvPr/>
          </p:nvGrpSpPr>
          <p:grpSpPr bwMode="auto">
            <a:xfrm>
              <a:off x="7177828" y="818570"/>
              <a:ext cx="269631" cy="238125"/>
              <a:chOff x="3782" y="928"/>
              <a:chExt cx="401" cy="329"/>
            </a:xfrm>
          </p:grpSpPr>
          <p:sp>
            <p:nvSpPr>
              <p:cNvPr id="794" name="Oval 225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5" name="Oval 226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6" name="Oval 227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7" name="Oval 228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8" name="Oval 229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9" name="Oval 230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0" name="Oval 231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1" name="Oval 232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2" name="Oval 233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3" name="Oval 234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4" name="Oval 291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5" name="Oval 292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6" name="Oval 293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7" name="Oval 294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8" name="Oval 295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9" name="Oval 296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0" name="Oval 297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1" name="Oval 298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2" name="Oval 299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3" name="Oval 300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</p:grpSp>
        <p:sp>
          <p:nvSpPr>
            <p:cNvPr id="793" name="Text Box 176"/>
            <p:cNvSpPr txBox="1">
              <a:spLocks noChangeArrowheads="1"/>
            </p:cNvSpPr>
            <p:nvPr/>
          </p:nvSpPr>
          <p:spPr bwMode="auto">
            <a:xfrm>
              <a:off x="7514009" y="803599"/>
              <a:ext cx="135376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200" dirty="0"/>
                <a:t>2 </a:t>
              </a:r>
              <a:r>
                <a:rPr lang="fr-FR" sz="1200" dirty="0" err="1"/>
                <a:t>amino</a:t>
              </a:r>
              <a:r>
                <a:rPr lang="fr-FR" sz="1200" dirty="0"/>
                <a:t> 1 </a:t>
              </a:r>
              <a:r>
                <a:rPr lang="fr-FR" sz="1200" dirty="0" err="1"/>
                <a:t>ethanol</a:t>
              </a:r>
              <a:endParaRPr lang="fr-FR" sz="1200" dirty="0"/>
            </a:p>
          </p:txBody>
        </p:sp>
      </p:grpSp>
      <p:sp>
        <p:nvSpPr>
          <p:cNvPr id="138" name="ZoneTexte 5"/>
          <p:cNvSpPr txBox="1">
            <a:spLocks noChangeArrowheads="1"/>
          </p:cNvSpPr>
          <p:nvPr/>
        </p:nvSpPr>
        <p:spPr bwMode="auto">
          <a:xfrm>
            <a:off x="5843138" y="4844930"/>
            <a:ext cx="3167350" cy="400110"/>
          </a:xfrm>
          <a:prstGeom prst="rect">
            <a:avLst/>
          </a:prstGeom>
          <a:solidFill>
            <a:srgbClr val="92D050">
              <a:alpha val="3300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 dirty="0" err="1" smtClean="0"/>
              <a:t>Multilamellar</a:t>
            </a:r>
            <a:r>
              <a:rPr lang="fr-FR" sz="2000" dirty="0" smtClean="0"/>
              <a:t> tubes </a:t>
            </a:r>
            <a:endParaRPr lang="fr-FR" sz="2000" dirty="0"/>
          </a:p>
        </p:txBody>
      </p:sp>
      <p:sp>
        <p:nvSpPr>
          <p:cNvPr id="139" name="Rectangle 138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40" name="ZoneTexte 139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in </a:t>
            </a:r>
            <a:r>
              <a:rPr lang="fr-FR" sz="2400" i="1" dirty="0" err="1" smtClean="0">
                <a:solidFill>
                  <a:srgbClr val="0033CC"/>
                </a:solidFill>
              </a:rPr>
              <a:t>bulk</a:t>
            </a:r>
            <a:r>
              <a:rPr lang="fr-FR" sz="2400" i="1" dirty="0" smtClean="0">
                <a:solidFill>
                  <a:srgbClr val="0033CC"/>
                </a:solidFill>
              </a:rPr>
              <a:t>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832468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31" descr="figure5"/>
          <p:cNvPicPr>
            <a:picLocks noChangeAspect="1" noChangeArrowheads="1"/>
          </p:cNvPicPr>
          <p:nvPr/>
        </p:nvPicPr>
        <p:blipFill rotWithShape="1">
          <a:blip r:embed="rId2" cstate="print"/>
          <a:srcRect l="-1" r="32200"/>
          <a:stretch/>
        </p:blipFill>
        <p:spPr bwMode="auto">
          <a:xfrm>
            <a:off x="288926" y="2077797"/>
            <a:ext cx="5579612" cy="4399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233"/>
          <p:cNvGrpSpPr>
            <a:grpSpLocks/>
          </p:cNvGrpSpPr>
          <p:nvPr/>
        </p:nvGrpSpPr>
        <p:grpSpPr bwMode="auto">
          <a:xfrm>
            <a:off x="530225" y="914400"/>
            <a:ext cx="7893050" cy="1114425"/>
            <a:chOff x="460" y="686"/>
            <a:chExt cx="4972" cy="702"/>
          </a:xfrm>
        </p:grpSpPr>
        <p:pic>
          <p:nvPicPr>
            <p:cNvPr id="62" name="Picture 28" descr="F:\Anne-Laure\Microscopie à contraste de phase 2008\etude du 12OHST ETOHNH2\effet de AcSt\9ACST20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6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 Box 5"/>
            <p:cNvSpPr txBox="1">
              <a:spLocks noChangeArrowheads="1"/>
            </p:cNvSpPr>
            <p:nvPr/>
          </p:nvSpPr>
          <p:spPr bwMode="auto">
            <a:xfrm>
              <a:off x="1160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20°C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64" name="Rectangle 45"/>
            <p:cNvSpPr>
              <a:spLocks noChangeArrowheads="1"/>
            </p:cNvSpPr>
            <p:nvPr/>
          </p:nvSpPr>
          <p:spPr bwMode="auto">
            <a:xfrm>
              <a:off x="536" y="1196"/>
              <a:ext cx="234" cy="14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65" name="Rectangle 46"/>
            <p:cNvSpPr>
              <a:spLocks noChangeArrowheads="1"/>
            </p:cNvSpPr>
            <p:nvPr/>
          </p:nvSpPr>
          <p:spPr bwMode="auto">
            <a:xfrm>
              <a:off x="596" y="1295"/>
              <a:ext cx="102" cy="2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pic>
          <p:nvPicPr>
            <p:cNvPr id="66" name="Picture 29" descr="F:\Anne-Laure\Microscopie à contraste de phase 2008\etude du 12OHST ETOHNH2\effet de AcSt\9ACST49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14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" name="Picture 30" descr="F:\Anne-Laure\Microscopie à contraste de phase 2008\etude du 12OHST ETOHNH2\effet de AcSt\9ACST53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92" y="689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" name="Picture 31" descr="F:\Anne-Laure\Microscopie à contraste de phase 2008\etude du 12OHST ETOHNH2\effet de AcSt\9ACST67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70" y="691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" name="Rectangle 34"/>
            <p:cNvSpPr>
              <a:spLocks noChangeArrowheads="1"/>
            </p:cNvSpPr>
            <p:nvPr/>
          </p:nvSpPr>
          <p:spPr bwMode="auto">
            <a:xfrm>
              <a:off x="536" y="689"/>
              <a:ext cx="4896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71" name="Line 35"/>
            <p:cNvSpPr>
              <a:spLocks noChangeShapeType="1"/>
            </p:cNvSpPr>
            <p:nvPr/>
          </p:nvSpPr>
          <p:spPr bwMode="auto">
            <a:xfrm>
              <a:off x="1508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" name="Line 39"/>
            <p:cNvSpPr>
              <a:spLocks noChangeShapeType="1"/>
            </p:cNvSpPr>
            <p:nvPr/>
          </p:nvSpPr>
          <p:spPr bwMode="auto">
            <a:xfrm>
              <a:off x="2489" y="692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" name="Line 40"/>
            <p:cNvSpPr>
              <a:spLocks noChangeShapeType="1"/>
            </p:cNvSpPr>
            <p:nvPr/>
          </p:nvSpPr>
          <p:spPr bwMode="auto">
            <a:xfrm>
              <a:off x="3473" y="686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Line 41"/>
            <p:cNvSpPr>
              <a:spLocks noChangeShapeType="1"/>
            </p:cNvSpPr>
            <p:nvPr/>
          </p:nvSpPr>
          <p:spPr bwMode="auto">
            <a:xfrm>
              <a:off x="4457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136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47°C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6" name="Text Box 6"/>
            <p:cNvSpPr txBox="1">
              <a:spLocks noChangeArrowheads="1"/>
            </p:cNvSpPr>
            <p:nvPr/>
          </p:nvSpPr>
          <p:spPr bwMode="auto">
            <a:xfrm>
              <a:off x="3118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50°C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7" name="Text Box 6"/>
            <p:cNvSpPr txBox="1">
              <a:spLocks noChangeArrowheads="1"/>
            </p:cNvSpPr>
            <p:nvPr/>
          </p:nvSpPr>
          <p:spPr bwMode="auto">
            <a:xfrm>
              <a:off x="4112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60°C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9" name="Text Box 27"/>
            <p:cNvSpPr txBox="1">
              <a:spLocks noChangeArrowheads="1"/>
            </p:cNvSpPr>
            <p:nvPr/>
          </p:nvSpPr>
          <p:spPr bwMode="auto">
            <a:xfrm>
              <a:off x="460" y="1175"/>
              <a:ext cx="39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r-FR" sz="900" b="1">
                  <a:latin typeface="Tahoma" pitchFamily="34" charset="0"/>
                </a:rPr>
                <a:t>10µm</a:t>
              </a:r>
            </a:p>
          </p:txBody>
        </p:sp>
      </p:grpSp>
      <p:sp>
        <p:nvSpPr>
          <p:cNvPr id="26" name="Rectangle 25"/>
          <p:cNvSpPr/>
          <p:nvPr/>
        </p:nvSpPr>
        <p:spPr>
          <a:xfrm>
            <a:off x="6248400" y="5543550"/>
            <a:ext cx="304800" cy="15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1" name="Groupe 622"/>
          <p:cNvGrpSpPr>
            <a:grpSpLocks/>
          </p:cNvGrpSpPr>
          <p:nvPr/>
        </p:nvGrpSpPr>
        <p:grpSpPr bwMode="auto">
          <a:xfrm>
            <a:off x="1531956" y="3572614"/>
            <a:ext cx="701090" cy="355042"/>
            <a:chOff x="1409700" y="4538091"/>
            <a:chExt cx="1463622" cy="597527"/>
          </a:xfrm>
        </p:grpSpPr>
        <p:sp>
          <p:nvSpPr>
            <p:cNvPr id="32" name="Forme libre 4"/>
            <p:cNvSpPr/>
            <p:nvPr/>
          </p:nvSpPr>
          <p:spPr bwMode="auto">
            <a:xfrm rot="10239525">
              <a:off x="2570299" y="4969389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33" name="Groupe 1834"/>
            <p:cNvGrpSpPr>
              <a:grpSpLocks/>
            </p:cNvGrpSpPr>
            <p:nvPr/>
          </p:nvGrpSpPr>
          <p:grpSpPr bwMode="auto">
            <a:xfrm rot="10800000" flipV="1">
              <a:off x="1430838" y="4991250"/>
              <a:ext cx="1184264" cy="144394"/>
              <a:chOff x="4106791" y="3179968"/>
              <a:chExt cx="1184242" cy="129146"/>
            </a:xfrm>
          </p:grpSpPr>
          <p:sp>
            <p:nvSpPr>
              <p:cNvPr id="256" name="Ellipse 837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7" name="Ellipse 838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8" name="Ellipse 839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9" name="Ellipse 840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0" name="Ellipse 841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1" name="Ellipse 842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2" name="Ellipse 843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3" name="Ellipse 844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4" name="Ellipse 845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5" name="Ellipse 846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6" name="Ellipse 847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7" name="Ellipse 848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8" name="Ellipse 849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69" name="Ellipse 850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0" name="Ellipse 853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1" name="Ellipse 854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2" name="Ellipse 855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3" name="Ellipse 856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4" name="Ellipse 857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5" name="Ellipse 858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6" name="Ellipse 859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77" name="Ellipse 860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34" name="Forme libre 625"/>
            <p:cNvSpPr/>
            <p:nvPr/>
          </p:nvSpPr>
          <p:spPr bwMode="auto">
            <a:xfrm rot="10239525">
              <a:off x="2524746" y="4942433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35" name="Forme libre 626"/>
            <p:cNvSpPr/>
            <p:nvPr/>
          </p:nvSpPr>
          <p:spPr bwMode="auto">
            <a:xfrm rot="10239525">
              <a:off x="2475233" y="4935693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36" name="Forme libre 14"/>
            <p:cNvSpPr/>
            <p:nvPr/>
          </p:nvSpPr>
          <p:spPr bwMode="auto">
            <a:xfrm rot="10239525">
              <a:off x="2421758" y="4919969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37" name="Forme libre 628"/>
            <p:cNvSpPr/>
            <p:nvPr/>
          </p:nvSpPr>
          <p:spPr bwMode="auto">
            <a:xfrm rot="10239525">
              <a:off x="2358380" y="4904244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38" name="Forme libre 629"/>
            <p:cNvSpPr/>
            <p:nvPr/>
          </p:nvSpPr>
          <p:spPr bwMode="auto">
            <a:xfrm rot="10239525">
              <a:off x="2302925" y="4899751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39" name="Forme libre 630"/>
            <p:cNvSpPr/>
            <p:nvPr/>
          </p:nvSpPr>
          <p:spPr bwMode="auto">
            <a:xfrm rot="10239525">
              <a:off x="2231625" y="4904244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0" name="Forme libre 632"/>
            <p:cNvSpPr/>
            <p:nvPr/>
          </p:nvSpPr>
          <p:spPr bwMode="auto">
            <a:xfrm rot="10239525">
              <a:off x="2174190" y="4910984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1" name="Forme libre 633"/>
            <p:cNvSpPr/>
            <p:nvPr/>
          </p:nvSpPr>
          <p:spPr bwMode="auto">
            <a:xfrm rot="10239525">
              <a:off x="2110813" y="4910984"/>
              <a:ext cx="4555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2" name="Forme libre 634"/>
            <p:cNvSpPr/>
            <p:nvPr/>
          </p:nvSpPr>
          <p:spPr bwMode="auto">
            <a:xfrm rot="10239525">
              <a:off x="2055358" y="4928955"/>
              <a:ext cx="4555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3" name="Forme libre 635"/>
            <p:cNvSpPr/>
            <p:nvPr/>
          </p:nvSpPr>
          <p:spPr bwMode="auto">
            <a:xfrm rot="10239525">
              <a:off x="2001882" y="4953664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4" name="Forme libre 636"/>
            <p:cNvSpPr/>
            <p:nvPr/>
          </p:nvSpPr>
          <p:spPr bwMode="auto">
            <a:xfrm rot="10239525">
              <a:off x="1952369" y="4964896"/>
              <a:ext cx="4555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5" name="Forme libre 637"/>
            <p:cNvSpPr/>
            <p:nvPr/>
          </p:nvSpPr>
          <p:spPr bwMode="auto">
            <a:xfrm rot="10239525">
              <a:off x="1902855" y="4969389"/>
              <a:ext cx="45553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6" name="Forme libre 638"/>
            <p:cNvSpPr/>
            <p:nvPr/>
          </p:nvSpPr>
          <p:spPr bwMode="auto">
            <a:xfrm rot="10239525">
              <a:off x="1861264" y="4973881"/>
              <a:ext cx="4555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7" name="Forme libre 639"/>
            <p:cNvSpPr/>
            <p:nvPr/>
          </p:nvSpPr>
          <p:spPr bwMode="auto">
            <a:xfrm rot="10239525">
              <a:off x="1809770" y="4980620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8" name="Forme libre 640"/>
            <p:cNvSpPr/>
            <p:nvPr/>
          </p:nvSpPr>
          <p:spPr bwMode="auto">
            <a:xfrm rot="10239525">
              <a:off x="1756295" y="4991852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49" name="Forme libre 641"/>
            <p:cNvSpPr/>
            <p:nvPr/>
          </p:nvSpPr>
          <p:spPr bwMode="auto">
            <a:xfrm rot="10239525">
              <a:off x="1694898" y="4985112"/>
              <a:ext cx="4555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0" name="Forme libre 642"/>
            <p:cNvSpPr/>
            <p:nvPr/>
          </p:nvSpPr>
          <p:spPr bwMode="auto">
            <a:xfrm rot="10239525">
              <a:off x="1641423" y="4991852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1" name="Forme libre 643"/>
            <p:cNvSpPr/>
            <p:nvPr/>
          </p:nvSpPr>
          <p:spPr bwMode="auto">
            <a:xfrm rot="10239525">
              <a:off x="1589929" y="4980620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2" name="Forme libre 644"/>
            <p:cNvSpPr/>
            <p:nvPr/>
          </p:nvSpPr>
          <p:spPr bwMode="auto">
            <a:xfrm rot="10239525">
              <a:off x="1548338" y="4973881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3" name="Forme libre 31"/>
            <p:cNvSpPr/>
            <p:nvPr/>
          </p:nvSpPr>
          <p:spPr bwMode="auto">
            <a:xfrm rot="10239525">
              <a:off x="1488922" y="4969389"/>
              <a:ext cx="4555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4" name="Forme libre 646"/>
            <p:cNvSpPr/>
            <p:nvPr/>
          </p:nvSpPr>
          <p:spPr bwMode="auto">
            <a:xfrm rot="10239525">
              <a:off x="1425544" y="4969389"/>
              <a:ext cx="43572" cy="8311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5" name="Forme libre 647"/>
            <p:cNvSpPr/>
            <p:nvPr/>
          </p:nvSpPr>
          <p:spPr bwMode="auto">
            <a:xfrm rot="21039525">
              <a:off x="1409700" y="4839101"/>
              <a:ext cx="4555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56" name="Groupe 1811"/>
            <p:cNvGrpSpPr>
              <a:grpSpLocks/>
            </p:cNvGrpSpPr>
            <p:nvPr/>
          </p:nvGrpSpPr>
          <p:grpSpPr bwMode="auto">
            <a:xfrm flipV="1">
              <a:off x="1447781" y="4712893"/>
              <a:ext cx="1184264" cy="128522"/>
              <a:chOff x="4106791" y="3179968"/>
              <a:chExt cx="1184242" cy="129146"/>
            </a:xfrm>
          </p:grpSpPr>
          <p:sp>
            <p:nvSpPr>
              <p:cNvPr id="234" name="Ellipse 814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5" name="Ellipse 815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6" name="Ellipse 816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7" name="Ellipse 817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8" name="Ellipse 818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9" name="Ellipse 819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0" name="Ellipse 820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1" name="Ellipse 821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2" name="Ellipse 822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3" name="Ellipse 823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4" name="Ellipse 824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5" name="Ellipse 825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6" name="Ellipse 826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7" name="Ellipse 827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8" name="Ellipse 829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49" name="Ellipse 830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0" name="Ellipse 831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1" name="Ellipse 832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2" name="Ellipse 833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3" name="Ellipse 834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4" name="Ellipse 835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55" name="Ellipse 836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7" name="Groupe 1834"/>
            <p:cNvGrpSpPr>
              <a:grpSpLocks/>
            </p:cNvGrpSpPr>
            <p:nvPr/>
          </p:nvGrpSpPr>
          <p:grpSpPr bwMode="auto">
            <a:xfrm flipV="1">
              <a:off x="1409680" y="4757210"/>
              <a:ext cx="1184264" cy="144394"/>
              <a:chOff x="4106791" y="3179968"/>
              <a:chExt cx="1184242" cy="129146"/>
            </a:xfrm>
          </p:grpSpPr>
          <p:sp>
            <p:nvSpPr>
              <p:cNvPr id="212" name="Ellipse 787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3" name="Ellipse 788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4" name="Ellipse 789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5" name="Ellipse 790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6" name="Ellipse 791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7" name="Ellipse 792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8" name="Ellipse 793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9" name="Ellipse 794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0" name="Ellipse 795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1" name="Ellipse 796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2" name="Ellipse 797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3" name="Ellipse 798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4" name="Ellipse 799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5" name="Ellipse 800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6" name="Ellipse 801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7" name="Ellipse 77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8" name="Ellipse 78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29" name="Ellipse 79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0" name="Ellipse 80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1" name="Ellipse 81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2" name="Ellipse 812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33" name="Ellipse 813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58" name="Forme libre 650"/>
            <p:cNvSpPr/>
            <p:nvPr/>
          </p:nvSpPr>
          <p:spPr bwMode="auto">
            <a:xfrm rot="21039525">
              <a:off x="1455252" y="4866057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9" name="Forme libre 651"/>
            <p:cNvSpPr/>
            <p:nvPr/>
          </p:nvSpPr>
          <p:spPr bwMode="auto">
            <a:xfrm rot="21039525">
              <a:off x="1504766" y="4872795"/>
              <a:ext cx="4555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60" name="Forme libre 652"/>
            <p:cNvSpPr/>
            <p:nvPr/>
          </p:nvSpPr>
          <p:spPr bwMode="auto">
            <a:xfrm rot="21039525">
              <a:off x="1558240" y="4888520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61" name="Forme libre 653"/>
            <p:cNvSpPr/>
            <p:nvPr/>
          </p:nvSpPr>
          <p:spPr bwMode="auto">
            <a:xfrm rot="21039525">
              <a:off x="1621618" y="4904244"/>
              <a:ext cx="45553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0" name="Forme libre 654"/>
            <p:cNvSpPr/>
            <p:nvPr/>
          </p:nvSpPr>
          <p:spPr bwMode="auto">
            <a:xfrm rot="21039525">
              <a:off x="1677073" y="4908737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1" name="Forme libre 655"/>
            <p:cNvSpPr/>
            <p:nvPr/>
          </p:nvSpPr>
          <p:spPr bwMode="auto">
            <a:xfrm rot="21039525">
              <a:off x="1748373" y="4904244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2" name="Forme libre 656"/>
            <p:cNvSpPr/>
            <p:nvPr/>
          </p:nvSpPr>
          <p:spPr bwMode="auto">
            <a:xfrm rot="21039525">
              <a:off x="1805809" y="4899751"/>
              <a:ext cx="4555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3" name="Forme libre 657"/>
            <p:cNvSpPr/>
            <p:nvPr/>
          </p:nvSpPr>
          <p:spPr bwMode="auto">
            <a:xfrm rot="21039525">
              <a:off x="1869186" y="4899751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4" name="Forme libre 658"/>
            <p:cNvSpPr/>
            <p:nvPr/>
          </p:nvSpPr>
          <p:spPr bwMode="auto">
            <a:xfrm rot="21039525">
              <a:off x="1924642" y="4879535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5" name="Forme libre 660"/>
            <p:cNvSpPr/>
            <p:nvPr/>
          </p:nvSpPr>
          <p:spPr bwMode="auto">
            <a:xfrm rot="21039525">
              <a:off x="1978116" y="4854825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6" name="Forme libre 661"/>
            <p:cNvSpPr/>
            <p:nvPr/>
          </p:nvSpPr>
          <p:spPr bwMode="auto">
            <a:xfrm rot="21039525">
              <a:off x="2027630" y="4845839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7" name="Forme libre 662"/>
            <p:cNvSpPr/>
            <p:nvPr/>
          </p:nvSpPr>
          <p:spPr bwMode="auto">
            <a:xfrm rot="21039525">
              <a:off x="2077143" y="4839101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8" name="Forme libre 663"/>
            <p:cNvSpPr/>
            <p:nvPr/>
          </p:nvSpPr>
          <p:spPr bwMode="auto">
            <a:xfrm rot="21039525">
              <a:off x="2116754" y="4834608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89" name="Forme libre 54"/>
            <p:cNvSpPr/>
            <p:nvPr/>
          </p:nvSpPr>
          <p:spPr bwMode="auto">
            <a:xfrm rot="21039525">
              <a:off x="2170229" y="4827868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0" name="Forme libre 55"/>
            <p:cNvSpPr/>
            <p:nvPr/>
          </p:nvSpPr>
          <p:spPr bwMode="auto">
            <a:xfrm rot="21039525">
              <a:off x="2223703" y="4818883"/>
              <a:ext cx="45553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1" name="Forme libre 666"/>
            <p:cNvSpPr/>
            <p:nvPr/>
          </p:nvSpPr>
          <p:spPr bwMode="auto">
            <a:xfrm rot="21039525">
              <a:off x="2285101" y="4823376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2" name="Forme libre 667"/>
            <p:cNvSpPr/>
            <p:nvPr/>
          </p:nvSpPr>
          <p:spPr bwMode="auto">
            <a:xfrm rot="21039525">
              <a:off x="2338575" y="4818883"/>
              <a:ext cx="43572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3" name="Forme libre 668"/>
            <p:cNvSpPr/>
            <p:nvPr/>
          </p:nvSpPr>
          <p:spPr bwMode="auto">
            <a:xfrm rot="21039525">
              <a:off x="2390069" y="4827868"/>
              <a:ext cx="45553" cy="8311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4" name="Forme libre 669"/>
            <p:cNvSpPr/>
            <p:nvPr/>
          </p:nvSpPr>
          <p:spPr bwMode="auto">
            <a:xfrm rot="21039525">
              <a:off x="2431661" y="4834608"/>
              <a:ext cx="4555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5" name="Forme libre 670"/>
            <p:cNvSpPr/>
            <p:nvPr/>
          </p:nvSpPr>
          <p:spPr bwMode="auto">
            <a:xfrm rot="21039525">
              <a:off x="2491077" y="4839101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96" name="Forme libre 671"/>
            <p:cNvSpPr/>
            <p:nvPr/>
          </p:nvSpPr>
          <p:spPr bwMode="auto">
            <a:xfrm rot="21039525">
              <a:off x="2554455" y="4839101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97" name="Groupe 1811"/>
            <p:cNvGrpSpPr>
              <a:grpSpLocks/>
            </p:cNvGrpSpPr>
            <p:nvPr/>
          </p:nvGrpSpPr>
          <p:grpSpPr bwMode="auto">
            <a:xfrm flipV="1">
              <a:off x="1478007" y="4670957"/>
              <a:ext cx="1184264" cy="128522"/>
              <a:chOff x="4106791" y="3179968"/>
              <a:chExt cx="1184242" cy="129146"/>
            </a:xfrm>
          </p:grpSpPr>
          <p:sp>
            <p:nvSpPr>
              <p:cNvPr id="190" name="Ellipse 765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1" name="Ellipse 766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2" name="Ellipse 767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3" name="Ellipse 768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4" name="Ellipse 769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5" name="Ellipse 770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6" name="Ellipse 771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7" name="Ellipse 772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8" name="Ellipse 773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99" name="Ellipse 774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0" name="Ellipse 775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1" name="Ellipse 776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2" name="Ellipse 777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3" name="Ellipse 778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4" name="Ellipse 779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5" name="Ellipse 780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6" name="Ellipse 781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7" name="Ellipse 782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8" name="Ellipse 783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09" name="Ellipse 784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0" name="Ellipse 785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211" name="Ellipse 786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98" name="Groupe 1811"/>
            <p:cNvGrpSpPr>
              <a:grpSpLocks/>
            </p:cNvGrpSpPr>
            <p:nvPr/>
          </p:nvGrpSpPr>
          <p:grpSpPr bwMode="auto">
            <a:xfrm flipV="1">
              <a:off x="1511095" y="4632314"/>
              <a:ext cx="1184264" cy="128522"/>
              <a:chOff x="4106791" y="3179968"/>
              <a:chExt cx="1184242" cy="129146"/>
            </a:xfrm>
          </p:grpSpPr>
          <p:sp>
            <p:nvSpPr>
              <p:cNvPr id="168" name="Ellipse 743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9" name="Ellipse 744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0" name="Ellipse 745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1" name="Ellipse 746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2" name="Ellipse 747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3" name="Ellipse 748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4" name="Ellipse 749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5" name="Ellipse 750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6" name="Ellipse 751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7" name="Ellipse 752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8" name="Ellipse 753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79" name="Ellipse 754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0" name="Ellipse 755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1" name="Ellipse 756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2" name="Ellipse 757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3" name="Ellipse 758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4" name="Ellipse 759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5" name="Ellipse 760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6" name="Ellipse 761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7" name="Ellipse 762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8" name="Ellipse 763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89" name="Ellipse 764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99" name="Groupe 1811"/>
            <p:cNvGrpSpPr>
              <a:grpSpLocks/>
            </p:cNvGrpSpPr>
            <p:nvPr/>
          </p:nvGrpSpPr>
          <p:grpSpPr bwMode="auto">
            <a:xfrm flipV="1">
              <a:off x="1525500" y="4586305"/>
              <a:ext cx="1184264" cy="128522"/>
              <a:chOff x="4106791" y="3179968"/>
              <a:chExt cx="1184242" cy="129146"/>
            </a:xfrm>
          </p:grpSpPr>
          <p:sp>
            <p:nvSpPr>
              <p:cNvPr id="146" name="Ellipse 721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7" name="Ellipse 722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8" name="Ellipse 723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9" name="Ellipse 724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0" name="Ellipse 725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1" name="Ellipse 726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2" name="Ellipse 727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3" name="Ellipse 728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4" name="Ellipse 729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5" name="Ellipse 730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6" name="Ellipse 731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7" name="Ellipse 732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8" name="Ellipse 733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59" name="Ellipse 734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0" name="Ellipse 735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1" name="Ellipse 736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2" name="Ellipse 737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3" name="Ellipse 738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4" name="Ellipse 739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5" name="Ellipse 740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6" name="Ellipse 741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67" name="Ellipse 742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100" name="Groupe 1811"/>
            <p:cNvGrpSpPr>
              <a:grpSpLocks/>
            </p:cNvGrpSpPr>
            <p:nvPr/>
          </p:nvGrpSpPr>
          <p:grpSpPr bwMode="auto">
            <a:xfrm flipV="1">
              <a:off x="1543309" y="4538041"/>
              <a:ext cx="1184264" cy="128522"/>
              <a:chOff x="4106791" y="3179968"/>
              <a:chExt cx="1184242" cy="129146"/>
            </a:xfrm>
          </p:grpSpPr>
          <p:sp>
            <p:nvSpPr>
              <p:cNvPr id="124" name="Ellipse 699"/>
              <p:cNvSpPr/>
              <p:nvPr/>
            </p:nvSpPr>
            <p:spPr bwMode="auto">
              <a:xfrm rot="218076">
                <a:off x="4106791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5" name="Ellipse 700"/>
              <p:cNvSpPr/>
              <p:nvPr/>
            </p:nvSpPr>
            <p:spPr bwMode="auto">
              <a:xfrm rot="218076">
                <a:off x="4151938" y="320829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6" name="Ellipse 701"/>
              <p:cNvSpPr/>
              <p:nvPr/>
            </p:nvSpPr>
            <p:spPr bwMode="auto">
              <a:xfrm rot="218076">
                <a:off x="4204685" y="319633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7" name="Ellipse 702"/>
              <p:cNvSpPr/>
              <p:nvPr/>
            </p:nvSpPr>
            <p:spPr bwMode="auto">
              <a:xfrm rot="218076">
                <a:off x="4262554" y="3187191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8" name="Ellipse 703"/>
              <p:cNvSpPr/>
              <p:nvPr/>
            </p:nvSpPr>
            <p:spPr bwMode="auto">
              <a:xfrm rot="218076">
                <a:off x="4321141" y="318122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9" name="Ellipse 704"/>
              <p:cNvSpPr/>
              <p:nvPr/>
            </p:nvSpPr>
            <p:spPr bwMode="auto">
              <a:xfrm rot="218076">
                <a:off x="4377991" y="317996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0" name="Ellipse 705"/>
              <p:cNvSpPr/>
              <p:nvPr/>
            </p:nvSpPr>
            <p:spPr bwMode="auto">
              <a:xfrm rot="218076">
                <a:off x="4443219" y="31812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1" name="Ellipse 706"/>
              <p:cNvSpPr/>
              <p:nvPr/>
            </p:nvSpPr>
            <p:spPr bwMode="auto">
              <a:xfrm rot="218076">
                <a:off x="4504671" y="31853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2" name="Ellipse 707"/>
              <p:cNvSpPr/>
              <p:nvPr/>
            </p:nvSpPr>
            <p:spPr bwMode="auto">
              <a:xfrm rot="218076">
                <a:off x="4567251" y="3194824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3" name="Ellipse 708"/>
              <p:cNvSpPr/>
              <p:nvPr/>
            </p:nvSpPr>
            <p:spPr bwMode="auto">
              <a:xfrm rot="218076">
                <a:off x="4625370" y="320229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4" name="Ellipse 709"/>
              <p:cNvSpPr/>
              <p:nvPr/>
            </p:nvSpPr>
            <p:spPr bwMode="auto">
              <a:xfrm rot="218076">
                <a:off x="4679640" y="32131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5" name="Ellipse 710"/>
              <p:cNvSpPr/>
              <p:nvPr/>
            </p:nvSpPr>
            <p:spPr bwMode="auto">
              <a:xfrm rot="218076">
                <a:off x="4726987" y="3228427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6" name="Ellipse 711"/>
              <p:cNvSpPr/>
              <p:nvPr/>
            </p:nvSpPr>
            <p:spPr bwMode="auto">
              <a:xfrm rot="218076">
                <a:off x="4762684" y="323756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7" name="Ellipse 712"/>
              <p:cNvSpPr/>
              <p:nvPr/>
            </p:nvSpPr>
            <p:spPr bwMode="auto">
              <a:xfrm rot="218076">
                <a:off x="4816385" y="3240926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8" name="Ellipse 713"/>
              <p:cNvSpPr/>
              <p:nvPr/>
            </p:nvSpPr>
            <p:spPr bwMode="auto">
              <a:xfrm rot="218076">
                <a:off x="4863917" y="324707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39" name="Ellipse 714"/>
              <p:cNvSpPr/>
              <p:nvPr/>
            </p:nvSpPr>
            <p:spPr bwMode="auto">
              <a:xfrm rot="218076">
                <a:off x="4914540" y="3252852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0" name="Ellipse 715"/>
              <p:cNvSpPr/>
              <p:nvPr/>
            </p:nvSpPr>
            <p:spPr bwMode="auto">
              <a:xfrm rot="218076">
                <a:off x="4974384" y="3256565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1" name="Ellipse 716"/>
              <p:cNvSpPr/>
              <p:nvPr/>
            </p:nvSpPr>
            <p:spPr bwMode="auto">
              <a:xfrm rot="218076">
                <a:off x="5033626" y="325355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2" name="Ellipse 717"/>
              <p:cNvSpPr/>
              <p:nvPr/>
            </p:nvSpPr>
            <p:spPr bwMode="auto">
              <a:xfrm rot="218076">
                <a:off x="5089877" y="324742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3" name="Ellipse 718"/>
              <p:cNvSpPr/>
              <p:nvPr/>
            </p:nvSpPr>
            <p:spPr bwMode="auto">
              <a:xfrm rot="218076">
                <a:off x="5139226" y="3238458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4" name="Ellipse 719"/>
              <p:cNvSpPr/>
              <p:nvPr/>
            </p:nvSpPr>
            <p:spPr bwMode="auto">
              <a:xfrm rot="218076">
                <a:off x="5187717" y="3228799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45" name="Ellipse 720"/>
              <p:cNvSpPr/>
              <p:nvPr/>
            </p:nvSpPr>
            <p:spPr bwMode="auto">
              <a:xfrm rot="218076">
                <a:off x="5229012" y="3229000"/>
                <a:ext cx="62021" cy="5254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101" name="Forme libre 676"/>
            <p:cNvSpPr/>
            <p:nvPr/>
          </p:nvSpPr>
          <p:spPr bwMode="auto">
            <a:xfrm rot="19080000">
              <a:off x="2600007" y="4787434"/>
              <a:ext cx="45553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102" name="Groupe 683"/>
            <p:cNvGrpSpPr>
              <a:grpSpLocks/>
            </p:cNvGrpSpPr>
            <p:nvPr/>
          </p:nvGrpSpPr>
          <p:grpSpPr bwMode="auto">
            <a:xfrm rot="-1500000">
              <a:off x="2595669" y="4911323"/>
              <a:ext cx="73346" cy="140595"/>
              <a:chOff x="4713414" y="2491007"/>
              <a:chExt cx="73364" cy="140571"/>
            </a:xfrm>
          </p:grpSpPr>
          <p:sp>
            <p:nvSpPr>
              <p:cNvPr id="122" name="Ellipse 697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3" name="Forme libre 698"/>
              <p:cNvSpPr/>
              <p:nvPr/>
            </p:nvSpPr>
            <p:spPr bwMode="auto">
              <a:xfrm rot="21488740">
                <a:off x="4737832" y="2488906"/>
                <a:ext cx="47545" cy="853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103" name="Forme libre 678"/>
            <p:cNvSpPr/>
            <p:nvPr/>
          </p:nvSpPr>
          <p:spPr bwMode="auto">
            <a:xfrm rot="19200000">
              <a:off x="2637638" y="4735769"/>
              <a:ext cx="43572" cy="8536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104" name="Groupe 685"/>
            <p:cNvGrpSpPr>
              <a:grpSpLocks/>
            </p:cNvGrpSpPr>
            <p:nvPr/>
          </p:nvGrpSpPr>
          <p:grpSpPr bwMode="auto">
            <a:xfrm rot="-1980000">
              <a:off x="2643249" y="4870061"/>
              <a:ext cx="71357" cy="140256"/>
              <a:chOff x="4713414" y="2491346"/>
              <a:chExt cx="71374" cy="140232"/>
            </a:xfrm>
          </p:grpSpPr>
          <p:sp>
            <p:nvSpPr>
              <p:cNvPr id="120" name="Ellipse 695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21" name="Forme libre 696"/>
              <p:cNvSpPr/>
              <p:nvPr/>
            </p:nvSpPr>
            <p:spPr bwMode="auto">
              <a:xfrm rot="21488740">
                <a:off x="4741547" y="2491559"/>
                <a:ext cx="43582" cy="8309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105" name="Groupe 688"/>
            <p:cNvGrpSpPr>
              <a:grpSpLocks/>
            </p:cNvGrpSpPr>
            <p:nvPr/>
          </p:nvGrpSpPr>
          <p:grpSpPr bwMode="auto">
            <a:xfrm rot="-2940000">
              <a:off x="2690602" y="4821193"/>
              <a:ext cx="73845" cy="141255"/>
              <a:chOff x="4713414" y="2490288"/>
              <a:chExt cx="73832" cy="141290"/>
            </a:xfrm>
          </p:grpSpPr>
          <p:sp>
            <p:nvSpPr>
              <p:cNvPr id="118" name="Ellipse 693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19" name="Forme libre 694"/>
              <p:cNvSpPr/>
              <p:nvPr/>
            </p:nvSpPr>
            <p:spPr bwMode="auto">
              <a:xfrm rot="21488740">
                <a:off x="4740558" y="2490541"/>
                <a:ext cx="44919" cy="8518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106" name="Groupe 691"/>
            <p:cNvGrpSpPr>
              <a:grpSpLocks/>
            </p:cNvGrpSpPr>
            <p:nvPr/>
          </p:nvGrpSpPr>
          <p:grpSpPr bwMode="auto">
            <a:xfrm rot="-3480000">
              <a:off x="2720818" y="4761176"/>
              <a:ext cx="73141" cy="141712"/>
              <a:chOff x="4713414" y="2489831"/>
              <a:chExt cx="73128" cy="141747"/>
            </a:xfrm>
          </p:grpSpPr>
          <p:sp>
            <p:nvSpPr>
              <p:cNvPr id="116" name="Ellipse 691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17" name="Forme libre 692"/>
              <p:cNvSpPr/>
              <p:nvPr/>
            </p:nvSpPr>
            <p:spPr bwMode="auto">
              <a:xfrm rot="21488740">
                <a:off x="4743530" y="2467767"/>
                <a:ext cx="42672" cy="8320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107" name="Forme libre 682"/>
            <p:cNvSpPr/>
            <p:nvPr/>
          </p:nvSpPr>
          <p:spPr bwMode="auto">
            <a:xfrm rot="18120000">
              <a:off x="2679674" y="4699793"/>
              <a:ext cx="42681" cy="8318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108" name="Groupe 695"/>
            <p:cNvGrpSpPr>
              <a:grpSpLocks/>
            </p:cNvGrpSpPr>
            <p:nvPr/>
          </p:nvGrpSpPr>
          <p:grpSpPr bwMode="auto">
            <a:xfrm rot="-4140000">
              <a:off x="2749764" y="4705210"/>
              <a:ext cx="70512" cy="139982"/>
              <a:chOff x="4713414" y="2491561"/>
              <a:chExt cx="70498" cy="140017"/>
            </a:xfrm>
          </p:grpSpPr>
          <p:sp>
            <p:nvSpPr>
              <p:cNvPr id="114" name="Ellipse 689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15" name="Forme libre 690"/>
              <p:cNvSpPr/>
              <p:nvPr/>
            </p:nvSpPr>
            <p:spPr bwMode="auto">
              <a:xfrm rot="21488740">
                <a:off x="4749566" y="2466546"/>
                <a:ext cx="44918" cy="81222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109" name="Groupe 698"/>
            <p:cNvGrpSpPr>
              <a:grpSpLocks/>
            </p:cNvGrpSpPr>
            <p:nvPr/>
          </p:nvGrpSpPr>
          <p:grpSpPr bwMode="auto">
            <a:xfrm rot="-4500000">
              <a:off x="2764112" y="4634704"/>
              <a:ext cx="74236" cy="144475"/>
              <a:chOff x="4713414" y="2487067"/>
              <a:chExt cx="74223" cy="144511"/>
            </a:xfrm>
          </p:grpSpPr>
          <p:sp>
            <p:nvSpPr>
              <p:cNvPr id="112" name="Ellipse 687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113" name="Forme libre 688"/>
              <p:cNvSpPr/>
              <p:nvPr/>
            </p:nvSpPr>
            <p:spPr bwMode="auto">
              <a:xfrm rot="21488740">
                <a:off x="4739759" y="2485050"/>
                <a:ext cx="44919" cy="8518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110" name="Forme libre 685"/>
            <p:cNvSpPr/>
            <p:nvPr/>
          </p:nvSpPr>
          <p:spPr bwMode="auto">
            <a:xfrm rot="18120000">
              <a:off x="2702318" y="4658235"/>
              <a:ext cx="44927" cy="8318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111" name="Forme libre 686"/>
            <p:cNvSpPr/>
            <p:nvPr/>
          </p:nvSpPr>
          <p:spPr bwMode="auto">
            <a:xfrm rot="18120000">
              <a:off x="2716314" y="4590978"/>
              <a:ext cx="42681" cy="85164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</p:grpSp>
      <p:grpSp>
        <p:nvGrpSpPr>
          <p:cNvPr id="278" name="Groupe 621"/>
          <p:cNvGrpSpPr>
            <a:grpSpLocks/>
          </p:cNvGrpSpPr>
          <p:nvPr/>
        </p:nvGrpSpPr>
        <p:grpSpPr bwMode="auto">
          <a:xfrm>
            <a:off x="1519286" y="4391366"/>
            <a:ext cx="713869" cy="328863"/>
            <a:chOff x="7085013" y="3698845"/>
            <a:chExt cx="1455860" cy="590580"/>
          </a:xfrm>
        </p:grpSpPr>
        <p:grpSp>
          <p:nvGrpSpPr>
            <p:cNvPr id="279" name="Groupe 665"/>
            <p:cNvGrpSpPr>
              <a:grpSpLocks/>
            </p:cNvGrpSpPr>
            <p:nvPr/>
          </p:nvGrpSpPr>
          <p:grpSpPr bwMode="auto">
            <a:xfrm>
              <a:off x="7090396" y="3975065"/>
              <a:ext cx="1189411" cy="170301"/>
              <a:chOff x="3861522" y="1976920"/>
              <a:chExt cx="1189407" cy="170235"/>
            </a:xfrm>
          </p:grpSpPr>
          <p:grpSp>
            <p:nvGrpSpPr>
              <p:cNvPr id="477" name="Groupe 655"/>
              <p:cNvGrpSpPr>
                <a:grpSpLocks/>
              </p:cNvGrpSpPr>
              <p:nvPr/>
            </p:nvGrpSpPr>
            <p:grpSpPr bwMode="auto">
              <a:xfrm>
                <a:off x="3861522" y="1978256"/>
                <a:ext cx="62038" cy="119271"/>
                <a:chOff x="3861522" y="1968316"/>
                <a:chExt cx="62038" cy="119271"/>
              </a:xfrm>
            </p:grpSpPr>
            <p:sp>
              <p:nvSpPr>
                <p:cNvPr id="529" name="Forme libre 1406"/>
                <p:cNvSpPr/>
                <p:nvPr/>
              </p:nvSpPr>
              <p:spPr bwMode="auto">
                <a:xfrm rot="21039525">
                  <a:off x="3860544" y="2004801"/>
                  <a:ext cx="46252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30" name="Ellipse 1407"/>
                <p:cNvSpPr/>
                <p:nvPr/>
              </p:nvSpPr>
              <p:spPr bwMode="auto">
                <a:xfrm rot="21381924" flipV="1">
                  <a:off x="3861522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sp>
            <p:nvSpPr>
              <p:cNvPr id="478" name="Ellipse 1355"/>
              <p:cNvSpPr/>
              <p:nvPr/>
            </p:nvSpPr>
            <p:spPr bwMode="auto">
              <a:xfrm rot="21381924" flipV="1">
                <a:off x="3906681" y="198363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79" name="Ellipse 1356"/>
              <p:cNvSpPr/>
              <p:nvPr/>
            </p:nvSpPr>
            <p:spPr bwMode="auto">
              <a:xfrm rot="21381924" flipV="1">
                <a:off x="3959442" y="198709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80" name="Forme libre 1357"/>
              <p:cNvSpPr/>
              <p:nvPr/>
            </p:nvSpPr>
            <p:spPr bwMode="auto">
              <a:xfrm rot="21039525">
                <a:off x="3906796" y="2038433"/>
                <a:ext cx="44050" cy="8489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81" name="Forme libre 1358"/>
              <p:cNvSpPr/>
              <p:nvPr/>
            </p:nvSpPr>
            <p:spPr bwMode="auto">
              <a:xfrm rot="21039525">
                <a:off x="3955251" y="2036458"/>
                <a:ext cx="44050" cy="8490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grpSp>
            <p:nvGrpSpPr>
              <p:cNvPr id="482" name="Groupe 656"/>
              <p:cNvGrpSpPr>
                <a:grpSpLocks/>
              </p:cNvGrpSpPr>
              <p:nvPr/>
            </p:nvGrpSpPr>
            <p:grpSpPr bwMode="auto">
              <a:xfrm>
                <a:off x="4011116" y="1988840"/>
                <a:ext cx="126851" cy="152173"/>
                <a:chOff x="4011116" y="1997327"/>
                <a:chExt cx="126851" cy="152173"/>
              </a:xfrm>
            </p:grpSpPr>
            <p:sp>
              <p:nvSpPr>
                <p:cNvPr id="525" name="Ellipse 1402"/>
                <p:cNvSpPr/>
                <p:nvPr/>
              </p:nvSpPr>
              <p:spPr bwMode="auto">
                <a:xfrm rot="21381924" flipV="1">
                  <a:off x="4017327" y="1997327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6" name="Ellipse 1403"/>
                <p:cNvSpPr/>
                <p:nvPr/>
              </p:nvSpPr>
              <p:spPr bwMode="auto">
                <a:xfrm rot="21381924" flipV="1">
                  <a:off x="4075929" y="200400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7" name="Forme libre 1404"/>
                <p:cNvSpPr/>
                <p:nvPr/>
              </p:nvSpPr>
              <p:spPr bwMode="auto">
                <a:xfrm rot="21039525">
                  <a:off x="3981681" y="2052843"/>
                  <a:ext cx="46254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8" name="Forme libre 1405"/>
                <p:cNvSpPr/>
                <p:nvPr/>
              </p:nvSpPr>
              <p:spPr bwMode="auto">
                <a:xfrm rot="21039525">
                  <a:off x="4045554" y="2064689"/>
                  <a:ext cx="46252" cy="84900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3" name="Groupe 657"/>
              <p:cNvGrpSpPr>
                <a:grpSpLocks/>
              </p:cNvGrpSpPr>
              <p:nvPr/>
            </p:nvGrpSpPr>
            <p:grpSpPr bwMode="auto">
              <a:xfrm>
                <a:off x="4128591" y="1993810"/>
                <a:ext cx="131487" cy="150257"/>
                <a:chOff x="4128591" y="2004005"/>
                <a:chExt cx="131487" cy="150257"/>
              </a:xfrm>
            </p:grpSpPr>
            <p:sp>
              <p:nvSpPr>
                <p:cNvPr id="521" name="Ellipse 1398"/>
                <p:cNvSpPr/>
                <p:nvPr/>
              </p:nvSpPr>
              <p:spPr bwMode="auto">
                <a:xfrm rot="21381924" flipV="1">
                  <a:off x="4132795" y="2005414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2" name="Ellipse 1399"/>
                <p:cNvSpPr/>
                <p:nvPr/>
              </p:nvSpPr>
              <p:spPr bwMode="auto">
                <a:xfrm rot="21381924" flipV="1">
                  <a:off x="4198040" y="200400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3" name="Forme libre 1400"/>
                <p:cNvSpPr/>
                <p:nvPr/>
              </p:nvSpPr>
              <p:spPr bwMode="auto">
                <a:xfrm rot="21039525">
                  <a:off x="4098415" y="2070347"/>
                  <a:ext cx="46252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4" name="Forme libre 1401"/>
                <p:cNvSpPr/>
                <p:nvPr/>
              </p:nvSpPr>
              <p:spPr bwMode="auto">
                <a:xfrm rot="21039525">
                  <a:off x="4171097" y="2064424"/>
                  <a:ext cx="7048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4" name="Groupe 658"/>
              <p:cNvGrpSpPr>
                <a:grpSpLocks/>
              </p:cNvGrpSpPr>
              <p:nvPr/>
            </p:nvGrpSpPr>
            <p:grpSpPr bwMode="auto">
              <a:xfrm>
                <a:off x="4258766" y="1986839"/>
                <a:ext cx="125377" cy="155957"/>
                <a:chOff x="4258766" y="1988780"/>
                <a:chExt cx="125377" cy="155957"/>
              </a:xfrm>
            </p:grpSpPr>
            <p:sp>
              <p:nvSpPr>
                <p:cNvPr id="517" name="Ellipse 1394"/>
                <p:cNvSpPr/>
                <p:nvPr/>
              </p:nvSpPr>
              <p:spPr bwMode="auto">
                <a:xfrm rot="21381924" flipV="1">
                  <a:off x="4259509" y="199933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8" name="Ellipse 1395"/>
                <p:cNvSpPr/>
                <p:nvPr/>
              </p:nvSpPr>
              <p:spPr bwMode="auto">
                <a:xfrm rot="21381924" flipV="1">
                  <a:off x="4322105" y="19887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9" name="Forme libre 1396"/>
                <p:cNvSpPr/>
                <p:nvPr/>
              </p:nvSpPr>
              <p:spPr bwMode="auto">
                <a:xfrm rot="21039525">
                  <a:off x="4228361" y="2060119"/>
                  <a:ext cx="72683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20" name="Forme libre 1397"/>
                <p:cNvSpPr/>
                <p:nvPr/>
              </p:nvSpPr>
              <p:spPr bwMode="auto">
                <a:xfrm rot="21039525">
                  <a:off x="4318664" y="2060119"/>
                  <a:ext cx="46252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5" name="Groupe 659"/>
              <p:cNvGrpSpPr>
                <a:grpSpLocks/>
              </p:cNvGrpSpPr>
              <p:nvPr/>
            </p:nvGrpSpPr>
            <p:grpSpPr bwMode="auto">
              <a:xfrm>
                <a:off x="4376241" y="1988196"/>
                <a:ext cx="120321" cy="158959"/>
                <a:chOff x="4376241" y="1968316"/>
                <a:chExt cx="120321" cy="158959"/>
              </a:xfrm>
            </p:grpSpPr>
            <p:sp>
              <p:nvSpPr>
                <p:cNvPr id="513" name="Ellipse 1390"/>
                <p:cNvSpPr/>
                <p:nvPr/>
              </p:nvSpPr>
              <p:spPr bwMode="auto">
                <a:xfrm rot="21381924" flipV="1">
                  <a:off x="4380240" y="198041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4" name="Ellipse 1391"/>
                <p:cNvSpPr/>
                <p:nvPr/>
              </p:nvSpPr>
              <p:spPr bwMode="auto">
                <a:xfrm rot="21381924" flipV="1">
                  <a:off x="4434524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5" name="Forme libre 1392"/>
                <p:cNvSpPr/>
                <p:nvPr/>
              </p:nvSpPr>
              <p:spPr bwMode="auto">
                <a:xfrm rot="21039525">
                  <a:off x="4375930" y="2042247"/>
                  <a:ext cx="44050" cy="8489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6" name="Forme libre 1393"/>
                <p:cNvSpPr/>
                <p:nvPr/>
              </p:nvSpPr>
              <p:spPr bwMode="auto">
                <a:xfrm rot="21039525">
                  <a:off x="4430992" y="2016579"/>
                  <a:ext cx="41848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6" name="Groupe 660"/>
              <p:cNvGrpSpPr>
                <a:grpSpLocks/>
              </p:cNvGrpSpPr>
              <p:nvPr/>
            </p:nvGrpSpPr>
            <p:grpSpPr bwMode="auto">
              <a:xfrm>
                <a:off x="4479429" y="1976920"/>
                <a:ext cx="153915" cy="155190"/>
                <a:chOff x="4479429" y="1937160"/>
                <a:chExt cx="153915" cy="155190"/>
              </a:xfrm>
            </p:grpSpPr>
            <p:sp>
              <p:nvSpPr>
                <p:cNvPr id="507" name="Ellipse 1384"/>
                <p:cNvSpPr/>
                <p:nvPr/>
              </p:nvSpPr>
              <p:spPr bwMode="auto">
                <a:xfrm rot="21381924" flipV="1">
                  <a:off x="4481884" y="195115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8" name="Ellipse 1385"/>
                <p:cNvSpPr/>
                <p:nvPr/>
              </p:nvSpPr>
              <p:spPr bwMode="auto">
                <a:xfrm rot="21381924" flipV="1">
                  <a:off x="4517591" y="194092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9" name="Ellipse 1386"/>
                <p:cNvSpPr/>
                <p:nvPr/>
              </p:nvSpPr>
              <p:spPr bwMode="auto">
                <a:xfrm rot="21381924" flipV="1">
                  <a:off x="4571306" y="193716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0" name="Forme libre 1387"/>
                <p:cNvSpPr/>
                <p:nvPr/>
              </p:nvSpPr>
              <p:spPr bwMode="auto">
                <a:xfrm rot="21039525">
                  <a:off x="4479447" y="2008545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1" name="Forme libre 1388"/>
                <p:cNvSpPr/>
                <p:nvPr/>
              </p:nvSpPr>
              <p:spPr bwMode="auto">
                <a:xfrm rot="21039525">
                  <a:off x="4527902" y="200459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12" name="Forme libre 1389"/>
                <p:cNvSpPr/>
                <p:nvPr/>
              </p:nvSpPr>
              <p:spPr bwMode="auto">
                <a:xfrm rot="21039525">
                  <a:off x="4569751" y="1998674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7" name="Groupe 661"/>
              <p:cNvGrpSpPr>
                <a:grpSpLocks/>
              </p:cNvGrpSpPr>
              <p:nvPr/>
            </p:nvGrpSpPr>
            <p:grpSpPr bwMode="auto">
              <a:xfrm>
                <a:off x="4618851" y="1978476"/>
                <a:ext cx="112674" cy="149494"/>
                <a:chOff x="4618851" y="1923806"/>
                <a:chExt cx="112674" cy="149494"/>
              </a:xfrm>
            </p:grpSpPr>
            <p:sp>
              <p:nvSpPr>
                <p:cNvPr id="503" name="Ellipse 1380"/>
                <p:cNvSpPr/>
                <p:nvPr/>
              </p:nvSpPr>
              <p:spPr bwMode="auto">
                <a:xfrm rot="21381924" flipV="1">
                  <a:off x="4618851" y="193027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4" name="Ellipse 1381"/>
                <p:cNvSpPr/>
                <p:nvPr/>
              </p:nvSpPr>
              <p:spPr bwMode="auto">
                <a:xfrm rot="21381924" flipV="1">
                  <a:off x="4669487" y="192380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5" name="Forme libre 1382"/>
                <p:cNvSpPr/>
                <p:nvPr/>
              </p:nvSpPr>
              <p:spPr bwMode="auto">
                <a:xfrm rot="21039525">
                  <a:off x="4649041" y="198968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6" name="Forme libre 1383"/>
                <p:cNvSpPr/>
                <p:nvPr/>
              </p:nvSpPr>
              <p:spPr bwMode="auto">
                <a:xfrm rot="21039525">
                  <a:off x="4704103" y="1979815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8" name="Groupe 662"/>
              <p:cNvGrpSpPr>
                <a:grpSpLocks/>
              </p:cNvGrpSpPr>
              <p:nvPr/>
            </p:nvGrpSpPr>
            <p:grpSpPr bwMode="auto">
              <a:xfrm>
                <a:off x="4729347" y="1989229"/>
                <a:ext cx="121296" cy="148888"/>
                <a:chOff x="4729347" y="1919649"/>
                <a:chExt cx="121296" cy="148888"/>
              </a:xfrm>
            </p:grpSpPr>
            <p:sp>
              <p:nvSpPr>
                <p:cNvPr id="499" name="Ellipse 1376"/>
                <p:cNvSpPr/>
                <p:nvPr/>
              </p:nvSpPr>
              <p:spPr bwMode="auto">
                <a:xfrm rot="21381924" flipV="1">
                  <a:off x="4729347" y="1919649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0" name="Ellipse 1377"/>
                <p:cNvSpPr/>
                <p:nvPr/>
              </p:nvSpPr>
              <p:spPr bwMode="auto">
                <a:xfrm rot="21381924" flipV="1">
                  <a:off x="4788605" y="192301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1" name="Forme libre 1378"/>
                <p:cNvSpPr/>
                <p:nvPr/>
              </p:nvSpPr>
              <p:spPr bwMode="auto">
                <a:xfrm rot="21039525">
                  <a:off x="4737141" y="1982674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502" name="Forme libre 1379"/>
                <p:cNvSpPr/>
                <p:nvPr/>
              </p:nvSpPr>
              <p:spPr bwMode="auto">
                <a:xfrm rot="21039525">
                  <a:off x="4790001" y="1978725"/>
                  <a:ext cx="61670" cy="77003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89" name="Groupe 663"/>
              <p:cNvGrpSpPr>
                <a:grpSpLocks/>
              </p:cNvGrpSpPr>
              <p:nvPr/>
            </p:nvGrpSpPr>
            <p:grpSpPr bwMode="auto">
              <a:xfrm>
                <a:off x="4842966" y="1984550"/>
                <a:ext cx="113305" cy="152945"/>
                <a:chOff x="4842966" y="1929880"/>
                <a:chExt cx="113305" cy="152945"/>
              </a:xfrm>
            </p:grpSpPr>
            <p:sp>
              <p:nvSpPr>
                <p:cNvPr id="495" name="Ellipse 1372"/>
                <p:cNvSpPr/>
                <p:nvPr/>
              </p:nvSpPr>
              <p:spPr bwMode="auto">
                <a:xfrm rot="21381924" flipV="1">
                  <a:off x="4844871" y="19298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6" name="Ellipse 1373"/>
                <p:cNvSpPr/>
                <p:nvPr/>
              </p:nvSpPr>
              <p:spPr bwMode="auto">
                <a:xfrm rot="21381924" flipV="1">
                  <a:off x="4894233" y="193992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7" name="Forme libre 1374"/>
                <p:cNvSpPr/>
                <p:nvPr/>
              </p:nvSpPr>
              <p:spPr bwMode="auto">
                <a:xfrm rot="21039525">
                  <a:off x="4842862" y="198968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8" name="Forme libre 1375"/>
                <p:cNvSpPr/>
                <p:nvPr/>
              </p:nvSpPr>
              <p:spPr bwMode="auto">
                <a:xfrm rot="21039525">
                  <a:off x="4884709" y="199955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90" name="Groupe 664"/>
              <p:cNvGrpSpPr>
                <a:grpSpLocks/>
              </p:cNvGrpSpPr>
              <p:nvPr/>
            </p:nvGrpSpPr>
            <p:grpSpPr bwMode="auto">
              <a:xfrm>
                <a:off x="4942737" y="1985303"/>
                <a:ext cx="108192" cy="137074"/>
                <a:chOff x="4942737" y="1950513"/>
                <a:chExt cx="108192" cy="137074"/>
              </a:xfrm>
            </p:grpSpPr>
            <p:sp>
              <p:nvSpPr>
                <p:cNvPr id="491" name="Ellipse 1368"/>
                <p:cNvSpPr/>
                <p:nvPr/>
              </p:nvSpPr>
              <p:spPr bwMode="auto">
                <a:xfrm rot="21381924" flipV="1">
                  <a:off x="4942737" y="195073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2" name="Ellipse 1369"/>
                <p:cNvSpPr/>
                <p:nvPr/>
              </p:nvSpPr>
              <p:spPr bwMode="auto">
                <a:xfrm rot="21381924" flipV="1">
                  <a:off x="4984043" y="195051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3" name="Forme libre 1370"/>
                <p:cNvSpPr/>
                <p:nvPr/>
              </p:nvSpPr>
              <p:spPr bwMode="auto">
                <a:xfrm rot="21039525">
                  <a:off x="4970607" y="2001669"/>
                  <a:ext cx="33037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94" name="Forme libre 1371"/>
                <p:cNvSpPr/>
                <p:nvPr/>
              </p:nvSpPr>
              <p:spPr bwMode="auto">
                <a:xfrm rot="21039525">
                  <a:off x="5005847" y="2001669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</p:grpSp>
        <p:sp>
          <p:nvSpPr>
            <p:cNvPr id="280" name="Forme libre 1131"/>
            <p:cNvSpPr/>
            <p:nvPr/>
          </p:nvSpPr>
          <p:spPr bwMode="auto">
            <a:xfrm rot="19080000">
              <a:off x="8252345" y="3957594"/>
              <a:ext cx="44050" cy="8493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281" name="Groupe 683"/>
            <p:cNvGrpSpPr>
              <a:grpSpLocks/>
            </p:cNvGrpSpPr>
            <p:nvPr/>
          </p:nvGrpSpPr>
          <p:grpSpPr bwMode="auto">
            <a:xfrm rot="-1500000">
              <a:off x="8245793" y="4092062"/>
              <a:ext cx="72913" cy="144275"/>
              <a:chOff x="4713414" y="2487384"/>
              <a:chExt cx="72931" cy="144194"/>
            </a:xfrm>
          </p:grpSpPr>
          <p:sp>
            <p:nvSpPr>
              <p:cNvPr id="475" name="Ellipse 1352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76" name="Forme libre 1353"/>
              <p:cNvSpPr/>
              <p:nvPr/>
            </p:nvSpPr>
            <p:spPr bwMode="auto">
              <a:xfrm rot="21488740">
                <a:off x="4724306" y="2474874"/>
                <a:ext cx="48468" cy="8488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282" name="Forme libre 1133"/>
            <p:cNvSpPr/>
            <p:nvPr/>
          </p:nvSpPr>
          <p:spPr bwMode="auto">
            <a:xfrm rot="19200000">
              <a:off x="8276572" y="3916115"/>
              <a:ext cx="46253" cy="8493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283" name="Groupe 685"/>
            <p:cNvGrpSpPr>
              <a:grpSpLocks/>
            </p:cNvGrpSpPr>
            <p:nvPr/>
          </p:nvGrpSpPr>
          <p:grpSpPr bwMode="auto">
            <a:xfrm rot="-1980000">
              <a:off x="8293882" y="4053310"/>
              <a:ext cx="68693" cy="142043"/>
              <a:chOff x="4713414" y="2489617"/>
              <a:chExt cx="68710" cy="141961"/>
            </a:xfrm>
          </p:grpSpPr>
          <p:sp>
            <p:nvSpPr>
              <p:cNvPr id="473" name="Ellipse 1350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74" name="Forme libre 1351"/>
              <p:cNvSpPr/>
              <p:nvPr/>
            </p:nvSpPr>
            <p:spPr bwMode="auto">
              <a:xfrm rot="21488740">
                <a:off x="4738580" y="2457345"/>
                <a:ext cx="59481" cy="8488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84" name="Groupe 688"/>
            <p:cNvGrpSpPr>
              <a:grpSpLocks/>
            </p:cNvGrpSpPr>
            <p:nvPr/>
          </p:nvGrpSpPr>
          <p:grpSpPr bwMode="auto">
            <a:xfrm rot="-2940000">
              <a:off x="8339850" y="4001639"/>
              <a:ext cx="75035" cy="145058"/>
              <a:chOff x="4713414" y="2486484"/>
              <a:chExt cx="74991" cy="145094"/>
            </a:xfrm>
          </p:grpSpPr>
          <p:sp>
            <p:nvSpPr>
              <p:cNvPr id="471" name="Ellipse 1348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72" name="Forme libre 1349"/>
              <p:cNvSpPr/>
              <p:nvPr/>
            </p:nvSpPr>
            <p:spPr bwMode="auto">
              <a:xfrm rot="21488740">
                <a:off x="4729051" y="2458563"/>
                <a:ext cx="39481" cy="10134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85" name="Groupe 691"/>
            <p:cNvGrpSpPr>
              <a:grpSpLocks/>
            </p:cNvGrpSpPr>
            <p:nvPr/>
          </p:nvGrpSpPr>
          <p:grpSpPr bwMode="auto">
            <a:xfrm rot="-3480000">
              <a:off x="8371849" y="3945696"/>
              <a:ext cx="75777" cy="139740"/>
              <a:chOff x="4713414" y="2491803"/>
              <a:chExt cx="75735" cy="139775"/>
            </a:xfrm>
          </p:grpSpPr>
          <p:sp>
            <p:nvSpPr>
              <p:cNvPr id="469" name="Ellipse 1346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70" name="Forme libre 1347"/>
              <p:cNvSpPr/>
              <p:nvPr/>
            </p:nvSpPr>
            <p:spPr bwMode="auto">
              <a:xfrm rot="21488740">
                <a:off x="4733445" y="2463201"/>
                <a:ext cx="29612" cy="7931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286" name="Forme libre 1137"/>
            <p:cNvSpPr/>
            <p:nvPr/>
          </p:nvSpPr>
          <p:spPr bwMode="auto">
            <a:xfrm rot="18120000">
              <a:off x="8318832" y="3878103"/>
              <a:ext cx="45429" cy="8589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287" name="Groupe 695"/>
            <p:cNvGrpSpPr>
              <a:grpSpLocks/>
            </p:cNvGrpSpPr>
            <p:nvPr/>
          </p:nvGrpSpPr>
          <p:grpSpPr bwMode="auto">
            <a:xfrm rot="-4140000">
              <a:off x="8399637" y="3887892"/>
              <a:ext cx="76231" cy="138156"/>
              <a:chOff x="4713414" y="2493388"/>
              <a:chExt cx="76187" cy="138190"/>
            </a:xfrm>
          </p:grpSpPr>
          <p:sp>
            <p:nvSpPr>
              <p:cNvPr id="467" name="Ellipse 1344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68" name="Forme libre 1345"/>
              <p:cNvSpPr/>
              <p:nvPr/>
            </p:nvSpPr>
            <p:spPr bwMode="auto">
              <a:xfrm rot="21488740">
                <a:off x="4739040" y="2493308"/>
                <a:ext cx="51325" cy="8371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88" name="Groupe 698"/>
            <p:cNvGrpSpPr>
              <a:grpSpLocks/>
            </p:cNvGrpSpPr>
            <p:nvPr/>
          </p:nvGrpSpPr>
          <p:grpSpPr bwMode="auto">
            <a:xfrm rot="-4500000">
              <a:off x="8416238" y="3820367"/>
              <a:ext cx="73115" cy="142737"/>
              <a:chOff x="4713414" y="2488806"/>
              <a:chExt cx="73074" cy="142772"/>
            </a:xfrm>
          </p:grpSpPr>
          <p:sp>
            <p:nvSpPr>
              <p:cNvPr id="465" name="Ellipse 1342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66" name="Forme libre 1343"/>
              <p:cNvSpPr/>
              <p:nvPr/>
            </p:nvSpPr>
            <p:spPr bwMode="auto">
              <a:xfrm rot="21488740">
                <a:off x="4728569" y="2488618"/>
                <a:ext cx="73042" cy="7931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289" name="Forme libre 1140"/>
            <p:cNvSpPr/>
            <p:nvPr/>
          </p:nvSpPr>
          <p:spPr bwMode="auto">
            <a:xfrm rot="18120000">
              <a:off x="8341958" y="3837727"/>
              <a:ext cx="45430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290" name="Forme libre 1141"/>
            <p:cNvSpPr/>
            <p:nvPr/>
          </p:nvSpPr>
          <p:spPr bwMode="auto">
            <a:xfrm rot="18120000">
              <a:off x="8370591" y="3776495"/>
              <a:ext cx="45429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291" name="Groupe 703"/>
            <p:cNvGrpSpPr>
              <a:grpSpLocks/>
            </p:cNvGrpSpPr>
            <p:nvPr/>
          </p:nvGrpSpPr>
          <p:grpSpPr bwMode="auto">
            <a:xfrm rot="-4500000">
              <a:off x="8430282" y="3749937"/>
              <a:ext cx="78503" cy="142678"/>
              <a:chOff x="4713414" y="2488865"/>
              <a:chExt cx="78458" cy="142713"/>
            </a:xfrm>
          </p:grpSpPr>
          <p:sp>
            <p:nvSpPr>
              <p:cNvPr id="463" name="Ellipse 1340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64" name="Forme libre 1341"/>
              <p:cNvSpPr/>
              <p:nvPr/>
            </p:nvSpPr>
            <p:spPr bwMode="auto">
              <a:xfrm rot="21488740">
                <a:off x="4773695" y="2465922"/>
                <a:ext cx="55273" cy="8371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92" name="Groupe 666"/>
            <p:cNvGrpSpPr>
              <a:grpSpLocks/>
            </p:cNvGrpSpPr>
            <p:nvPr/>
          </p:nvGrpSpPr>
          <p:grpSpPr bwMode="auto">
            <a:xfrm rot="10800000">
              <a:off x="7085013" y="4119124"/>
              <a:ext cx="1189411" cy="170301"/>
              <a:chOff x="3861522" y="1976920"/>
              <a:chExt cx="1189407" cy="170235"/>
            </a:xfrm>
          </p:grpSpPr>
          <p:grpSp>
            <p:nvGrpSpPr>
              <p:cNvPr id="409" name="Groupe 655"/>
              <p:cNvGrpSpPr>
                <a:grpSpLocks/>
              </p:cNvGrpSpPr>
              <p:nvPr/>
            </p:nvGrpSpPr>
            <p:grpSpPr bwMode="auto">
              <a:xfrm>
                <a:off x="3861522" y="1978256"/>
                <a:ext cx="62038" cy="119271"/>
                <a:chOff x="3861522" y="1968316"/>
                <a:chExt cx="62038" cy="119271"/>
              </a:xfrm>
            </p:grpSpPr>
            <p:sp>
              <p:nvSpPr>
                <p:cNvPr id="461" name="Forme libre 1338"/>
                <p:cNvSpPr/>
                <p:nvPr/>
              </p:nvSpPr>
              <p:spPr bwMode="auto">
                <a:xfrm rot="21039525">
                  <a:off x="3863779" y="2004495"/>
                  <a:ext cx="46252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62" name="Ellipse 1339"/>
                <p:cNvSpPr/>
                <p:nvPr/>
              </p:nvSpPr>
              <p:spPr bwMode="auto">
                <a:xfrm rot="21381924" flipV="1">
                  <a:off x="3861522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sp>
            <p:nvSpPr>
              <p:cNvPr id="410" name="Ellipse 1287"/>
              <p:cNvSpPr/>
              <p:nvPr/>
            </p:nvSpPr>
            <p:spPr bwMode="auto">
              <a:xfrm rot="21381924" flipV="1">
                <a:off x="3906681" y="198363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11" name="Ellipse 1288"/>
              <p:cNvSpPr/>
              <p:nvPr/>
            </p:nvSpPr>
            <p:spPr bwMode="auto">
              <a:xfrm rot="21381924" flipV="1">
                <a:off x="3959442" y="198709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12" name="Forme libre 1289"/>
              <p:cNvSpPr/>
              <p:nvPr/>
            </p:nvSpPr>
            <p:spPr bwMode="auto">
              <a:xfrm rot="21039525">
                <a:off x="3879196" y="2040101"/>
                <a:ext cx="44050" cy="8490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13" name="Forme libre 1290"/>
              <p:cNvSpPr/>
              <p:nvPr/>
            </p:nvSpPr>
            <p:spPr bwMode="auto">
              <a:xfrm rot="21039525">
                <a:off x="3929854" y="2038127"/>
                <a:ext cx="46252" cy="8489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grpSp>
            <p:nvGrpSpPr>
              <p:cNvPr id="414" name="Groupe 656"/>
              <p:cNvGrpSpPr>
                <a:grpSpLocks/>
              </p:cNvGrpSpPr>
              <p:nvPr/>
            </p:nvGrpSpPr>
            <p:grpSpPr bwMode="auto">
              <a:xfrm>
                <a:off x="4011116" y="1988840"/>
                <a:ext cx="126851" cy="152173"/>
                <a:chOff x="4011116" y="1997327"/>
                <a:chExt cx="126851" cy="152173"/>
              </a:xfrm>
            </p:grpSpPr>
            <p:sp>
              <p:nvSpPr>
                <p:cNvPr id="457" name="Ellipse 1334"/>
                <p:cNvSpPr/>
                <p:nvPr/>
              </p:nvSpPr>
              <p:spPr bwMode="auto">
                <a:xfrm rot="21381924" flipV="1">
                  <a:off x="4017327" y="1997327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8" name="Ellipse 1335"/>
                <p:cNvSpPr/>
                <p:nvPr/>
              </p:nvSpPr>
              <p:spPr bwMode="auto">
                <a:xfrm rot="21381924" flipV="1">
                  <a:off x="4075929" y="200400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9" name="Forme libre 1336"/>
                <p:cNvSpPr/>
                <p:nvPr/>
              </p:nvSpPr>
              <p:spPr bwMode="auto">
                <a:xfrm rot="21039525">
                  <a:off x="3982714" y="2052537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60" name="Forme libre 1337"/>
                <p:cNvSpPr/>
                <p:nvPr/>
              </p:nvSpPr>
              <p:spPr bwMode="auto">
                <a:xfrm rot="21039525">
                  <a:off x="4046587" y="2066358"/>
                  <a:ext cx="44050" cy="8489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15" name="Groupe 657"/>
              <p:cNvGrpSpPr>
                <a:grpSpLocks/>
              </p:cNvGrpSpPr>
              <p:nvPr/>
            </p:nvGrpSpPr>
            <p:grpSpPr bwMode="auto">
              <a:xfrm>
                <a:off x="4128591" y="1993810"/>
                <a:ext cx="131487" cy="150257"/>
                <a:chOff x="4128591" y="2004005"/>
                <a:chExt cx="131487" cy="150257"/>
              </a:xfrm>
            </p:grpSpPr>
            <p:sp>
              <p:nvSpPr>
                <p:cNvPr id="453" name="Ellipse 1330"/>
                <p:cNvSpPr/>
                <p:nvPr/>
              </p:nvSpPr>
              <p:spPr bwMode="auto">
                <a:xfrm rot="21381924" flipV="1">
                  <a:off x="4132795" y="2005414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4" name="Ellipse 1331"/>
                <p:cNvSpPr/>
                <p:nvPr/>
              </p:nvSpPr>
              <p:spPr bwMode="auto">
                <a:xfrm rot="21381924" flipV="1">
                  <a:off x="4198040" y="200400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5" name="Forme libre 1332"/>
                <p:cNvSpPr/>
                <p:nvPr/>
              </p:nvSpPr>
              <p:spPr bwMode="auto">
                <a:xfrm rot="21039525">
                  <a:off x="4099447" y="2070041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6" name="Forme libre 1333"/>
                <p:cNvSpPr/>
                <p:nvPr/>
              </p:nvSpPr>
              <p:spPr bwMode="auto">
                <a:xfrm rot="21039525">
                  <a:off x="4172130" y="2064118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16" name="Groupe 658"/>
              <p:cNvGrpSpPr>
                <a:grpSpLocks/>
              </p:cNvGrpSpPr>
              <p:nvPr/>
            </p:nvGrpSpPr>
            <p:grpSpPr bwMode="auto">
              <a:xfrm>
                <a:off x="4258766" y="1986839"/>
                <a:ext cx="125377" cy="155957"/>
                <a:chOff x="4258766" y="1988780"/>
                <a:chExt cx="125377" cy="155957"/>
              </a:xfrm>
            </p:grpSpPr>
            <p:sp>
              <p:nvSpPr>
                <p:cNvPr id="449" name="Ellipse 1326"/>
                <p:cNvSpPr/>
                <p:nvPr/>
              </p:nvSpPr>
              <p:spPr bwMode="auto">
                <a:xfrm rot="21381924" flipV="1">
                  <a:off x="4259509" y="199933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0" name="Ellipse 1327"/>
                <p:cNvSpPr/>
                <p:nvPr/>
              </p:nvSpPr>
              <p:spPr bwMode="auto">
                <a:xfrm rot="21381924" flipV="1">
                  <a:off x="4322105" y="19887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1" name="Forme libre 1328"/>
                <p:cNvSpPr/>
                <p:nvPr/>
              </p:nvSpPr>
              <p:spPr bwMode="auto">
                <a:xfrm rot="21039525">
                  <a:off x="4229395" y="2057838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52" name="Forme libre 1329"/>
                <p:cNvSpPr/>
                <p:nvPr/>
              </p:nvSpPr>
              <p:spPr bwMode="auto">
                <a:xfrm rot="21039525">
                  <a:off x="4291065" y="2057838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17" name="Groupe 659"/>
              <p:cNvGrpSpPr>
                <a:grpSpLocks/>
              </p:cNvGrpSpPr>
              <p:nvPr/>
            </p:nvGrpSpPr>
            <p:grpSpPr bwMode="auto">
              <a:xfrm>
                <a:off x="4376241" y="1988196"/>
                <a:ext cx="120321" cy="158959"/>
                <a:chOff x="4376241" y="1968316"/>
                <a:chExt cx="120321" cy="158959"/>
              </a:xfrm>
            </p:grpSpPr>
            <p:sp>
              <p:nvSpPr>
                <p:cNvPr id="445" name="Ellipse 1322"/>
                <p:cNvSpPr/>
                <p:nvPr/>
              </p:nvSpPr>
              <p:spPr bwMode="auto">
                <a:xfrm rot="21381924" flipV="1">
                  <a:off x="4380240" y="198041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6" name="Ellipse 1323"/>
                <p:cNvSpPr/>
                <p:nvPr/>
              </p:nvSpPr>
              <p:spPr bwMode="auto">
                <a:xfrm rot="21381924" flipV="1">
                  <a:off x="4434524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7" name="Forme libre 1324"/>
                <p:cNvSpPr/>
                <p:nvPr/>
              </p:nvSpPr>
              <p:spPr bwMode="auto">
                <a:xfrm rot="21039525">
                  <a:off x="4348331" y="2043914"/>
                  <a:ext cx="44050" cy="84900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8" name="Forme libre 1325"/>
                <p:cNvSpPr/>
                <p:nvPr/>
              </p:nvSpPr>
              <p:spPr bwMode="auto">
                <a:xfrm rot="21039525">
                  <a:off x="4401191" y="2016273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18" name="Groupe 660"/>
              <p:cNvGrpSpPr>
                <a:grpSpLocks/>
              </p:cNvGrpSpPr>
              <p:nvPr/>
            </p:nvGrpSpPr>
            <p:grpSpPr bwMode="auto">
              <a:xfrm>
                <a:off x="4479429" y="1976920"/>
                <a:ext cx="153915" cy="155190"/>
                <a:chOff x="4479429" y="1937160"/>
                <a:chExt cx="153915" cy="155190"/>
              </a:xfrm>
            </p:grpSpPr>
            <p:sp>
              <p:nvSpPr>
                <p:cNvPr id="439" name="Ellipse 1316"/>
                <p:cNvSpPr/>
                <p:nvPr/>
              </p:nvSpPr>
              <p:spPr bwMode="auto">
                <a:xfrm rot="21381924" flipV="1">
                  <a:off x="4481884" y="195115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0" name="Ellipse 1317"/>
                <p:cNvSpPr/>
                <p:nvPr/>
              </p:nvSpPr>
              <p:spPr bwMode="auto">
                <a:xfrm rot="21381924" flipV="1">
                  <a:off x="4517591" y="194092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1" name="Ellipse 1318"/>
                <p:cNvSpPr/>
                <p:nvPr/>
              </p:nvSpPr>
              <p:spPr bwMode="auto">
                <a:xfrm rot="21381924" flipV="1">
                  <a:off x="4571306" y="193716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2" name="Forme libre 1319"/>
                <p:cNvSpPr/>
                <p:nvPr/>
              </p:nvSpPr>
              <p:spPr bwMode="auto">
                <a:xfrm rot="21039525">
                  <a:off x="4451847" y="200823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3" name="Forme libre 1320"/>
                <p:cNvSpPr/>
                <p:nvPr/>
              </p:nvSpPr>
              <p:spPr bwMode="auto">
                <a:xfrm rot="21039525">
                  <a:off x="4500303" y="2004290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44" name="Forme libre 1321"/>
                <p:cNvSpPr/>
                <p:nvPr/>
              </p:nvSpPr>
              <p:spPr bwMode="auto">
                <a:xfrm rot="21039525">
                  <a:off x="4542151" y="1998368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19" name="Groupe 661"/>
              <p:cNvGrpSpPr>
                <a:grpSpLocks/>
              </p:cNvGrpSpPr>
              <p:nvPr/>
            </p:nvGrpSpPr>
            <p:grpSpPr bwMode="auto">
              <a:xfrm>
                <a:off x="4618851" y="1978476"/>
                <a:ext cx="112674" cy="149494"/>
                <a:chOff x="4618851" y="1923806"/>
                <a:chExt cx="112674" cy="149494"/>
              </a:xfrm>
            </p:grpSpPr>
            <p:sp>
              <p:nvSpPr>
                <p:cNvPr id="435" name="Ellipse 1312"/>
                <p:cNvSpPr/>
                <p:nvPr/>
              </p:nvSpPr>
              <p:spPr bwMode="auto">
                <a:xfrm rot="21381924" flipV="1">
                  <a:off x="4618851" y="193027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6" name="Ellipse 1313"/>
                <p:cNvSpPr/>
                <p:nvPr/>
              </p:nvSpPr>
              <p:spPr bwMode="auto">
                <a:xfrm rot="21381924" flipV="1">
                  <a:off x="4669487" y="192380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7" name="Forme libre 1314"/>
                <p:cNvSpPr/>
                <p:nvPr/>
              </p:nvSpPr>
              <p:spPr bwMode="auto">
                <a:xfrm rot="21039525">
                  <a:off x="4595011" y="198937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8" name="Forme libre 1315"/>
                <p:cNvSpPr/>
                <p:nvPr/>
              </p:nvSpPr>
              <p:spPr bwMode="auto">
                <a:xfrm rot="21039525">
                  <a:off x="4647871" y="1979508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20" name="Groupe 662"/>
              <p:cNvGrpSpPr>
                <a:grpSpLocks/>
              </p:cNvGrpSpPr>
              <p:nvPr/>
            </p:nvGrpSpPr>
            <p:grpSpPr bwMode="auto">
              <a:xfrm>
                <a:off x="4729347" y="1989229"/>
                <a:ext cx="121296" cy="148888"/>
                <a:chOff x="4729347" y="1919649"/>
                <a:chExt cx="121296" cy="148888"/>
              </a:xfrm>
            </p:grpSpPr>
            <p:sp>
              <p:nvSpPr>
                <p:cNvPr id="431" name="Ellipse 1308"/>
                <p:cNvSpPr/>
                <p:nvPr/>
              </p:nvSpPr>
              <p:spPr bwMode="auto">
                <a:xfrm rot="21381924" flipV="1">
                  <a:off x="4729347" y="1919649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2" name="Ellipse 1309"/>
                <p:cNvSpPr/>
                <p:nvPr/>
              </p:nvSpPr>
              <p:spPr bwMode="auto">
                <a:xfrm rot="21381924" flipV="1">
                  <a:off x="4788605" y="192301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3" name="Forme libre 1310"/>
                <p:cNvSpPr/>
                <p:nvPr/>
              </p:nvSpPr>
              <p:spPr bwMode="auto">
                <a:xfrm rot="21039525">
                  <a:off x="4705137" y="1980394"/>
                  <a:ext cx="55062" cy="73053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4" name="Forme libre 1311"/>
                <p:cNvSpPr/>
                <p:nvPr/>
              </p:nvSpPr>
              <p:spPr bwMode="auto">
                <a:xfrm rot="21039525">
                  <a:off x="4762402" y="1976445"/>
                  <a:ext cx="44050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21" name="Groupe 663"/>
              <p:cNvGrpSpPr>
                <a:grpSpLocks/>
              </p:cNvGrpSpPr>
              <p:nvPr/>
            </p:nvGrpSpPr>
            <p:grpSpPr bwMode="auto">
              <a:xfrm>
                <a:off x="4842966" y="1984550"/>
                <a:ext cx="113305" cy="152945"/>
                <a:chOff x="4842966" y="1929880"/>
                <a:chExt cx="113305" cy="152945"/>
              </a:xfrm>
            </p:grpSpPr>
            <p:sp>
              <p:nvSpPr>
                <p:cNvPr id="427" name="Ellipse 1304"/>
                <p:cNvSpPr/>
                <p:nvPr/>
              </p:nvSpPr>
              <p:spPr bwMode="auto">
                <a:xfrm rot="21381924" flipV="1">
                  <a:off x="4844871" y="19298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28" name="Ellipse 1305"/>
                <p:cNvSpPr/>
                <p:nvPr/>
              </p:nvSpPr>
              <p:spPr bwMode="auto">
                <a:xfrm rot="21381924" flipV="1">
                  <a:off x="4894233" y="193992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29" name="Forme libre 1306"/>
                <p:cNvSpPr/>
                <p:nvPr/>
              </p:nvSpPr>
              <p:spPr bwMode="auto">
                <a:xfrm rot="21039525">
                  <a:off x="4815262" y="1989380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30" name="Forme libre 1307"/>
                <p:cNvSpPr/>
                <p:nvPr/>
              </p:nvSpPr>
              <p:spPr bwMode="auto">
                <a:xfrm rot="21039525">
                  <a:off x="4857109" y="1999253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422" name="Groupe 664"/>
              <p:cNvGrpSpPr>
                <a:grpSpLocks/>
              </p:cNvGrpSpPr>
              <p:nvPr/>
            </p:nvGrpSpPr>
            <p:grpSpPr bwMode="auto">
              <a:xfrm>
                <a:off x="4942737" y="1985303"/>
                <a:ext cx="108192" cy="137074"/>
                <a:chOff x="4942737" y="1950513"/>
                <a:chExt cx="108192" cy="137074"/>
              </a:xfrm>
            </p:grpSpPr>
            <p:sp>
              <p:nvSpPr>
                <p:cNvPr id="423" name="Ellipse 1300"/>
                <p:cNvSpPr/>
                <p:nvPr/>
              </p:nvSpPr>
              <p:spPr bwMode="auto">
                <a:xfrm rot="21381924" flipV="1">
                  <a:off x="4942737" y="195073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24" name="Ellipse 1301"/>
                <p:cNvSpPr/>
                <p:nvPr/>
              </p:nvSpPr>
              <p:spPr bwMode="auto">
                <a:xfrm rot="21381924" flipV="1">
                  <a:off x="4984043" y="195051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25" name="Forme libre 1302"/>
                <p:cNvSpPr/>
                <p:nvPr/>
              </p:nvSpPr>
              <p:spPr bwMode="auto">
                <a:xfrm rot="21039525">
                  <a:off x="4914374" y="1989515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426" name="Forme libre 1303"/>
                <p:cNvSpPr/>
                <p:nvPr/>
              </p:nvSpPr>
              <p:spPr bwMode="auto">
                <a:xfrm rot="21039525">
                  <a:off x="4978247" y="1989515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</p:grpSp>
        <p:grpSp>
          <p:nvGrpSpPr>
            <p:cNvPr id="293" name="Groupe 776"/>
            <p:cNvGrpSpPr>
              <a:grpSpLocks/>
            </p:cNvGrpSpPr>
            <p:nvPr/>
          </p:nvGrpSpPr>
          <p:grpSpPr bwMode="auto">
            <a:xfrm>
              <a:off x="7110614" y="3914953"/>
              <a:ext cx="1184563" cy="82249"/>
              <a:chOff x="3851920" y="1700808"/>
              <a:chExt cx="1184559" cy="82217"/>
            </a:xfrm>
          </p:grpSpPr>
          <p:sp>
            <p:nvSpPr>
              <p:cNvPr id="387" name="Ellipse 1264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8" name="Ellipse 1265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9" name="Ellipse 1266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0" name="Ellipse 1267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1" name="Ellipse 1268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2" name="Ellipse 1269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3" name="Ellipse 1270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4" name="Ellipse 1271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5" name="Ellipse 1272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6" name="Ellipse 1273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7" name="Ellipse 1274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8" name="Ellipse 1275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99" name="Ellipse 1276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0" name="Ellipse 1277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1" name="Ellipse 1278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2" name="Ellipse 1279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3" name="Ellipse 1280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4" name="Ellipse 1281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5" name="Ellipse 1282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6" name="Ellipse 1283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7" name="Ellipse 1284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408" name="Ellipse 1285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94" name="Groupe 832"/>
            <p:cNvGrpSpPr>
              <a:grpSpLocks/>
            </p:cNvGrpSpPr>
            <p:nvPr/>
          </p:nvGrpSpPr>
          <p:grpSpPr bwMode="auto">
            <a:xfrm>
              <a:off x="7125524" y="3857833"/>
              <a:ext cx="1184563" cy="82249"/>
              <a:chOff x="3851920" y="1700808"/>
              <a:chExt cx="1184559" cy="82217"/>
            </a:xfrm>
          </p:grpSpPr>
          <p:sp>
            <p:nvSpPr>
              <p:cNvPr id="365" name="Ellipse 1242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6" name="Ellipse 1243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7" name="Ellipse 1244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8" name="Ellipse 1245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9" name="Ellipse 1246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0" name="Ellipse 1247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1" name="Ellipse 1248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2" name="Ellipse 1249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3" name="Ellipse 1250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4" name="Ellipse 1251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5" name="Ellipse 1252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6" name="Ellipse 1253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7" name="Ellipse 1254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8" name="Ellipse 1255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79" name="Ellipse 1256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0" name="Ellipse 1257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1" name="Ellipse 1258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2" name="Ellipse 1259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3" name="Ellipse 1260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4" name="Ellipse 1261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5" name="Ellipse 1262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86" name="Ellipse 1263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95" name="Groupe 855"/>
            <p:cNvGrpSpPr>
              <a:grpSpLocks/>
            </p:cNvGrpSpPr>
            <p:nvPr/>
          </p:nvGrpSpPr>
          <p:grpSpPr bwMode="auto">
            <a:xfrm>
              <a:off x="7150374" y="3805685"/>
              <a:ext cx="1184563" cy="82249"/>
              <a:chOff x="3851920" y="1700808"/>
              <a:chExt cx="1184559" cy="82217"/>
            </a:xfrm>
          </p:grpSpPr>
          <p:sp>
            <p:nvSpPr>
              <p:cNvPr id="343" name="Ellipse 1220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4" name="Ellipse 1221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5" name="Ellipse 1222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6" name="Ellipse 1223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7" name="Ellipse 1224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8" name="Ellipse 1225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9" name="Ellipse 1226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0" name="Ellipse 1227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1" name="Ellipse 1228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2" name="Ellipse 1229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3" name="Ellipse 1230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4" name="Ellipse 1231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5" name="Ellipse 1232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6" name="Ellipse 1233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7" name="Ellipse 1234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8" name="Ellipse 1235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59" name="Ellipse 1236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0" name="Ellipse 1237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1" name="Ellipse 1238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2" name="Ellipse 1239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3" name="Ellipse 1240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64" name="Ellipse 1241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96" name="Groupe 878"/>
            <p:cNvGrpSpPr>
              <a:grpSpLocks/>
            </p:cNvGrpSpPr>
            <p:nvPr/>
          </p:nvGrpSpPr>
          <p:grpSpPr bwMode="auto">
            <a:xfrm>
              <a:off x="7192562" y="3755965"/>
              <a:ext cx="1184563" cy="82249"/>
              <a:chOff x="3851920" y="1700808"/>
              <a:chExt cx="1184559" cy="82217"/>
            </a:xfrm>
          </p:grpSpPr>
          <p:sp>
            <p:nvSpPr>
              <p:cNvPr id="321" name="Ellipse 1198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2" name="Ellipse 1199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3" name="Ellipse 1200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4" name="Ellipse 1201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5" name="Ellipse 1202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6" name="Ellipse 1203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7" name="Ellipse 1204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8" name="Ellipse 1205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9" name="Ellipse 1206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0" name="Ellipse 1207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1" name="Ellipse 1208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2" name="Ellipse 1209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3" name="Ellipse 1210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4" name="Ellipse 1211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5" name="Ellipse 1212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6" name="Ellipse 1213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7" name="Ellipse 1214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8" name="Ellipse 1215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39" name="Ellipse 1216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0" name="Ellipse 1217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1" name="Ellipse 1218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42" name="Ellipse 1219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297" name="Groupe 901"/>
            <p:cNvGrpSpPr>
              <a:grpSpLocks/>
            </p:cNvGrpSpPr>
            <p:nvPr/>
          </p:nvGrpSpPr>
          <p:grpSpPr bwMode="auto">
            <a:xfrm>
              <a:off x="7217412" y="3698845"/>
              <a:ext cx="1184563" cy="82249"/>
              <a:chOff x="3851920" y="1700808"/>
              <a:chExt cx="1184559" cy="82217"/>
            </a:xfrm>
          </p:grpSpPr>
          <p:sp>
            <p:nvSpPr>
              <p:cNvPr id="299" name="Ellipse 1176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0" name="Ellipse 1177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1" name="Ellipse 1178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2" name="Ellipse 1179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3" name="Ellipse 1180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4" name="Ellipse 1181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5" name="Ellipse 1182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6" name="Ellipse 1183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7" name="Ellipse 1184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8" name="Ellipse 1185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09" name="Ellipse 1186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0" name="Ellipse 1187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1" name="Ellipse 1188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2" name="Ellipse 1189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3" name="Ellipse 1190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4" name="Ellipse 1191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5" name="Ellipse 1192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6" name="Ellipse 1193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7" name="Ellipse 1194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8" name="Ellipse 1195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19" name="Ellipse 1196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320" name="Ellipse 1197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298" name="Forme libre 1151"/>
            <p:cNvSpPr/>
            <p:nvPr/>
          </p:nvSpPr>
          <p:spPr bwMode="auto">
            <a:xfrm rot="18120000">
              <a:off x="8401426" y="3717240"/>
              <a:ext cx="45429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</p:grpSp>
      <p:grpSp>
        <p:nvGrpSpPr>
          <p:cNvPr id="531" name="Groupe 621"/>
          <p:cNvGrpSpPr>
            <a:grpSpLocks/>
          </p:cNvGrpSpPr>
          <p:nvPr/>
        </p:nvGrpSpPr>
        <p:grpSpPr bwMode="auto">
          <a:xfrm>
            <a:off x="1565350" y="3023937"/>
            <a:ext cx="713869" cy="328863"/>
            <a:chOff x="7085013" y="3698845"/>
            <a:chExt cx="1455860" cy="590580"/>
          </a:xfrm>
        </p:grpSpPr>
        <p:grpSp>
          <p:nvGrpSpPr>
            <p:cNvPr id="532" name="Groupe 665"/>
            <p:cNvGrpSpPr>
              <a:grpSpLocks/>
            </p:cNvGrpSpPr>
            <p:nvPr/>
          </p:nvGrpSpPr>
          <p:grpSpPr bwMode="auto">
            <a:xfrm>
              <a:off x="7090396" y="3975065"/>
              <a:ext cx="1189411" cy="170301"/>
              <a:chOff x="3861522" y="1976920"/>
              <a:chExt cx="1189407" cy="170235"/>
            </a:xfrm>
          </p:grpSpPr>
          <p:grpSp>
            <p:nvGrpSpPr>
              <p:cNvPr id="731" name="Groupe 655"/>
              <p:cNvGrpSpPr>
                <a:grpSpLocks/>
              </p:cNvGrpSpPr>
              <p:nvPr/>
            </p:nvGrpSpPr>
            <p:grpSpPr bwMode="auto">
              <a:xfrm>
                <a:off x="3861522" y="1978256"/>
                <a:ext cx="62038" cy="119271"/>
                <a:chOff x="3861522" y="1968316"/>
                <a:chExt cx="62038" cy="119271"/>
              </a:xfrm>
            </p:grpSpPr>
            <p:sp>
              <p:nvSpPr>
                <p:cNvPr id="783" name="Forme libre 1406"/>
                <p:cNvSpPr/>
                <p:nvPr/>
              </p:nvSpPr>
              <p:spPr bwMode="auto">
                <a:xfrm rot="21039525">
                  <a:off x="3860544" y="2004801"/>
                  <a:ext cx="46252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84" name="Ellipse 1407"/>
                <p:cNvSpPr/>
                <p:nvPr/>
              </p:nvSpPr>
              <p:spPr bwMode="auto">
                <a:xfrm rot="21381924" flipV="1">
                  <a:off x="3861522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sp>
            <p:nvSpPr>
              <p:cNvPr id="732" name="Ellipse 1355"/>
              <p:cNvSpPr/>
              <p:nvPr/>
            </p:nvSpPr>
            <p:spPr bwMode="auto">
              <a:xfrm rot="21381924" flipV="1">
                <a:off x="3906681" y="198363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33" name="Ellipse 1356"/>
              <p:cNvSpPr/>
              <p:nvPr/>
            </p:nvSpPr>
            <p:spPr bwMode="auto">
              <a:xfrm rot="21381924" flipV="1">
                <a:off x="3959442" y="198709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34" name="Forme libre 1357"/>
              <p:cNvSpPr/>
              <p:nvPr/>
            </p:nvSpPr>
            <p:spPr bwMode="auto">
              <a:xfrm rot="21039525">
                <a:off x="3906796" y="2038433"/>
                <a:ext cx="44050" cy="8489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35" name="Forme libre 1358"/>
              <p:cNvSpPr/>
              <p:nvPr/>
            </p:nvSpPr>
            <p:spPr bwMode="auto">
              <a:xfrm rot="21039525">
                <a:off x="3955251" y="2036458"/>
                <a:ext cx="44050" cy="8490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grpSp>
            <p:nvGrpSpPr>
              <p:cNvPr id="736" name="Groupe 656"/>
              <p:cNvGrpSpPr>
                <a:grpSpLocks/>
              </p:cNvGrpSpPr>
              <p:nvPr/>
            </p:nvGrpSpPr>
            <p:grpSpPr bwMode="auto">
              <a:xfrm>
                <a:off x="4011116" y="1988840"/>
                <a:ext cx="126851" cy="152173"/>
                <a:chOff x="4011116" y="1997327"/>
                <a:chExt cx="126851" cy="152173"/>
              </a:xfrm>
            </p:grpSpPr>
            <p:sp>
              <p:nvSpPr>
                <p:cNvPr id="779" name="Ellipse 1402"/>
                <p:cNvSpPr/>
                <p:nvPr/>
              </p:nvSpPr>
              <p:spPr bwMode="auto">
                <a:xfrm rot="21381924" flipV="1">
                  <a:off x="4017327" y="1997327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80" name="Ellipse 1403"/>
                <p:cNvSpPr/>
                <p:nvPr/>
              </p:nvSpPr>
              <p:spPr bwMode="auto">
                <a:xfrm rot="21381924" flipV="1">
                  <a:off x="4075929" y="200400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81" name="Forme libre 1404"/>
                <p:cNvSpPr/>
                <p:nvPr/>
              </p:nvSpPr>
              <p:spPr bwMode="auto">
                <a:xfrm rot="21039525">
                  <a:off x="3981681" y="2052843"/>
                  <a:ext cx="46254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82" name="Forme libre 1405"/>
                <p:cNvSpPr/>
                <p:nvPr/>
              </p:nvSpPr>
              <p:spPr bwMode="auto">
                <a:xfrm rot="21039525">
                  <a:off x="4045554" y="2064689"/>
                  <a:ext cx="46252" cy="84900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37" name="Groupe 657"/>
              <p:cNvGrpSpPr>
                <a:grpSpLocks/>
              </p:cNvGrpSpPr>
              <p:nvPr/>
            </p:nvGrpSpPr>
            <p:grpSpPr bwMode="auto">
              <a:xfrm>
                <a:off x="4128591" y="1993810"/>
                <a:ext cx="131487" cy="150257"/>
                <a:chOff x="4128591" y="2004005"/>
                <a:chExt cx="131487" cy="150257"/>
              </a:xfrm>
            </p:grpSpPr>
            <p:sp>
              <p:nvSpPr>
                <p:cNvPr id="775" name="Ellipse 1398"/>
                <p:cNvSpPr/>
                <p:nvPr/>
              </p:nvSpPr>
              <p:spPr bwMode="auto">
                <a:xfrm rot="21381924" flipV="1">
                  <a:off x="4132795" y="2005414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6" name="Ellipse 1399"/>
                <p:cNvSpPr/>
                <p:nvPr/>
              </p:nvSpPr>
              <p:spPr bwMode="auto">
                <a:xfrm rot="21381924" flipV="1">
                  <a:off x="4198040" y="200400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7" name="Forme libre 1400"/>
                <p:cNvSpPr/>
                <p:nvPr/>
              </p:nvSpPr>
              <p:spPr bwMode="auto">
                <a:xfrm rot="21039525">
                  <a:off x="4098415" y="2070347"/>
                  <a:ext cx="46252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8" name="Forme libre 1401"/>
                <p:cNvSpPr/>
                <p:nvPr/>
              </p:nvSpPr>
              <p:spPr bwMode="auto">
                <a:xfrm rot="21039525">
                  <a:off x="4171097" y="2064424"/>
                  <a:ext cx="7048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38" name="Groupe 658"/>
              <p:cNvGrpSpPr>
                <a:grpSpLocks/>
              </p:cNvGrpSpPr>
              <p:nvPr/>
            </p:nvGrpSpPr>
            <p:grpSpPr bwMode="auto">
              <a:xfrm>
                <a:off x="4258766" y="1986839"/>
                <a:ext cx="125377" cy="155957"/>
                <a:chOff x="4258766" y="1988780"/>
                <a:chExt cx="125377" cy="155957"/>
              </a:xfrm>
            </p:grpSpPr>
            <p:sp>
              <p:nvSpPr>
                <p:cNvPr id="771" name="Ellipse 1394"/>
                <p:cNvSpPr/>
                <p:nvPr/>
              </p:nvSpPr>
              <p:spPr bwMode="auto">
                <a:xfrm rot="21381924" flipV="1">
                  <a:off x="4259509" y="199933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2" name="Ellipse 1395"/>
                <p:cNvSpPr/>
                <p:nvPr/>
              </p:nvSpPr>
              <p:spPr bwMode="auto">
                <a:xfrm rot="21381924" flipV="1">
                  <a:off x="4322105" y="19887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3" name="Forme libre 1396"/>
                <p:cNvSpPr/>
                <p:nvPr/>
              </p:nvSpPr>
              <p:spPr bwMode="auto">
                <a:xfrm rot="21039525">
                  <a:off x="4228361" y="2060119"/>
                  <a:ext cx="72683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4" name="Forme libre 1397"/>
                <p:cNvSpPr/>
                <p:nvPr/>
              </p:nvSpPr>
              <p:spPr bwMode="auto">
                <a:xfrm rot="21039525">
                  <a:off x="4318664" y="2060119"/>
                  <a:ext cx="46252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39" name="Groupe 659"/>
              <p:cNvGrpSpPr>
                <a:grpSpLocks/>
              </p:cNvGrpSpPr>
              <p:nvPr/>
            </p:nvGrpSpPr>
            <p:grpSpPr bwMode="auto">
              <a:xfrm>
                <a:off x="4376241" y="1988196"/>
                <a:ext cx="120321" cy="158959"/>
                <a:chOff x="4376241" y="1968316"/>
                <a:chExt cx="120321" cy="158959"/>
              </a:xfrm>
            </p:grpSpPr>
            <p:sp>
              <p:nvSpPr>
                <p:cNvPr id="767" name="Ellipse 1390"/>
                <p:cNvSpPr/>
                <p:nvPr/>
              </p:nvSpPr>
              <p:spPr bwMode="auto">
                <a:xfrm rot="21381924" flipV="1">
                  <a:off x="4380240" y="198041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8" name="Ellipse 1391"/>
                <p:cNvSpPr/>
                <p:nvPr/>
              </p:nvSpPr>
              <p:spPr bwMode="auto">
                <a:xfrm rot="21381924" flipV="1">
                  <a:off x="4434524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9" name="Forme libre 1392"/>
                <p:cNvSpPr/>
                <p:nvPr/>
              </p:nvSpPr>
              <p:spPr bwMode="auto">
                <a:xfrm rot="21039525">
                  <a:off x="4375930" y="2042247"/>
                  <a:ext cx="44050" cy="8489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70" name="Forme libre 1393"/>
                <p:cNvSpPr/>
                <p:nvPr/>
              </p:nvSpPr>
              <p:spPr bwMode="auto">
                <a:xfrm rot="21039525">
                  <a:off x="4430992" y="2016579"/>
                  <a:ext cx="41848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40" name="Groupe 660"/>
              <p:cNvGrpSpPr>
                <a:grpSpLocks/>
              </p:cNvGrpSpPr>
              <p:nvPr/>
            </p:nvGrpSpPr>
            <p:grpSpPr bwMode="auto">
              <a:xfrm>
                <a:off x="4479429" y="1976920"/>
                <a:ext cx="153915" cy="155190"/>
                <a:chOff x="4479429" y="1937160"/>
                <a:chExt cx="153915" cy="155190"/>
              </a:xfrm>
            </p:grpSpPr>
            <p:sp>
              <p:nvSpPr>
                <p:cNvPr id="761" name="Ellipse 1384"/>
                <p:cNvSpPr/>
                <p:nvPr/>
              </p:nvSpPr>
              <p:spPr bwMode="auto">
                <a:xfrm rot="21381924" flipV="1">
                  <a:off x="4481884" y="195115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2" name="Ellipse 1385"/>
                <p:cNvSpPr/>
                <p:nvPr/>
              </p:nvSpPr>
              <p:spPr bwMode="auto">
                <a:xfrm rot="21381924" flipV="1">
                  <a:off x="4517591" y="194092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3" name="Ellipse 1386"/>
                <p:cNvSpPr/>
                <p:nvPr/>
              </p:nvSpPr>
              <p:spPr bwMode="auto">
                <a:xfrm rot="21381924" flipV="1">
                  <a:off x="4571306" y="193716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4" name="Forme libre 1387"/>
                <p:cNvSpPr/>
                <p:nvPr/>
              </p:nvSpPr>
              <p:spPr bwMode="auto">
                <a:xfrm rot="21039525">
                  <a:off x="4479447" y="2008545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5" name="Forme libre 1388"/>
                <p:cNvSpPr/>
                <p:nvPr/>
              </p:nvSpPr>
              <p:spPr bwMode="auto">
                <a:xfrm rot="21039525">
                  <a:off x="4527902" y="200459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6" name="Forme libre 1389"/>
                <p:cNvSpPr/>
                <p:nvPr/>
              </p:nvSpPr>
              <p:spPr bwMode="auto">
                <a:xfrm rot="21039525">
                  <a:off x="4569751" y="1998674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41" name="Groupe 661"/>
              <p:cNvGrpSpPr>
                <a:grpSpLocks/>
              </p:cNvGrpSpPr>
              <p:nvPr/>
            </p:nvGrpSpPr>
            <p:grpSpPr bwMode="auto">
              <a:xfrm>
                <a:off x="4618851" y="1978476"/>
                <a:ext cx="112674" cy="149494"/>
                <a:chOff x="4618851" y="1923806"/>
                <a:chExt cx="112674" cy="149494"/>
              </a:xfrm>
            </p:grpSpPr>
            <p:sp>
              <p:nvSpPr>
                <p:cNvPr id="757" name="Ellipse 1380"/>
                <p:cNvSpPr/>
                <p:nvPr/>
              </p:nvSpPr>
              <p:spPr bwMode="auto">
                <a:xfrm rot="21381924" flipV="1">
                  <a:off x="4618851" y="193027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8" name="Ellipse 1381"/>
                <p:cNvSpPr/>
                <p:nvPr/>
              </p:nvSpPr>
              <p:spPr bwMode="auto">
                <a:xfrm rot="21381924" flipV="1">
                  <a:off x="4669487" y="192380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9" name="Forme libre 1382"/>
                <p:cNvSpPr/>
                <p:nvPr/>
              </p:nvSpPr>
              <p:spPr bwMode="auto">
                <a:xfrm rot="21039525">
                  <a:off x="4649041" y="198968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60" name="Forme libre 1383"/>
                <p:cNvSpPr/>
                <p:nvPr/>
              </p:nvSpPr>
              <p:spPr bwMode="auto">
                <a:xfrm rot="21039525">
                  <a:off x="4704103" y="1979815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42" name="Groupe 662"/>
              <p:cNvGrpSpPr>
                <a:grpSpLocks/>
              </p:cNvGrpSpPr>
              <p:nvPr/>
            </p:nvGrpSpPr>
            <p:grpSpPr bwMode="auto">
              <a:xfrm>
                <a:off x="4729347" y="1989229"/>
                <a:ext cx="121296" cy="148888"/>
                <a:chOff x="4729347" y="1919649"/>
                <a:chExt cx="121296" cy="148888"/>
              </a:xfrm>
            </p:grpSpPr>
            <p:sp>
              <p:nvSpPr>
                <p:cNvPr id="753" name="Ellipse 1376"/>
                <p:cNvSpPr/>
                <p:nvPr/>
              </p:nvSpPr>
              <p:spPr bwMode="auto">
                <a:xfrm rot="21381924" flipV="1">
                  <a:off x="4729347" y="1919649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4" name="Ellipse 1377"/>
                <p:cNvSpPr/>
                <p:nvPr/>
              </p:nvSpPr>
              <p:spPr bwMode="auto">
                <a:xfrm rot="21381924" flipV="1">
                  <a:off x="4788605" y="192301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5" name="Forme libre 1378"/>
                <p:cNvSpPr/>
                <p:nvPr/>
              </p:nvSpPr>
              <p:spPr bwMode="auto">
                <a:xfrm rot="21039525">
                  <a:off x="4737141" y="1982674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6" name="Forme libre 1379"/>
                <p:cNvSpPr/>
                <p:nvPr/>
              </p:nvSpPr>
              <p:spPr bwMode="auto">
                <a:xfrm rot="21039525">
                  <a:off x="4790001" y="1978725"/>
                  <a:ext cx="61670" cy="77003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43" name="Groupe 663"/>
              <p:cNvGrpSpPr>
                <a:grpSpLocks/>
              </p:cNvGrpSpPr>
              <p:nvPr/>
            </p:nvGrpSpPr>
            <p:grpSpPr bwMode="auto">
              <a:xfrm>
                <a:off x="4842966" y="1984550"/>
                <a:ext cx="113305" cy="152945"/>
                <a:chOff x="4842966" y="1929880"/>
                <a:chExt cx="113305" cy="152945"/>
              </a:xfrm>
            </p:grpSpPr>
            <p:sp>
              <p:nvSpPr>
                <p:cNvPr id="749" name="Ellipse 1372"/>
                <p:cNvSpPr/>
                <p:nvPr/>
              </p:nvSpPr>
              <p:spPr bwMode="auto">
                <a:xfrm rot="21381924" flipV="1">
                  <a:off x="4844871" y="19298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0" name="Ellipse 1373"/>
                <p:cNvSpPr/>
                <p:nvPr/>
              </p:nvSpPr>
              <p:spPr bwMode="auto">
                <a:xfrm rot="21381924" flipV="1">
                  <a:off x="4894233" y="193992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1" name="Forme libre 1374"/>
                <p:cNvSpPr/>
                <p:nvPr/>
              </p:nvSpPr>
              <p:spPr bwMode="auto">
                <a:xfrm rot="21039525">
                  <a:off x="4842862" y="1989686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52" name="Forme libre 1375"/>
                <p:cNvSpPr/>
                <p:nvPr/>
              </p:nvSpPr>
              <p:spPr bwMode="auto">
                <a:xfrm rot="21039525">
                  <a:off x="4884709" y="199955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744" name="Groupe 664"/>
              <p:cNvGrpSpPr>
                <a:grpSpLocks/>
              </p:cNvGrpSpPr>
              <p:nvPr/>
            </p:nvGrpSpPr>
            <p:grpSpPr bwMode="auto">
              <a:xfrm>
                <a:off x="4942737" y="1985303"/>
                <a:ext cx="108192" cy="137074"/>
                <a:chOff x="4942737" y="1950513"/>
                <a:chExt cx="108192" cy="137074"/>
              </a:xfrm>
            </p:grpSpPr>
            <p:sp>
              <p:nvSpPr>
                <p:cNvPr id="745" name="Ellipse 1368"/>
                <p:cNvSpPr/>
                <p:nvPr/>
              </p:nvSpPr>
              <p:spPr bwMode="auto">
                <a:xfrm rot="21381924" flipV="1">
                  <a:off x="4942737" y="195073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46" name="Ellipse 1369"/>
                <p:cNvSpPr/>
                <p:nvPr/>
              </p:nvSpPr>
              <p:spPr bwMode="auto">
                <a:xfrm rot="21381924" flipV="1">
                  <a:off x="4984043" y="195051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47" name="Forme libre 1370"/>
                <p:cNvSpPr/>
                <p:nvPr/>
              </p:nvSpPr>
              <p:spPr bwMode="auto">
                <a:xfrm rot="21039525">
                  <a:off x="4970607" y="2001669"/>
                  <a:ext cx="33037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48" name="Forme libre 1371"/>
                <p:cNvSpPr/>
                <p:nvPr/>
              </p:nvSpPr>
              <p:spPr bwMode="auto">
                <a:xfrm rot="21039525">
                  <a:off x="5005847" y="2001669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</p:grpSp>
        <p:sp>
          <p:nvSpPr>
            <p:cNvPr id="533" name="Forme libre 1131"/>
            <p:cNvSpPr/>
            <p:nvPr/>
          </p:nvSpPr>
          <p:spPr bwMode="auto">
            <a:xfrm rot="19080000">
              <a:off x="8252345" y="3957594"/>
              <a:ext cx="44050" cy="8493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534" name="Groupe 683"/>
            <p:cNvGrpSpPr>
              <a:grpSpLocks/>
            </p:cNvGrpSpPr>
            <p:nvPr/>
          </p:nvGrpSpPr>
          <p:grpSpPr bwMode="auto">
            <a:xfrm rot="-1500000">
              <a:off x="8245793" y="4092062"/>
              <a:ext cx="72913" cy="144275"/>
              <a:chOff x="4713414" y="2487384"/>
              <a:chExt cx="72931" cy="144194"/>
            </a:xfrm>
          </p:grpSpPr>
          <p:sp>
            <p:nvSpPr>
              <p:cNvPr id="729" name="Ellipse 1352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30" name="Forme libre 1353"/>
              <p:cNvSpPr/>
              <p:nvPr/>
            </p:nvSpPr>
            <p:spPr bwMode="auto">
              <a:xfrm rot="21488740">
                <a:off x="4724306" y="2474874"/>
                <a:ext cx="48468" cy="8488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535" name="Forme libre 1133"/>
            <p:cNvSpPr/>
            <p:nvPr/>
          </p:nvSpPr>
          <p:spPr bwMode="auto">
            <a:xfrm rot="19200000">
              <a:off x="8276572" y="3916115"/>
              <a:ext cx="46253" cy="8493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536" name="Groupe 685"/>
            <p:cNvGrpSpPr>
              <a:grpSpLocks/>
            </p:cNvGrpSpPr>
            <p:nvPr/>
          </p:nvGrpSpPr>
          <p:grpSpPr bwMode="auto">
            <a:xfrm rot="-1980000">
              <a:off x="8293882" y="4053310"/>
              <a:ext cx="68693" cy="142043"/>
              <a:chOff x="4713414" y="2489617"/>
              <a:chExt cx="68710" cy="141961"/>
            </a:xfrm>
          </p:grpSpPr>
          <p:sp>
            <p:nvSpPr>
              <p:cNvPr id="727" name="Ellipse 1350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28" name="Forme libre 1351"/>
              <p:cNvSpPr/>
              <p:nvPr/>
            </p:nvSpPr>
            <p:spPr bwMode="auto">
              <a:xfrm rot="21488740">
                <a:off x="4738580" y="2457345"/>
                <a:ext cx="59481" cy="8488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37" name="Groupe 688"/>
            <p:cNvGrpSpPr>
              <a:grpSpLocks/>
            </p:cNvGrpSpPr>
            <p:nvPr/>
          </p:nvGrpSpPr>
          <p:grpSpPr bwMode="auto">
            <a:xfrm rot="-2940000">
              <a:off x="8339850" y="4001639"/>
              <a:ext cx="75035" cy="145058"/>
              <a:chOff x="4713414" y="2486484"/>
              <a:chExt cx="74991" cy="145094"/>
            </a:xfrm>
          </p:grpSpPr>
          <p:sp>
            <p:nvSpPr>
              <p:cNvPr id="725" name="Ellipse 1348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26" name="Forme libre 1349"/>
              <p:cNvSpPr/>
              <p:nvPr/>
            </p:nvSpPr>
            <p:spPr bwMode="auto">
              <a:xfrm rot="21488740">
                <a:off x="4729051" y="2458563"/>
                <a:ext cx="39481" cy="10134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38" name="Groupe 691"/>
            <p:cNvGrpSpPr>
              <a:grpSpLocks/>
            </p:cNvGrpSpPr>
            <p:nvPr/>
          </p:nvGrpSpPr>
          <p:grpSpPr bwMode="auto">
            <a:xfrm rot="-3480000">
              <a:off x="8371849" y="3945696"/>
              <a:ext cx="75777" cy="139740"/>
              <a:chOff x="4713414" y="2491803"/>
              <a:chExt cx="75735" cy="139775"/>
            </a:xfrm>
          </p:grpSpPr>
          <p:sp>
            <p:nvSpPr>
              <p:cNvPr id="723" name="Ellipse 1346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24" name="Forme libre 1347"/>
              <p:cNvSpPr/>
              <p:nvPr/>
            </p:nvSpPr>
            <p:spPr bwMode="auto">
              <a:xfrm rot="21488740">
                <a:off x="4733445" y="2463201"/>
                <a:ext cx="29612" cy="7931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539" name="Forme libre 1137"/>
            <p:cNvSpPr/>
            <p:nvPr/>
          </p:nvSpPr>
          <p:spPr bwMode="auto">
            <a:xfrm rot="18120000">
              <a:off x="8318832" y="3878103"/>
              <a:ext cx="45429" cy="8589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540" name="Groupe 695"/>
            <p:cNvGrpSpPr>
              <a:grpSpLocks/>
            </p:cNvGrpSpPr>
            <p:nvPr/>
          </p:nvGrpSpPr>
          <p:grpSpPr bwMode="auto">
            <a:xfrm rot="-4140000">
              <a:off x="8399637" y="3887892"/>
              <a:ext cx="76231" cy="138156"/>
              <a:chOff x="4713414" y="2493388"/>
              <a:chExt cx="76187" cy="138190"/>
            </a:xfrm>
          </p:grpSpPr>
          <p:sp>
            <p:nvSpPr>
              <p:cNvPr id="721" name="Ellipse 1344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22" name="Forme libre 1345"/>
              <p:cNvSpPr/>
              <p:nvPr/>
            </p:nvSpPr>
            <p:spPr bwMode="auto">
              <a:xfrm rot="21488740">
                <a:off x="4739040" y="2493308"/>
                <a:ext cx="51325" cy="8371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41" name="Groupe 698"/>
            <p:cNvGrpSpPr>
              <a:grpSpLocks/>
            </p:cNvGrpSpPr>
            <p:nvPr/>
          </p:nvGrpSpPr>
          <p:grpSpPr bwMode="auto">
            <a:xfrm rot="-4500000">
              <a:off x="8416238" y="3820367"/>
              <a:ext cx="73115" cy="142737"/>
              <a:chOff x="4713414" y="2488806"/>
              <a:chExt cx="73074" cy="142772"/>
            </a:xfrm>
          </p:grpSpPr>
          <p:sp>
            <p:nvSpPr>
              <p:cNvPr id="719" name="Ellipse 1342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20" name="Forme libre 1343"/>
              <p:cNvSpPr/>
              <p:nvPr/>
            </p:nvSpPr>
            <p:spPr bwMode="auto">
              <a:xfrm rot="21488740">
                <a:off x="4728569" y="2488618"/>
                <a:ext cx="73042" cy="7931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542" name="Forme libre 1140"/>
            <p:cNvSpPr/>
            <p:nvPr/>
          </p:nvSpPr>
          <p:spPr bwMode="auto">
            <a:xfrm rot="18120000">
              <a:off x="8341958" y="3837727"/>
              <a:ext cx="45430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sp>
          <p:nvSpPr>
            <p:cNvPr id="543" name="Forme libre 1141"/>
            <p:cNvSpPr/>
            <p:nvPr/>
          </p:nvSpPr>
          <p:spPr bwMode="auto">
            <a:xfrm rot="18120000">
              <a:off x="8370591" y="3776495"/>
              <a:ext cx="45429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  <p:grpSp>
          <p:nvGrpSpPr>
            <p:cNvPr id="544" name="Groupe 703"/>
            <p:cNvGrpSpPr>
              <a:grpSpLocks/>
            </p:cNvGrpSpPr>
            <p:nvPr/>
          </p:nvGrpSpPr>
          <p:grpSpPr bwMode="auto">
            <a:xfrm rot="-4500000">
              <a:off x="8430282" y="3749937"/>
              <a:ext cx="78503" cy="142678"/>
              <a:chOff x="4713414" y="2488865"/>
              <a:chExt cx="78458" cy="142713"/>
            </a:xfrm>
          </p:grpSpPr>
          <p:sp>
            <p:nvSpPr>
              <p:cNvPr id="717" name="Ellipse 1340"/>
              <p:cNvSpPr/>
              <p:nvPr/>
            </p:nvSpPr>
            <p:spPr bwMode="auto">
              <a:xfrm rot="12023126">
                <a:off x="4713414" y="25789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718" name="Forme libre 1341"/>
              <p:cNvSpPr/>
              <p:nvPr/>
            </p:nvSpPr>
            <p:spPr bwMode="auto">
              <a:xfrm rot="21488740">
                <a:off x="4773695" y="2465922"/>
                <a:ext cx="55273" cy="8371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45" name="Groupe 666"/>
            <p:cNvGrpSpPr>
              <a:grpSpLocks/>
            </p:cNvGrpSpPr>
            <p:nvPr/>
          </p:nvGrpSpPr>
          <p:grpSpPr bwMode="auto">
            <a:xfrm rot="10800000">
              <a:off x="7085013" y="4119124"/>
              <a:ext cx="1189411" cy="170301"/>
              <a:chOff x="3861522" y="1976920"/>
              <a:chExt cx="1189407" cy="170235"/>
            </a:xfrm>
          </p:grpSpPr>
          <p:grpSp>
            <p:nvGrpSpPr>
              <p:cNvPr id="663" name="Groupe 655"/>
              <p:cNvGrpSpPr>
                <a:grpSpLocks/>
              </p:cNvGrpSpPr>
              <p:nvPr/>
            </p:nvGrpSpPr>
            <p:grpSpPr bwMode="auto">
              <a:xfrm>
                <a:off x="3861522" y="1978256"/>
                <a:ext cx="62038" cy="119271"/>
                <a:chOff x="3861522" y="1968316"/>
                <a:chExt cx="62038" cy="119271"/>
              </a:xfrm>
            </p:grpSpPr>
            <p:sp>
              <p:nvSpPr>
                <p:cNvPr id="715" name="Forme libre 1338"/>
                <p:cNvSpPr/>
                <p:nvPr/>
              </p:nvSpPr>
              <p:spPr bwMode="auto">
                <a:xfrm rot="21039525">
                  <a:off x="3863779" y="2004495"/>
                  <a:ext cx="46252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16" name="Ellipse 1339"/>
                <p:cNvSpPr/>
                <p:nvPr/>
              </p:nvSpPr>
              <p:spPr bwMode="auto">
                <a:xfrm rot="21381924" flipV="1">
                  <a:off x="3861522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sp>
            <p:nvSpPr>
              <p:cNvPr id="664" name="Ellipse 1287"/>
              <p:cNvSpPr/>
              <p:nvPr/>
            </p:nvSpPr>
            <p:spPr bwMode="auto">
              <a:xfrm rot="21381924" flipV="1">
                <a:off x="3906681" y="198363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5" name="Ellipse 1288"/>
              <p:cNvSpPr/>
              <p:nvPr/>
            </p:nvSpPr>
            <p:spPr bwMode="auto">
              <a:xfrm rot="21381924" flipV="1">
                <a:off x="3959442" y="198709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6" name="Forme libre 1289"/>
              <p:cNvSpPr/>
              <p:nvPr/>
            </p:nvSpPr>
            <p:spPr bwMode="auto">
              <a:xfrm rot="21039525">
                <a:off x="3879196" y="2040101"/>
                <a:ext cx="44050" cy="8490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7" name="Forme libre 1290"/>
              <p:cNvSpPr/>
              <p:nvPr/>
            </p:nvSpPr>
            <p:spPr bwMode="auto">
              <a:xfrm rot="21039525">
                <a:off x="3929854" y="2038127"/>
                <a:ext cx="46252" cy="8489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grpSp>
            <p:nvGrpSpPr>
              <p:cNvPr id="668" name="Groupe 656"/>
              <p:cNvGrpSpPr>
                <a:grpSpLocks/>
              </p:cNvGrpSpPr>
              <p:nvPr/>
            </p:nvGrpSpPr>
            <p:grpSpPr bwMode="auto">
              <a:xfrm>
                <a:off x="4011116" y="1988840"/>
                <a:ext cx="126851" cy="152173"/>
                <a:chOff x="4011116" y="1997327"/>
                <a:chExt cx="126851" cy="152173"/>
              </a:xfrm>
            </p:grpSpPr>
            <p:sp>
              <p:nvSpPr>
                <p:cNvPr id="711" name="Ellipse 1334"/>
                <p:cNvSpPr/>
                <p:nvPr/>
              </p:nvSpPr>
              <p:spPr bwMode="auto">
                <a:xfrm rot="21381924" flipV="1">
                  <a:off x="4017327" y="1997327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12" name="Ellipse 1335"/>
                <p:cNvSpPr/>
                <p:nvPr/>
              </p:nvSpPr>
              <p:spPr bwMode="auto">
                <a:xfrm rot="21381924" flipV="1">
                  <a:off x="4075929" y="200400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13" name="Forme libre 1336"/>
                <p:cNvSpPr/>
                <p:nvPr/>
              </p:nvSpPr>
              <p:spPr bwMode="auto">
                <a:xfrm rot="21039525">
                  <a:off x="3982714" y="2052537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14" name="Forme libre 1337"/>
                <p:cNvSpPr/>
                <p:nvPr/>
              </p:nvSpPr>
              <p:spPr bwMode="auto">
                <a:xfrm rot="21039525">
                  <a:off x="4046587" y="2066358"/>
                  <a:ext cx="44050" cy="8489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69" name="Groupe 657"/>
              <p:cNvGrpSpPr>
                <a:grpSpLocks/>
              </p:cNvGrpSpPr>
              <p:nvPr/>
            </p:nvGrpSpPr>
            <p:grpSpPr bwMode="auto">
              <a:xfrm>
                <a:off x="4128591" y="1993810"/>
                <a:ext cx="131487" cy="150257"/>
                <a:chOff x="4128591" y="2004005"/>
                <a:chExt cx="131487" cy="150257"/>
              </a:xfrm>
            </p:grpSpPr>
            <p:sp>
              <p:nvSpPr>
                <p:cNvPr id="707" name="Ellipse 1330"/>
                <p:cNvSpPr/>
                <p:nvPr/>
              </p:nvSpPr>
              <p:spPr bwMode="auto">
                <a:xfrm rot="21381924" flipV="1">
                  <a:off x="4132795" y="2005414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8" name="Ellipse 1331"/>
                <p:cNvSpPr/>
                <p:nvPr/>
              </p:nvSpPr>
              <p:spPr bwMode="auto">
                <a:xfrm rot="21381924" flipV="1">
                  <a:off x="4198040" y="200400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9" name="Forme libre 1332"/>
                <p:cNvSpPr/>
                <p:nvPr/>
              </p:nvSpPr>
              <p:spPr bwMode="auto">
                <a:xfrm rot="21039525">
                  <a:off x="4099447" y="2070041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10" name="Forme libre 1333"/>
                <p:cNvSpPr/>
                <p:nvPr/>
              </p:nvSpPr>
              <p:spPr bwMode="auto">
                <a:xfrm rot="21039525">
                  <a:off x="4172130" y="2064118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0" name="Groupe 658"/>
              <p:cNvGrpSpPr>
                <a:grpSpLocks/>
              </p:cNvGrpSpPr>
              <p:nvPr/>
            </p:nvGrpSpPr>
            <p:grpSpPr bwMode="auto">
              <a:xfrm>
                <a:off x="4258766" y="1986839"/>
                <a:ext cx="125377" cy="155957"/>
                <a:chOff x="4258766" y="1988780"/>
                <a:chExt cx="125377" cy="155957"/>
              </a:xfrm>
            </p:grpSpPr>
            <p:sp>
              <p:nvSpPr>
                <p:cNvPr id="703" name="Ellipse 1326"/>
                <p:cNvSpPr/>
                <p:nvPr/>
              </p:nvSpPr>
              <p:spPr bwMode="auto">
                <a:xfrm rot="21381924" flipV="1">
                  <a:off x="4259509" y="199933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4" name="Ellipse 1327"/>
                <p:cNvSpPr/>
                <p:nvPr/>
              </p:nvSpPr>
              <p:spPr bwMode="auto">
                <a:xfrm rot="21381924" flipV="1">
                  <a:off x="4322105" y="19887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5" name="Forme libre 1328"/>
                <p:cNvSpPr/>
                <p:nvPr/>
              </p:nvSpPr>
              <p:spPr bwMode="auto">
                <a:xfrm rot="21039525">
                  <a:off x="4229395" y="2057838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6" name="Forme libre 1329"/>
                <p:cNvSpPr/>
                <p:nvPr/>
              </p:nvSpPr>
              <p:spPr bwMode="auto">
                <a:xfrm rot="21039525">
                  <a:off x="4291065" y="2057838"/>
                  <a:ext cx="44050" cy="73054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1" name="Groupe 659"/>
              <p:cNvGrpSpPr>
                <a:grpSpLocks/>
              </p:cNvGrpSpPr>
              <p:nvPr/>
            </p:nvGrpSpPr>
            <p:grpSpPr bwMode="auto">
              <a:xfrm>
                <a:off x="4376241" y="1988196"/>
                <a:ext cx="120321" cy="158959"/>
                <a:chOff x="4376241" y="1968316"/>
                <a:chExt cx="120321" cy="158959"/>
              </a:xfrm>
            </p:grpSpPr>
            <p:sp>
              <p:nvSpPr>
                <p:cNvPr id="699" name="Ellipse 1322"/>
                <p:cNvSpPr/>
                <p:nvPr/>
              </p:nvSpPr>
              <p:spPr bwMode="auto">
                <a:xfrm rot="21381924" flipV="1">
                  <a:off x="4380240" y="198041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0" name="Ellipse 1323"/>
                <p:cNvSpPr/>
                <p:nvPr/>
              </p:nvSpPr>
              <p:spPr bwMode="auto">
                <a:xfrm rot="21381924" flipV="1">
                  <a:off x="4434524" y="196831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1" name="Forme libre 1324"/>
                <p:cNvSpPr/>
                <p:nvPr/>
              </p:nvSpPr>
              <p:spPr bwMode="auto">
                <a:xfrm rot="21039525">
                  <a:off x="4348331" y="2043914"/>
                  <a:ext cx="44050" cy="84900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702" name="Forme libre 1325"/>
                <p:cNvSpPr/>
                <p:nvPr/>
              </p:nvSpPr>
              <p:spPr bwMode="auto">
                <a:xfrm rot="21039525">
                  <a:off x="4401191" y="2016273"/>
                  <a:ext cx="44050" cy="82925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2" name="Groupe 660"/>
              <p:cNvGrpSpPr>
                <a:grpSpLocks/>
              </p:cNvGrpSpPr>
              <p:nvPr/>
            </p:nvGrpSpPr>
            <p:grpSpPr bwMode="auto">
              <a:xfrm>
                <a:off x="4479429" y="1976920"/>
                <a:ext cx="153915" cy="155190"/>
                <a:chOff x="4479429" y="1937160"/>
                <a:chExt cx="153915" cy="155190"/>
              </a:xfrm>
            </p:grpSpPr>
            <p:sp>
              <p:nvSpPr>
                <p:cNvPr id="693" name="Ellipse 1316"/>
                <p:cNvSpPr/>
                <p:nvPr/>
              </p:nvSpPr>
              <p:spPr bwMode="auto">
                <a:xfrm rot="21381924" flipV="1">
                  <a:off x="4481884" y="195115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4" name="Ellipse 1317"/>
                <p:cNvSpPr/>
                <p:nvPr/>
              </p:nvSpPr>
              <p:spPr bwMode="auto">
                <a:xfrm rot="21381924" flipV="1">
                  <a:off x="4517591" y="1940922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5" name="Ellipse 1318"/>
                <p:cNvSpPr/>
                <p:nvPr/>
              </p:nvSpPr>
              <p:spPr bwMode="auto">
                <a:xfrm rot="21381924" flipV="1">
                  <a:off x="4571306" y="193716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6" name="Forme libre 1319"/>
                <p:cNvSpPr/>
                <p:nvPr/>
              </p:nvSpPr>
              <p:spPr bwMode="auto">
                <a:xfrm rot="21039525">
                  <a:off x="4451847" y="200823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7" name="Forme libre 1320"/>
                <p:cNvSpPr/>
                <p:nvPr/>
              </p:nvSpPr>
              <p:spPr bwMode="auto">
                <a:xfrm rot="21039525">
                  <a:off x="4500303" y="2004290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8" name="Forme libre 1321"/>
                <p:cNvSpPr/>
                <p:nvPr/>
              </p:nvSpPr>
              <p:spPr bwMode="auto">
                <a:xfrm rot="21039525">
                  <a:off x="4542151" y="1998368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3" name="Groupe 661"/>
              <p:cNvGrpSpPr>
                <a:grpSpLocks/>
              </p:cNvGrpSpPr>
              <p:nvPr/>
            </p:nvGrpSpPr>
            <p:grpSpPr bwMode="auto">
              <a:xfrm>
                <a:off x="4618851" y="1978476"/>
                <a:ext cx="112674" cy="149494"/>
                <a:chOff x="4618851" y="1923806"/>
                <a:chExt cx="112674" cy="149494"/>
              </a:xfrm>
            </p:grpSpPr>
            <p:sp>
              <p:nvSpPr>
                <p:cNvPr id="689" name="Ellipse 1312"/>
                <p:cNvSpPr/>
                <p:nvPr/>
              </p:nvSpPr>
              <p:spPr bwMode="auto">
                <a:xfrm rot="21381924" flipV="1">
                  <a:off x="4618851" y="193027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0" name="Ellipse 1313"/>
                <p:cNvSpPr/>
                <p:nvPr/>
              </p:nvSpPr>
              <p:spPr bwMode="auto">
                <a:xfrm rot="21381924" flipV="1">
                  <a:off x="4669487" y="1923806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1" name="Forme libre 1314"/>
                <p:cNvSpPr/>
                <p:nvPr/>
              </p:nvSpPr>
              <p:spPr bwMode="auto">
                <a:xfrm rot="21039525">
                  <a:off x="4595011" y="1989379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92" name="Forme libre 1315"/>
                <p:cNvSpPr/>
                <p:nvPr/>
              </p:nvSpPr>
              <p:spPr bwMode="auto">
                <a:xfrm rot="21039525">
                  <a:off x="4647871" y="1979508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4" name="Groupe 662"/>
              <p:cNvGrpSpPr>
                <a:grpSpLocks/>
              </p:cNvGrpSpPr>
              <p:nvPr/>
            </p:nvGrpSpPr>
            <p:grpSpPr bwMode="auto">
              <a:xfrm>
                <a:off x="4729347" y="1989229"/>
                <a:ext cx="121296" cy="148888"/>
                <a:chOff x="4729347" y="1919649"/>
                <a:chExt cx="121296" cy="148888"/>
              </a:xfrm>
            </p:grpSpPr>
            <p:sp>
              <p:nvSpPr>
                <p:cNvPr id="685" name="Ellipse 1308"/>
                <p:cNvSpPr/>
                <p:nvPr/>
              </p:nvSpPr>
              <p:spPr bwMode="auto">
                <a:xfrm rot="21381924" flipV="1">
                  <a:off x="4729347" y="1919649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6" name="Ellipse 1309"/>
                <p:cNvSpPr/>
                <p:nvPr/>
              </p:nvSpPr>
              <p:spPr bwMode="auto">
                <a:xfrm rot="21381924" flipV="1">
                  <a:off x="4788605" y="1923015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7" name="Forme libre 1310"/>
                <p:cNvSpPr/>
                <p:nvPr/>
              </p:nvSpPr>
              <p:spPr bwMode="auto">
                <a:xfrm rot="21039525">
                  <a:off x="4705137" y="1980394"/>
                  <a:ext cx="55062" cy="73053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8" name="Forme libre 1311"/>
                <p:cNvSpPr/>
                <p:nvPr/>
              </p:nvSpPr>
              <p:spPr bwMode="auto">
                <a:xfrm rot="21039525">
                  <a:off x="4762402" y="1976445"/>
                  <a:ext cx="44050" cy="77002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5" name="Groupe 663"/>
              <p:cNvGrpSpPr>
                <a:grpSpLocks/>
              </p:cNvGrpSpPr>
              <p:nvPr/>
            </p:nvGrpSpPr>
            <p:grpSpPr bwMode="auto">
              <a:xfrm>
                <a:off x="4842966" y="1984550"/>
                <a:ext cx="113305" cy="152945"/>
                <a:chOff x="4842966" y="1929880"/>
                <a:chExt cx="113305" cy="152945"/>
              </a:xfrm>
            </p:grpSpPr>
            <p:sp>
              <p:nvSpPr>
                <p:cNvPr id="681" name="Ellipse 1304"/>
                <p:cNvSpPr/>
                <p:nvPr/>
              </p:nvSpPr>
              <p:spPr bwMode="auto">
                <a:xfrm rot="21381924" flipV="1">
                  <a:off x="4844871" y="1929880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2" name="Ellipse 1305"/>
                <p:cNvSpPr/>
                <p:nvPr/>
              </p:nvSpPr>
              <p:spPr bwMode="auto">
                <a:xfrm rot="21381924" flipV="1">
                  <a:off x="4894233" y="193992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3" name="Forme libre 1306"/>
                <p:cNvSpPr/>
                <p:nvPr/>
              </p:nvSpPr>
              <p:spPr bwMode="auto">
                <a:xfrm rot="21039525">
                  <a:off x="4815262" y="1989380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4" name="Forme libre 1307"/>
                <p:cNvSpPr/>
                <p:nvPr/>
              </p:nvSpPr>
              <p:spPr bwMode="auto">
                <a:xfrm rot="21039525">
                  <a:off x="4857109" y="1999253"/>
                  <a:ext cx="44050" cy="82926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  <p:grpSp>
            <p:nvGrpSpPr>
              <p:cNvPr id="676" name="Groupe 664"/>
              <p:cNvGrpSpPr>
                <a:grpSpLocks/>
              </p:cNvGrpSpPr>
              <p:nvPr/>
            </p:nvGrpSpPr>
            <p:grpSpPr bwMode="auto">
              <a:xfrm>
                <a:off x="4942737" y="1985303"/>
                <a:ext cx="108192" cy="137074"/>
                <a:chOff x="4942737" y="1950513"/>
                <a:chExt cx="108192" cy="137074"/>
              </a:xfrm>
            </p:grpSpPr>
            <p:sp>
              <p:nvSpPr>
                <p:cNvPr id="677" name="Ellipse 1300"/>
                <p:cNvSpPr/>
                <p:nvPr/>
              </p:nvSpPr>
              <p:spPr bwMode="auto">
                <a:xfrm rot="21381924" flipV="1">
                  <a:off x="4942737" y="1950738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78" name="Ellipse 1301"/>
                <p:cNvSpPr/>
                <p:nvPr/>
              </p:nvSpPr>
              <p:spPr bwMode="auto">
                <a:xfrm rot="21381924" flipV="1">
                  <a:off x="4984043" y="1950513"/>
                  <a:ext cx="62038" cy="58839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79" name="Forme libre 1302"/>
                <p:cNvSpPr/>
                <p:nvPr/>
              </p:nvSpPr>
              <p:spPr bwMode="auto">
                <a:xfrm rot="21039525">
                  <a:off x="4914374" y="1989515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  <p:sp>
              <p:nvSpPr>
                <p:cNvPr id="680" name="Forme libre 1303"/>
                <p:cNvSpPr/>
                <p:nvPr/>
              </p:nvSpPr>
              <p:spPr bwMode="auto">
                <a:xfrm rot="21039525">
                  <a:off x="4978247" y="1989515"/>
                  <a:ext cx="44050" cy="57259"/>
                </a:xfrm>
                <a:custGeom>
                  <a:avLst/>
                  <a:gdLst>
                    <a:gd name="connsiteX0" fmla="*/ 52387 w 52387"/>
                    <a:gd name="connsiteY0" fmla="*/ 0 h 114300"/>
                    <a:gd name="connsiteX1" fmla="*/ 19050 w 52387"/>
                    <a:gd name="connsiteY1" fmla="*/ 38100 h 114300"/>
                    <a:gd name="connsiteX2" fmla="*/ 42862 w 52387"/>
                    <a:gd name="connsiteY2" fmla="*/ 85725 h 114300"/>
                    <a:gd name="connsiteX3" fmla="*/ 0 w 52387"/>
                    <a:gd name="connsiteY3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114300">
                      <a:moveTo>
                        <a:pt x="52387" y="0"/>
                      </a:moveTo>
                      <a:cubicBezTo>
                        <a:pt x="36512" y="11906"/>
                        <a:pt x="20637" y="23813"/>
                        <a:pt x="19050" y="38100"/>
                      </a:cubicBezTo>
                      <a:cubicBezTo>
                        <a:pt x="17463" y="52387"/>
                        <a:pt x="46037" y="73025"/>
                        <a:pt x="42862" y="85725"/>
                      </a:cubicBezTo>
                      <a:cubicBezTo>
                        <a:pt x="39687" y="98425"/>
                        <a:pt x="19843" y="106362"/>
                        <a:pt x="0" y="114300"/>
                      </a:cubicBezTo>
                    </a:path>
                  </a:pathLst>
                </a:custGeom>
                <a:ln w="12700">
                  <a:solidFill>
                    <a:schemeClr val="tx1"/>
                  </a:solidFill>
                </a:ln>
                <a:effectLst>
                  <a:outerShdw blurRad="63500" dist="50800" dir="5400000" sx="125000" sy="125000" algn="ctr" rotWithShape="0">
                    <a:srgbClr val="000000">
                      <a:alpha val="60000"/>
                    </a:srgb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 sz="2400"/>
                </a:p>
              </p:txBody>
            </p:sp>
          </p:grpSp>
        </p:grpSp>
        <p:grpSp>
          <p:nvGrpSpPr>
            <p:cNvPr id="546" name="Groupe 776"/>
            <p:cNvGrpSpPr>
              <a:grpSpLocks/>
            </p:cNvGrpSpPr>
            <p:nvPr/>
          </p:nvGrpSpPr>
          <p:grpSpPr bwMode="auto">
            <a:xfrm>
              <a:off x="7110614" y="3914953"/>
              <a:ext cx="1184563" cy="82249"/>
              <a:chOff x="3851920" y="1700808"/>
              <a:chExt cx="1184559" cy="82217"/>
            </a:xfrm>
          </p:grpSpPr>
          <p:sp>
            <p:nvSpPr>
              <p:cNvPr id="641" name="Ellipse 1264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2" name="Ellipse 1265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3" name="Ellipse 1266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4" name="Ellipse 1267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5" name="Ellipse 1268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6" name="Ellipse 1269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7" name="Ellipse 1270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8" name="Ellipse 1271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9" name="Ellipse 1272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0" name="Ellipse 1273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1" name="Ellipse 1274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2" name="Ellipse 1275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3" name="Ellipse 1276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4" name="Ellipse 1277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5" name="Ellipse 1278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6" name="Ellipse 1279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7" name="Ellipse 1280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8" name="Ellipse 1281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59" name="Ellipse 1282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0" name="Ellipse 1283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1" name="Ellipse 1284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62" name="Ellipse 1285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47" name="Groupe 832"/>
            <p:cNvGrpSpPr>
              <a:grpSpLocks/>
            </p:cNvGrpSpPr>
            <p:nvPr/>
          </p:nvGrpSpPr>
          <p:grpSpPr bwMode="auto">
            <a:xfrm>
              <a:off x="7125524" y="3857833"/>
              <a:ext cx="1184563" cy="82249"/>
              <a:chOff x="3851920" y="1700808"/>
              <a:chExt cx="1184559" cy="82217"/>
            </a:xfrm>
          </p:grpSpPr>
          <p:sp>
            <p:nvSpPr>
              <p:cNvPr id="619" name="Ellipse 1242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0" name="Ellipse 1243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1" name="Ellipse 1244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2" name="Ellipse 1245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3" name="Ellipse 1246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4" name="Ellipse 1247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5" name="Ellipse 1248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6" name="Ellipse 1249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7" name="Ellipse 1250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8" name="Ellipse 1251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29" name="Ellipse 1252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0" name="Ellipse 1253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1" name="Ellipse 1254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2" name="Ellipse 1255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3" name="Ellipse 1256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4" name="Ellipse 1257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5" name="Ellipse 1258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6" name="Ellipse 1259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7" name="Ellipse 1260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8" name="Ellipse 1261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39" name="Ellipse 1262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40" name="Ellipse 1263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48" name="Groupe 855"/>
            <p:cNvGrpSpPr>
              <a:grpSpLocks/>
            </p:cNvGrpSpPr>
            <p:nvPr/>
          </p:nvGrpSpPr>
          <p:grpSpPr bwMode="auto">
            <a:xfrm>
              <a:off x="7150374" y="3805685"/>
              <a:ext cx="1184563" cy="82249"/>
              <a:chOff x="3851920" y="1700808"/>
              <a:chExt cx="1184559" cy="82217"/>
            </a:xfrm>
          </p:grpSpPr>
          <p:sp>
            <p:nvSpPr>
              <p:cNvPr id="597" name="Ellipse 1220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8" name="Ellipse 1221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9" name="Ellipse 1222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0" name="Ellipse 1223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1" name="Ellipse 1224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2" name="Ellipse 1225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3" name="Ellipse 1226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4" name="Ellipse 1227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5" name="Ellipse 1228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6" name="Ellipse 1229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7" name="Ellipse 1230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8" name="Ellipse 1231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09" name="Ellipse 1232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0" name="Ellipse 1233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1" name="Ellipse 1234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2" name="Ellipse 1235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3" name="Ellipse 1236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4" name="Ellipse 1237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5" name="Ellipse 1238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6" name="Ellipse 1239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7" name="Ellipse 1240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618" name="Ellipse 1241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49" name="Groupe 878"/>
            <p:cNvGrpSpPr>
              <a:grpSpLocks/>
            </p:cNvGrpSpPr>
            <p:nvPr/>
          </p:nvGrpSpPr>
          <p:grpSpPr bwMode="auto">
            <a:xfrm>
              <a:off x="7192562" y="3755965"/>
              <a:ext cx="1184563" cy="82249"/>
              <a:chOff x="3851920" y="1700808"/>
              <a:chExt cx="1184559" cy="82217"/>
            </a:xfrm>
          </p:grpSpPr>
          <p:sp>
            <p:nvSpPr>
              <p:cNvPr id="575" name="Ellipse 1198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6" name="Ellipse 1199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7" name="Ellipse 1200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8" name="Ellipse 1201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9" name="Ellipse 1202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0" name="Ellipse 1203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1" name="Ellipse 1204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2" name="Ellipse 1205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3" name="Ellipse 1206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4" name="Ellipse 1207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5" name="Ellipse 1208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6" name="Ellipse 1209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7" name="Ellipse 1210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8" name="Ellipse 1211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89" name="Ellipse 1212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0" name="Ellipse 1213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1" name="Ellipse 1214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2" name="Ellipse 1215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3" name="Ellipse 1216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4" name="Ellipse 1217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5" name="Ellipse 1218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96" name="Ellipse 1219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grpSp>
          <p:nvGrpSpPr>
            <p:cNvPr id="550" name="Groupe 901"/>
            <p:cNvGrpSpPr>
              <a:grpSpLocks/>
            </p:cNvGrpSpPr>
            <p:nvPr/>
          </p:nvGrpSpPr>
          <p:grpSpPr bwMode="auto">
            <a:xfrm>
              <a:off x="7217412" y="3698845"/>
              <a:ext cx="1184563" cy="82249"/>
              <a:chOff x="3851920" y="1700808"/>
              <a:chExt cx="1184559" cy="82217"/>
            </a:xfrm>
          </p:grpSpPr>
          <p:sp>
            <p:nvSpPr>
              <p:cNvPr id="552" name="Ellipse 1176"/>
              <p:cNvSpPr/>
              <p:nvPr/>
            </p:nvSpPr>
            <p:spPr bwMode="auto">
              <a:xfrm rot="21381924" flipV="1">
                <a:off x="3851920" y="170214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3" name="Ellipse 1177"/>
              <p:cNvSpPr/>
              <p:nvPr/>
            </p:nvSpPr>
            <p:spPr bwMode="auto">
              <a:xfrm rot="21381924" flipV="1">
                <a:off x="3897079" y="170752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4" name="Ellipse 1178"/>
              <p:cNvSpPr/>
              <p:nvPr/>
            </p:nvSpPr>
            <p:spPr bwMode="auto">
              <a:xfrm rot="21381924" flipV="1">
                <a:off x="3949840" y="1710982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5" name="Ellipse 1179"/>
              <p:cNvSpPr/>
              <p:nvPr/>
            </p:nvSpPr>
            <p:spPr bwMode="auto">
              <a:xfrm rot="21381924" flipV="1">
                <a:off x="4007725" y="171272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6" name="Ellipse 1180"/>
              <p:cNvSpPr/>
              <p:nvPr/>
            </p:nvSpPr>
            <p:spPr bwMode="auto">
              <a:xfrm rot="21381924" flipV="1">
                <a:off x="4066327" y="17194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7" name="Ellipse 1181"/>
              <p:cNvSpPr/>
              <p:nvPr/>
            </p:nvSpPr>
            <p:spPr bwMode="auto">
              <a:xfrm rot="21381924" flipV="1">
                <a:off x="4123193" y="171910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8" name="Ellipse 1182"/>
              <p:cNvSpPr/>
              <p:nvPr/>
            </p:nvSpPr>
            <p:spPr bwMode="auto">
              <a:xfrm rot="21381924" flipV="1">
                <a:off x="4188438" y="171769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59" name="Ellipse 1183"/>
              <p:cNvSpPr/>
              <p:nvPr/>
            </p:nvSpPr>
            <p:spPr bwMode="auto">
              <a:xfrm rot="21381924" flipV="1">
                <a:off x="4249907" y="172128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0" name="Ellipse 1184"/>
              <p:cNvSpPr/>
              <p:nvPr/>
            </p:nvSpPr>
            <p:spPr bwMode="auto">
              <a:xfrm rot="21381924" flipV="1">
                <a:off x="4312503" y="171072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1" name="Ellipse 1185"/>
              <p:cNvSpPr/>
              <p:nvPr/>
            </p:nvSpPr>
            <p:spPr bwMode="auto">
              <a:xfrm rot="21381924" flipV="1">
                <a:off x="4370638" y="172418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2" name="Ellipse 1186"/>
              <p:cNvSpPr/>
              <p:nvPr/>
            </p:nvSpPr>
            <p:spPr bwMode="auto">
              <a:xfrm rot="21381924" flipV="1">
                <a:off x="4424922" y="171208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3" name="Ellipse 1187"/>
              <p:cNvSpPr/>
              <p:nvPr/>
            </p:nvSpPr>
            <p:spPr bwMode="auto">
              <a:xfrm rot="21381924" flipV="1">
                <a:off x="4472282" y="171480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5" name="Ellipse 1188"/>
              <p:cNvSpPr/>
              <p:nvPr/>
            </p:nvSpPr>
            <p:spPr bwMode="auto">
              <a:xfrm rot="21381924" flipV="1">
                <a:off x="4507989" y="1704570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6" name="Ellipse 1189"/>
              <p:cNvSpPr/>
              <p:nvPr/>
            </p:nvSpPr>
            <p:spPr bwMode="auto">
              <a:xfrm rot="21381924" flipV="1">
                <a:off x="4561704" y="170080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7" name="Ellipse 1190"/>
              <p:cNvSpPr/>
              <p:nvPr/>
            </p:nvSpPr>
            <p:spPr bwMode="auto">
              <a:xfrm rot="21381924" flipV="1">
                <a:off x="4609249" y="170883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8" name="Ellipse 1191"/>
              <p:cNvSpPr/>
              <p:nvPr/>
            </p:nvSpPr>
            <p:spPr bwMode="auto">
              <a:xfrm rot="21381924" flipV="1">
                <a:off x="4659885" y="1702364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69" name="Ellipse 1192"/>
              <p:cNvSpPr/>
              <p:nvPr/>
            </p:nvSpPr>
            <p:spPr bwMode="auto">
              <a:xfrm rot="21381924" flipV="1">
                <a:off x="4719745" y="1713117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0" name="Ellipse 1193"/>
              <p:cNvSpPr/>
              <p:nvPr/>
            </p:nvSpPr>
            <p:spPr bwMode="auto">
              <a:xfrm rot="21381924" flipV="1">
                <a:off x="4779003" y="1716483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1" name="Ellipse 1194"/>
              <p:cNvSpPr/>
              <p:nvPr/>
            </p:nvSpPr>
            <p:spPr bwMode="auto">
              <a:xfrm rot="21381924" flipV="1">
                <a:off x="4835269" y="1708438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2" name="Ellipse 1195"/>
              <p:cNvSpPr/>
              <p:nvPr/>
            </p:nvSpPr>
            <p:spPr bwMode="auto">
              <a:xfrm rot="21381924" flipV="1">
                <a:off x="4884631" y="171848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3" name="Ellipse 1196"/>
              <p:cNvSpPr/>
              <p:nvPr/>
            </p:nvSpPr>
            <p:spPr bwMode="auto">
              <a:xfrm rot="21381924" flipV="1">
                <a:off x="4933135" y="1709416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  <p:sp>
            <p:nvSpPr>
              <p:cNvPr id="574" name="Ellipse 1197"/>
              <p:cNvSpPr/>
              <p:nvPr/>
            </p:nvSpPr>
            <p:spPr bwMode="auto">
              <a:xfrm rot="21381924" flipV="1">
                <a:off x="4974441" y="1709191"/>
                <a:ext cx="62038" cy="58839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400"/>
              </a:p>
            </p:txBody>
          </p:sp>
        </p:grpSp>
        <p:sp>
          <p:nvSpPr>
            <p:cNvPr id="551" name="Forme libre 1151"/>
            <p:cNvSpPr/>
            <p:nvPr/>
          </p:nvSpPr>
          <p:spPr bwMode="auto">
            <a:xfrm rot="18120000">
              <a:off x="8401426" y="3717240"/>
              <a:ext cx="45429" cy="83695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400"/>
            </a:p>
          </p:txBody>
        </p:sp>
      </p:grpSp>
      <p:sp>
        <p:nvSpPr>
          <p:cNvPr id="785" name="ZoneTexte 784"/>
          <p:cNvSpPr txBox="1"/>
          <p:nvPr/>
        </p:nvSpPr>
        <p:spPr>
          <a:xfrm>
            <a:off x="2351127" y="6595165"/>
            <a:ext cx="6822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itchFamily="34" charset="0"/>
                <a:cs typeface="Arial" pitchFamily="34" charset="0"/>
              </a:rPr>
              <a:t>A.-L.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Navailles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Nallet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J.-P.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Phys.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Chem. B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115(29)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9033–9039.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86" name="Rectangle 785"/>
          <p:cNvSpPr/>
          <p:nvPr/>
        </p:nvSpPr>
        <p:spPr>
          <a:xfrm>
            <a:off x="6894000" y="857930"/>
            <a:ext cx="1949980" cy="120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88" name="Groupe 787"/>
          <p:cNvGrpSpPr/>
          <p:nvPr/>
        </p:nvGrpSpPr>
        <p:grpSpPr>
          <a:xfrm>
            <a:off x="4182230" y="2302790"/>
            <a:ext cx="4609301" cy="2257895"/>
            <a:chOff x="4258474" y="791549"/>
            <a:chExt cx="4609301" cy="2257895"/>
          </a:xfrm>
        </p:grpSpPr>
        <p:pic>
          <p:nvPicPr>
            <p:cNvPr id="789" name="Picture 2"/>
            <p:cNvPicPr>
              <a:picLocks noChangeAspect="1" noChangeArrowheads="1"/>
            </p:cNvPicPr>
            <p:nvPr/>
          </p:nvPicPr>
          <p:blipFill>
            <a:blip r:embed="rId7" cstate="print"/>
            <a:srcRect l="4251"/>
            <a:stretch>
              <a:fillRect/>
            </a:stretch>
          </p:blipFill>
          <p:spPr bwMode="auto">
            <a:xfrm>
              <a:off x="4258474" y="819824"/>
              <a:ext cx="4557643" cy="2229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90" name="Rectangle 789"/>
            <p:cNvSpPr/>
            <p:nvPr/>
          </p:nvSpPr>
          <p:spPr>
            <a:xfrm>
              <a:off x="6587346" y="791549"/>
              <a:ext cx="666750" cy="3143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91" name="Groupe 342"/>
            <p:cNvGrpSpPr>
              <a:grpSpLocks/>
            </p:cNvGrpSpPr>
            <p:nvPr/>
          </p:nvGrpSpPr>
          <p:grpSpPr bwMode="auto">
            <a:xfrm rot="10800000">
              <a:off x="5883519" y="817612"/>
              <a:ext cx="1167911" cy="244475"/>
              <a:chOff x="342900" y="1662113"/>
              <a:chExt cx="3200400" cy="517525"/>
            </a:xfrm>
          </p:grpSpPr>
          <p:sp>
            <p:nvSpPr>
              <p:cNvPr id="81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42900" y="1662113"/>
                <a:ext cx="3200400" cy="517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5" name="Freeform 5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6" name="Freeform 6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7" name="Freeform 10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8" name="Freeform 11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19" name="Freeform 12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0" name="Freeform 13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1" name="Freeform 14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2" name="Freeform 15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3" name="Freeform 19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4" name="Freeform 20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5" name="Freeform 21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6" name="Freeform 22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7" name="Freeform 23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8" name="Freeform 24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29" name="Freeform 25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0" name="Freeform 26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1" name="Freeform 27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2" name="Freeform 28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3" name="Freeform 29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4" name="Freeform 30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5" name="Freeform 31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6" name="Freeform 32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7" name="Freeform 33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8" name="Freeform 34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39" name="Freeform 35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0" name="Freeform 36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1" name="Freeform 37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2" name="Freeform 38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3" name="Freeform 39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4" name="Freeform 40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5" name="Freeform 41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6" name="Freeform 42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7" name="Freeform 43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8" name="Freeform 44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49" name="Freeform 45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0" name="Freeform 46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1" name="Freeform 47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2" name="Freeform 48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3" name="Freeform 49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4" name="Freeform 50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5" name="Freeform 51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6" name="Freeform 52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7" name="Freeform 53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8" name="Freeform 61"/>
              <p:cNvSpPr>
                <a:spLocks/>
              </p:cNvSpPr>
              <p:nvPr/>
            </p:nvSpPr>
            <p:spPr bwMode="auto">
              <a:xfrm>
                <a:off x="3122613" y="181451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59" name="Freeform 62"/>
              <p:cNvSpPr>
                <a:spLocks/>
              </p:cNvSpPr>
              <p:nvPr/>
            </p:nvSpPr>
            <p:spPr bwMode="auto">
              <a:xfrm>
                <a:off x="414338" y="1784351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9"/>
                    </a:moveTo>
                    <a:lnTo>
                      <a:pt x="0" y="59"/>
                    </a:lnTo>
                    <a:lnTo>
                      <a:pt x="3" y="70"/>
                    </a:lnTo>
                    <a:lnTo>
                      <a:pt x="9" y="79"/>
                    </a:lnTo>
                    <a:lnTo>
                      <a:pt x="16" y="86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6" y="104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2" y="102"/>
                    </a:lnTo>
                    <a:lnTo>
                      <a:pt x="92" y="98"/>
                    </a:lnTo>
                    <a:lnTo>
                      <a:pt x="101" y="92"/>
                    </a:lnTo>
                    <a:lnTo>
                      <a:pt x="110" y="86"/>
                    </a:lnTo>
                    <a:lnTo>
                      <a:pt x="116" y="77"/>
                    </a:lnTo>
                    <a:lnTo>
                      <a:pt x="120" y="67"/>
                    </a:lnTo>
                    <a:lnTo>
                      <a:pt x="122" y="56"/>
                    </a:lnTo>
                    <a:lnTo>
                      <a:pt x="122" y="46"/>
                    </a:lnTo>
                    <a:lnTo>
                      <a:pt x="119" y="36"/>
                    </a:lnTo>
                    <a:lnTo>
                      <a:pt x="113" y="27"/>
                    </a:lnTo>
                    <a:lnTo>
                      <a:pt x="107" y="19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2" y="21"/>
                    </a:lnTo>
                    <a:lnTo>
                      <a:pt x="6" y="28"/>
                    </a:lnTo>
                    <a:lnTo>
                      <a:pt x="1" y="3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0" name="Freeform 66"/>
              <p:cNvSpPr>
                <a:spLocks/>
              </p:cNvSpPr>
              <p:nvPr/>
            </p:nvSpPr>
            <p:spPr bwMode="auto">
              <a:xfrm>
                <a:off x="2941638" y="1793876"/>
                <a:ext cx="238125" cy="206375"/>
              </a:xfrm>
              <a:custGeom>
                <a:avLst/>
                <a:gdLst>
                  <a:gd name="T0" fmla="*/ 0 w 150"/>
                  <a:gd name="T1" fmla="*/ 2147483647 h 130"/>
                  <a:gd name="T2" fmla="*/ 0 w 150"/>
                  <a:gd name="T3" fmla="*/ 2147483647 h 130"/>
                  <a:gd name="T4" fmla="*/ 2147483647 w 150"/>
                  <a:gd name="T5" fmla="*/ 2147483647 h 130"/>
                  <a:gd name="T6" fmla="*/ 2147483647 w 150"/>
                  <a:gd name="T7" fmla="*/ 2147483647 h 130"/>
                  <a:gd name="T8" fmla="*/ 2147483647 w 150"/>
                  <a:gd name="T9" fmla="*/ 2147483647 h 130"/>
                  <a:gd name="T10" fmla="*/ 2147483647 w 150"/>
                  <a:gd name="T11" fmla="*/ 2147483647 h 130"/>
                  <a:gd name="T12" fmla="*/ 2147483647 w 150"/>
                  <a:gd name="T13" fmla="*/ 2147483647 h 130"/>
                  <a:gd name="T14" fmla="*/ 2147483647 w 150"/>
                  <a:gd name="T15" fmla="*/ 2147483647 h 130"/>
                  <a:gd name="T16" fmla="*/ 2147483647 w 150"/>
                  <a:gd name="T17" fmla="*/ 2147483647 h 130"/>
                  <a:gd name="T18" fmla="*/ 2147483647 w 150"/>
                  <a:gd name="T19" fmla="*/ 2147483647 h 130"/>
                  <a:gd name="T20" fmla="*/ 2147483647 w 150"/>
                  <a:gd name="T21" fmla="*/ 2147483647 h 130"/>
                  <a:gd name="T22" fmla="*/ 2147483647 w 150"/>
                  <a:gd name="T23" fmla="*/ 2147483647 h 130"/>
                  <a:gd name="T24" fmla="*/ 2147483647 w 150"/>
                  <a:gd name="T25" fmla="*/ 2147483647 h 130"/>
                  <a:gd name="T26" fmla="*/ 2147483647 w 150"/>
                  <a:gd name="T27" fmla="*/ 2147483647 h 130"/>
                  <a:gd name="T28" fmla="*/ 2147483647 w 150"/>
                  <a:gd name="T29" fmla="*/ 2147483647 h 130"/>
                  <a:gd name="T30" fmla="*/ 2147483647 w 150"/>
                  <a:gd name="T31" fmla="*/ 2147483647 h 130"/>
                  <a:gd name="T32" fmla="*/ 2147483647 w 150"/>
                  <a:gd name="T33" fmla="*/ 2147483647 h 130"/>
                  <a:gd name="T34" fmla="*/ 2147483647 w 150"/>
                  <a:gd name="T35" fmla="*/ 2147483647 h 130"/>
                  <a:gd name="T36" fmla="*/ 2147483647 w 150"/>
                  <a:gd name="T37" fmla="*/ 2147483647 h 130"/>
                  <a:gd name="T38" fmla="*/ 2147483647 w 150"/>
                  <a:gd name="T39" fmla="*/ 2147483647 h 130"/>
                  <a:gd name="T40" fmla="*/ 2147483647 w 150"/>
                  <a:gd name="T41" fmla="*/ 2147483647 h 130"/>
                  <a:gd name="T42" fmla="*/ 2147483647 w 150"/>
                  <a:gd name="T43" fmla="*/ 2147483647 h 130"/>
                  <a:gd name="T44" fmla="*/ 2147483647 w 150"/>
                  <a:gd name="T45" fmla="*/ 2147483647 h 130"/>
                  <a:gd name="T46" fmla="*/ 2147483647 w 150"/>
                  <a:gd name="T47" fmla="*/ 2147483647 h 130"/>
                  <a:gd name="T48" fmla="*/ 2147483647 w 150"/>
                  <a:gd name="T49" fmla="*/ 0 h 130"/>
                  <a:gd name="T50" fmla="*/ 2147483647 w 150"/>
                  <a:gd name="T51" fmla="*/ 0 h 130"/>
                  <a:gd name="T52" fmla="*/ 2147483647 w 150"/>
                  <a:gd name="T53" fmla="*/ 2147483647 h 130"/>
                  <a:gd name="T54" fmla="*/ 2147483647 w 150"/>
                  <a:gd name="T55" fmla="*/ 2147483647 h 130"/>
                  <a:gd name="T56" fmla="*/ 2147483647 w 150"/>
                  <a:gd name="T57" fmla="*/ 2147483647 h 130"/>
                  <a:gd name="T58" fmla="*/ 2147483647 w 150"/>
                  <a:gd name="T59" fmla="*/ 2147483647 h 130"/>
                  <a:gd name="T60" fmla="*/ 2147483647 w 150"/>
                  <a:gd name="T61" fmla="*/ 2147483647 h 130"/>
                  <a:gd name="T62" fmla="*/ 2147483647 w 150"/>
                  <a:gd name="T63" fmla="*/ 2147483647 h 130"/>
                  <a:gd name="T64" fmla="*/ 0 w 150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30"/>
                  <a:gd name="T101" fmla="*/ 150 w 150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30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5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5" y="115"/>
                    </a:lnTo>
                    <a:lnTo>
                      <a:pt x="134" y="107"/>
                    </a:lnTo>
                    <a:lnTo>
                      <a:pt x="142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5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0" y="3"/>
                    </a:lnTo>
                    <a:lnTo>
                      <a:pt x="37" y="9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1" name="Freeform 67"/>
              <p:cNvSpPr>
                <a:spLocks/>
              </p:cNvSpPr>
              <p:nvPr/>
            </p:nvSpPr>
            <p:spPr bwMode="auto">
              <a:xfrm>
                <a:off x="3030538" y="19304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2" name="Freeform 68"/>
              <p:cNvSpPr>
                <a:spLocks/>
              </p:cNvSpPr>
              <p:nvPr/>
            </p:nvSpPr>
            <p:spPr bwMode="auto">
              <a:xfrm>
                <a:off x="2979738" y="1749426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3" name="Freeform 69"/>
              <p:cNvSpPr>
                <a:spLocks/>
              </p:cNvSpPr>
              <p:nvPr/>
            </p:nvSpPr>
            <p:spPr bwMode="auto">
              <a:xfrm>
                <a:off x="2713038" y="188753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4" name="Freeform 70"/>
              <p:cNvSpPr>
                <a:spLocks/>
              </p:cNvSpPr>
              <p:nvPr/>
            </p:nvSpPr>
            <p:spPr bwMode="auto">
              <a:xfrm>
                <a:off x="2744788" y="2028826"/>
                <a:ext cx="93663" cy="101600"/>
              </a:xfrm>
              <a:custGeom>
                <a:avLst/>
                <a:gdLst>
                  <a:gd name="T0" fmla="*/ 0 w 59"/>
                  <a:gd name="T1" fmla="*/ 2147483647 h 64"/>
                  <a:gd name="T2" fmla="*/ 2147483647 w 59"/>
                  <a:gd name="T3" fmla="*/ 2147483647 h 64"/>
                  <a:gd name="T4" fmla="*/ 2147483647 w 59"/>
                  <a:gd name="T5" fmla="*/ 2147483647 h 64"/>
                  <a:gd name="T6" fmla="*/ 2147483647 w 59"/>
                  <a:gd name="T7" fmla="*/ 2147483647 h 64"/>
                  <a:gd name="T8" fmla="*/ 2147483647 w 59"/>
                  <a:gd name="T9" fmla="*/ 2147483647 h 64"/>
                  <a:gd name="T10" fmla="*/ 2147483647 w 59"/>
                  <a:gd name="T11" fmla="*/ 2147483647 h 64"/>
                  <a:gd name="T12" fmla="*/ 2147483647 w 59"/>
                  <a:gd name="T13" fmla="*/ 2147483647 h 64"/>
                  <a:gd name="T14" fmla="*/ 2147483647 w 59"/>
                  <a:gd name="T15" fmla="*/ 2147483647 h 64"/>
                  <a:gd name="T16" fmla="*/ 2147483647 w 59"/>
                  <a:gd name="T17" fmla="*/ 2147483647 h 64"/>
                  <a:gd name="T18" fmla="*/ 2147483647 w 59"/>
                  <a:gd name="T19" fmla="*/ 2147483647 h 64"/>
                  <a:gd name="T20" fmla="*/ 2147483647 w 59"/>
                  <a:gd name="T21" fmla="*/ 2147483647 h 64"/>
                  <a:gd name="T22" fmla="*/ 2147483647 w 59"/>
                  <a:gd name="T23" fmla="*/ 2147483647 h 64"/>
                  <a:gd name="T24" fmla="*/ 2147483647 w 59"/>
                  <a:gd name="T25" fmla="*/ 0 h 64"/>
                  <a:gd name="T26" fmla="*/ 2147483647 w 59"/>
                  <a:gd name="T27" fmla="*/ 2147483647 h 64"/>
                  <a:gd name="T28" fmla="*/ 2147483647 w 59"/>
                  <a:gd name="T29" fmla="*/ 2147483647 h 64"/>
                  <a:gd name="T30" fmla="*/ 2147483647 w 59"/>
                  <a:gd name="T31" fmla="*/ 2147483647 h 64"/>
                  <a:gd name="T32" fmla="*/ 0 w 59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64"/>
                  <a:gd name="T53" fmla="*/ 59 w 5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49" y="56"/>
                    </a:lnTo>
                    <a:lnTo>
                      <a:pt x="56" y="46"/>
                    </a:lnTo>
                    <a:lnTo>
                      <a:pt x="59" y="34"/>
                    </a:lnTo>
                    <a:lnTo>
                      <a:pt x="58" y="22"/>
                    </a:lnTo>
                    <a:lnTo>
                      <a:pt x="52" y="11"/>
                    </a:lnTo>
                    <a:lnTo>
                      <a:pt x="43" y="3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5" name="Freeform 71"/>
              <p:cNvSpPr>
                <a:spLocks/>
              </p:cNvSpPr>
              <p:nvPr/>
            </p:nvSpPr>
            <p:spPr bwMode="auto">
              <a:xfrm>
                <a:off x="272256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4"/>
                    </a:lnTo>
                    <a:lnTo>
                      <a:pt x="72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7" y="23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6" name="Freeform 75"/>
              <p:cNvSpPr>
                <a:spLocks/>
              </p:cNvSpPr>
              <p:nvPr/>
            </p:nvSpPr>
            <p:spPr bwMode="auto">
              <a:xfrm>
                <a:off x="2341563" y="1887538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7" name="Freeform 76"/>
              <p:cNvSpPr>
                <a:spLocks/>
              </p:cNvSpPr>
              <p:nvPr/>
            </p:nvSpPr>
            <p:spPr bwMode="auto">
              <a:xfrm>
                <a:off x="2371725" y="20288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4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8" name="Freeform 77"/>
              <p:cNvSpPr>
                <a:spLocks/>
              </p:cNvSpPr>
              <p:nvPr/>
            </p:nvSpPr>
            <p:spPr bwMode="auto">
              <a:xfrm>
                <a:off x="2347913" y="1885951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69" name="Freeform 78"/>
              <p:cNvSpPr>
                <a:spLocks/>
              </p:cNvSpPr>
              <p:nvPr/>
            </p:nvSpPr>
            <p:spPr bwMode="auto">
              <a:xfrm>
                <a:off x="2536825" y="1793876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3"/>
                    </a:lnTo>
                    <a:lnTo>
                      <a:pt x="4" y="84"/>
                    </a:lnTo>
                    <a:lnTo>
                      <a:pt x="10" y="95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1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99" y="124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2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5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0" name="Freeform 79"/>
              <p:cNvSpPr>
                <a:spLocks/>
              </p:cNvSpPr>
              <p:nvPr/>
            </p:nvSpPr>
            <p:spPr bwMode="auto">
              <a:xfrm>
                <a:off x="2625725" y="19272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6"/>
                    </a:lnTo>
                    <a:lnTo>
                      <a:pt x="61" y="35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1" name="Freeform 80"/>
              <p:cNvSpPr>
                <a:spLocks/>
              </p:cNvSpPr>
              <p:nvPr/>
            </p:nvSpPr>
            <p:spPr bwMode="auto">
              <a:xfrm>
                <a:off x="2576513" y="174625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1"/>
                    </a:moveTo>
                    <a:lnTo>
                      <a:pt x="2" y="45"/>
                    </a:lnTo>
                    <a:lnTo>
                      <a:pt x="8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8" y="48"/>
                    </a:lnTo>
                    <a:lnTo>
                      <a:pt x="61" y="34"/>
                    </a:lnTo>
                    <a:lnTo>
                      <a:pt x="60" y="23"/>
                    </a:lnTo>
                    <a:lnTo>
                      <a:pt x="54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2" name="Freeform 81"/>
              <p:cNvSpPr>
                <a:spLocks/>
              </p:cNvSpPr>
              <p:nvPr/>
            </p:nvSpPr>
            <p:spPr bwMode="auto">
              <a:xfrm>
                <a:off x="1974850" y="1876426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3" name="Freeform 82"/>
              <p:cNvSpPr>
                <a:spLocks/>
              </p:cNvSpPr>
              <p:nvPr/>
            </p:nvSpPr>
            <p:spPr bwMode="auto">
              <a:xfrm>
                <a:off x="2006600" y="2017713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8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4" name="Freeform 83"/>
              <p:cNvSpPr>
                <a:spLocks/>
              </p:cNvSpPr>
              <p:nvPr/>
            </p:nvSpPr>
            <p:spPr bwMode="auto">
              <a:xfrm>
                <a:off x="1987550" y="1871663"/>
                <a:ext cx="234950" cy="206375"/>
              </a:xfrm>
              <a:custGeom>
                <a:avLst/>
                <a:gdLst>
                  <a:gd name="T0" fmla="*/ 0 w 148"/>
                  <a:gd name="T1" fmla="*/ 2147483647 h 130"/>
                  <a:gd name="T2" fmla="*/ 0 w 148"/>
                  <a:gd name="T3" fmla="*/ 2147483647 h 130"/>
                  <a:gd name="T4" fmla="*/ 2147483647 w 148"/>
                  <a:gd name="T5" fmla="*/ 2147483647 h 130"/>
                  <a:gd name="T6" fmla="*/ 2147483647 w 148"/>
                  <a:gd name="T7" fmla="*/ 2147483647 h 130"/>
                  <a:gd name="T8" fmla="*/ 2147483647 w 148"/>
                  <a:gd name="T9" fmla="*/ 2147483647 h 130"/>
                  <a:gd name="T10" fmla="*/ 2147483647 w 148"/>
                  <a:gd name="T11" fmla="*/ 2147483647 h 130"/>
                  <a:gd name="T12" fmla="*/ 2147483647 w 148"/>
                  <a:gd name="T13" fmla="*/ 2147483647 h 130"/>
                  <a:gd name="T14" fmla="*/ 2147483647 w 148"/>
                  <a:gd name="T15" fmla="*/ 2147483647 h 130"/>
                  <a:gd name="T16" fmla="*/ 2147483647 w 148"/>
                  <a:gd name="T17" fmla="*/ 2147483647 h 130"/>
                  <a:gd name="T18" fmla="*/ 2147483647 w 148"/>
                  <a:gd name="T19" fmla="*/ 2147483647 h 130"/>
                  <a:gd name="T20" fmla="*/ 2147483647 w 148"/>
                  <a:gd name="T21" fmla="*/ 2147483647 h 130"/>
                  <a:gd name="T22" fmla="*/ 2147483647 w 148"/>
                  <a:gd name="T23" fmla="*/ 2147483647 h 130"/>
                  <a:gd name="T24" fmla="*/ 2147483647 w 148"/>
                  <a:gd name="T25" fmla="*/ 2147483647 h 130"/>
                  <a:gd name="T26" fmla="*/ 2147483647 w 148"/>
                  <a:gd name="T27" fmla="*/ 2147483647 h 130"/>
                  <a:gd name="T28" fmla="*/ 2147483647 w 148"/>
                  <a:gd name="T29" fmla="*/ 2147483647 h 130"/>
                  <a:gd name="T30" fmla="*/ 2147483647 w 148"/>
                  <a:gd name="T31" fmla="*/ 2147483647 h 130"/>
                  <a:gd name="T32" fmla="*/ 2147483647 w 148"/>
                  <a:gd name="T33" fmla="*/ 2147483647 h 130"/>
                  <a:gd name="T34" fmla="*/ 2147483647 w 148"/>
                  <a:gd name="T35" fmla="*/ 2147483647 h 130"/>
                  <a:gd name="T36" fmla="*/ 2147483647 w 148"/>
                  <a:gd name="T37" fmla="*/ 2147483647 h 130"/>
                  <a:gd name="T38" fmla="*/ 2147483647 w 148"/>
                  <a:gd name="T39" fmla="*/ 2147483647 h 130"/>
                  <a:gd name="T40" fmla="*/ 2147483647 w 148"/>
                  <a:gd name="T41" fmla="*/ 2147483647 h 130"/>
                  <a:gd name="T42" fmla="*/ 2147483647 w 148"/>
                  <a:gd name="T43" fmla="*/ 2147483647 h 130"/>
                  <a:gd name="T44" fmla="*/ 2147483647 w 148"/>
                  <a:gd name="T45" fmla="*/ 2147483647 h 130"/>
                  <a:gd name="T46" fmla="*/ 2147483647 w 148"/>
                  <a:gd name="T47" fmla="*/ 2147483647 h 130"/>
                  <a:gd name="T48" fmla="*/ 2147483647 w 148"/>
                  <a:gd name="T49" fmla="*/ 0 h 130"/>
                  <a:gd name="T50" fmla="*/ 2147483647 w 148"/>
                  <a:gd name="T51" fmla="*/ 0 h 130"/>
                  <a:gd name="T52" fmla="*/ 2147483647 w 148"/>
                  <a:gd name="T53" fmla="*/ 2147483647 h 130"/>
                  <a:gd name="T54" fmla="*/ 2147483647 w 148"/>
                  <a:gd name="T55" fmla="*/ 2147483647 h 130"/>
                  <a:gd name="T56" fmla="*/ 2147483647 w 148"/>
                  <a:gd name="T57" fmla="*/ 2147483647 h 130"/>
                  <a:gd name="T58" fmla="*/ 2147483647 w 148"/>
                  <a:gd name="T59" fmla="*/ 2147483647 h 130"/>
                  <a:gd name="T60" fmla="*/ 2147483647 w 148"/>
                  <a:gd name="T61" fmla="*/ 2147483647 h 130"/>
                  <a:gd name="T62" fmla="*/ 2147483647 w 148"/>
                  <a:gd name="T63" fmla="*/ 2147483647 h 130"/>
                  <a:gd name="T64" fmla="*/ 0 w 148"/>
                  <a:gd name="T65" fmla="*/ 2147483647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0"/>
                  <a:gd name="T101" fmla="*/ 148 w 148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0">
                    <a:moveTo>
                      <a:pt x="0" y="61"/>
                    </a:moveTo>
                    <a:lnTo>
                      <a:pt x="0" y="74"/>
                    </a:lnTo>
                    <a:lnTo>
                      <a:pt x="4" y="86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8" y="117"/>
                    </a:lnTo>
                    <a:lnTo>
                      <a:pt x="41" y="123"/>
                    </a:lnTo>
                    <a:lnTo>
                      <a:pt x="55" y="127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99" y="127"/>
                    </a:lnTo>
                    <a:lnTo>
                      <a:pt x="113" y="123"/>
                    </a:lnTo>
                    <a:lnTo>
                      <a:pt x="123" y="115"/>
                    </a:lnTo>
                    <a:lnTo>
                      <a:pt x="133" y="107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6"/>
                    </a:lnTo>
                    <a:lnTo>
                      <a:pt x="144" y="44"/>
                    </a:lnTo>
                    <a:lnTo>
                      <a:pt x="138" y="32"/>
                    </a:lnTo>
                    <a:lnTo>
                      <a:pt x="130" y="22"/>
                    </a:lnTo>
                    <a:lnTo>
                      <a:pt x="120" y="13"/>
                    </a:lnTo>
                    <a:lnTo>
                      <a:pt x="107" y="7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9"/>
                    </a:lnTo>
                    <a:lnTo>
                      <a:pt x="25" y="15"/>
                    </a:lnTo>
                    <a:lnTo>
                      <a:pt x="15" y="25"/>
                    </a:lnTo>
                    <a:lnTo>
                      <a:pt x="7" y="35"/>
                    </a:lnTo>
                    <a:lnTo>
                      <a:pt x="3" y="4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5" name="Freeform 84"/>
              <p:cNvSpPr>
                <a:spLocks/>
              </p:cNvSpPr>
              <p:nvPr/>
            </p:nvSpPr>
            <p:spPr bwMode="auto">
              <a:xfrm>
                <a:off x="2173288" y="1779588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6" name="Freeform 85"/>
              <p:cNvSpPr>
                <a:spLocks/>
              </p:cNvSpPr>
              <p:nvPr/>
            </p:nvSpPr>
            <p:spPr bwMode="auto">
              <a:xfrm>
                <a:off x="2263775" y="1916113"/>
                <a:ext cx="95250" cy="101600"/>
              </a:xfrm>
              <a:custGeom>
                <a:avLst/>
                <a:gdLst>
                  <a:gd name="T0" fmla="*/ 0 w 60"/>
                  <a:gd name="T1" fmla="*/ 2147483647 h 64"/>
                  <a:gd name="T2" fmla="*/ 2147483647 w 60"/>
                  <a:gd name="T3" fmla="*/ 2147483647 h 64"/>
                  <a:gd name="T4" fmla="*/ 2147483647 w 60"/>
                  <a:gd name="T5" fmla="*/ 2147483647 h 64"/>
                  <a:gd name="T6" fmla="*/ 2147483647 w 60"/>
                  <a:gd name="T7" fmla="*/ 2147483647 h 64"/>
                  <a:gd name="T8" fmla="*/ 2147483647 w 60"/>
                  <a:gd name="T9" fmla="*/ 2147483647 h 64"/>
                  <a:gd name="T10" fmla="*/ 2147483647 w 60"/>
                  <a:gd name="T11" fmla="*/ 2147483647 h 64"/>
                  <a:gd name="T12" fmla="*/ 2147483647 w 60"/>
                  <a:gd name="T13" fmla="*/ 2147483647 h 64"/>
                  <a:gd name="T14" fmla="*/ 2147483647 w 60"/>
                  <a:gd name="T15" fmla="*/ 2147483647 h 64"/>
                  <a:gd name="T16" fmla="*/ 2147483647 w 60"/>
                  <a:gd name="T17" fmla="*/ 2147483647 h 64"/>
                  <a:gd name="T18" fmla="*/ 2147483647 w 60"/>
                  <a:gd name="T19" fmla="*/ 2147483647 h 64"/>
                  <a:gd name="T20" fmla="*/ 2147483647 w 60"/>
                  <a:gd name="T21" fmla="*/ 2147483647 h 64"/>
                  <a:gd name="T22" fmla="*/ 2147483647 w 60"/>
                  <a:gd name="T23" fmla="*/ 2147483647 h 64"/>
                  <a:gd name="T24" fmla="*/ 2147483647 w 60"/>
                  <a:gd name="T25" fmla="*/ 0 h 64"/>
                  <a:gd name="T26" fmla="*/ 2147483647 w 60"/>
                  <a:gd name="T27" fmla="*/ 2147483647 h 64"/>
                  <a:gd name="T28" fmla="*/ 2147483647 w 60"/>
                  <a:gd name="T29" fmla="*/ 2147483647 h 64"/>
                  <a:gd name="T30" fmla="*/ 2147483647 w 60"/>
                  <a:gd name="T31" fmla="*/ 2147483647 h 64"/>
                  <a:gd name="T32" fmla="*/ 0 w 60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4"/>
                  <a:gd name="T53" fmla="*/ 60 w 60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4">
                    <a:moveTo>
                      <a:pt x="0" y="30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7" y="46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7" name="Freeform 86"/>
              <p:cNvSpPr>
                <a:spLocks/>
              </p:cNvSpPr>
              <p:nvPr/>
            </p:nvSpPr>
            <p:spPr bwMode="auto">
              <a:xfrm>
                <a:off x="2212975" y="1735138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8" name="Freeform 87"/>
              <p:cNvSpPr>
                <a:spLocks/>
              </p:cNvSpPr>
              <p:nvPr/>
            </p:nvSpPr>
            <p:spPr bwMode="auto">
              <a:xfrm>
                <a:off x="1603375" y="1868488"/>
                <a:ext cx="95250" cy="104775"/>
              </a:xfrm>
              <a:custGeom>
                <a:avLst/>
                <a:gdLst>
                  <a:gd name="T0" fmla="*/ 0 w 60"/>
                  <a:gd name="T1" fmla="*/ 2147483647 h 66"/>
                  <a:gd name="T2" fmla="*/ 2147483647 w 60"/>
                  <a:gd name="T3" fmla="*/ 2147483647 h 66"/>
                  <a:gd name="T4" fmla="*/ 2147483647 w 60"/>
                  <a:gd name="T5" fmla="*/ 2147483647 h 66"/>
                  <a:gd name="T6" fmla="*/ 2147483647 w 60"/>
                  <a:gd name="T7" fmla="*/ 2147483647 h 66"/>
                  <a:gd name="T8" fmla="*/ 2147483647 w 60"/>
                  <a:gd name="T9" fmla="*/ 2147483647 h 66"/>
                  <a:gd name="T10" fmla="*/ 2147483647 w 60"/>
                  <a:gd name="T11" fmla="*/ 2147483647 h 66"/>
                  <a:gd name="T12" fmla="*/ 2147483647 w 60"/>
                  <a:gd name="T13" fmla="*/ 2147483647 h 66"/>
                  <a:gd name="T14" fmla="*/ 2147483647 w 60"/>
                  <a:gd name="T15" fmla="*/ 2147483647 h 66"/>
                  <a:gd name="T16" fmla="*/ 2147483647 w 60"/>
                  <a:gd name="T17" fmla="*/ 2147483647 h 66"/>
                  <a:gd name="T18" fmla="*/ 2147483647 w 60"/>
                  <a:gd name="T19" fmla="*/ 2147483647 h 66"/>
                  <a:gd name="T20" fmla="*/ 2147483647 w 60"/>
                  <a:gd name="T21" fmla="*/ 2147483647 h 66"/>
                  <a:gd name="T22" fmla="*/ 2147483647 w 60"/>
                  <a:gd name="T23" fmla="*/ 2147483647 h 66"/>
                  <a:gd name="T24" fmla="*/ 2147483647 w 60"/>
                  <a:gd name="T25" fmla="*/ 0 h 66"/>
                  <a:gd name="T26" fmla="*/ 2147483647 w 60"/>
                  <a:gd name="T27" fmla="*/ 2147483647 h 66"/>
                  <a:gd name="T28" fmla="*/ 2147483647 w 60"/>
                  <a:gd name="T29" fmla="*/ 2147483647 h 66"/>
                  <a:gd name="T30" fmla="*/ 2147483647 w 60"/>
                  <a:gd name="T31" fmla="*/ 2147483647 h 66"/>
                  <a:gd name="T32" fmla="*/ 0 w 60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6"/>
                  <a:gd name="T53" fmla="*/ 60 w 6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7" y="48"/>
                    </a:lnTo>
                    <a:lnTo>
                      <a:pt x="60" y="34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79" name="Freeform 88"/>
              <p:cNvSpPr>
                <a:spLocks/>
              </p:cNvSpPr>
              <p:nvPr/>
            </p:nvSpPr>
            <p:spPr bwMode="auto">
              <a:xfrm>
                <a:off x="1635125" y="2012951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29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7" y="61"/>
                    </a:lnTo>
                    <a:lnTo>
                      <a:pt x="29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0" name="Freeform 89"/>
              <p:cNvSpPr>
                <a:spLocks/>
              </p:cNvSpPr>
              <p:nvPr/>
            </p:nvSpPr>
            <p:spPr bwMode="auto">
              <a:xfrm>
                <a:off x="1611313" y="1866901"/>
                <a:ext cx="239713" cy="204788"/>
              </a:xfrm>
              <a:custGeom>
                <a:avLst/>
                <a:gdLst>
                  <a:gd name="T0" fmla="*/ 0 w 151"/>
                  <a:gd name="T1" fmla="*/ 2147483647 h 129"/>
                  <a:gd name="T2" fmla="*/ 0 w 151"/>
                  <a:gd name="T3" fmla="*/ 2147483647 h 129"/>
                  <a:gd name="T4" fmla="*/ 2147483647 w 151"/>
                  <a:gd name="T5" fmla="*/ 2147483647 h 129"/>
                  <a:gd name="T6" fmla="*/ 2147483647 w 151"/>
                  <a:gd name="T7" fmla="*/ 2147483647 h 129"/>
                  <a:gd name="T8" fmla="*/ 2147483647 w 151"/>
                  <a:gd name="T9" fmla="*/ 2147483647 h 129"/>
                  <a:gd name="T10" fmla="*/ 2147483647 w 151"/>
                  <a:gd name="T11" fmla="*/ 2147483647 h 129"/>
                  <a:gd name="T12" fmla="*/ 2147483647 w 151"/>
                  <a:gd name="T13" fmla="*/ 2147483647 h 129"/>
                  <a:gd name="T14" fmla="*/ 2147483647 w 151"/>
                  <a:gd name="T15" fmla="*/ 2147483647 h 129"/>
                  <a:gd name="T16" fmla="*/ 2147483647 w 151"/>
                  <a:gd name="T17" fmla="*/ 2147483647 h 129"/>
                  <a:gd name="T18" fmla="*/ 2147483647 w 151"/>
                  <a:gd name="T19" fmla="*/ 2147483647 h 129"/>
                  <a:gd name="T20" fmla="*/ 2147483647 w 151"/>
                  <a:gd name="T21" fmla="*/ 2147483647 h 129"/>
                  <a:gd name="T22" fmla="*/ 2147483647 w 151"/>
                  <a:gd name="T23" fmla="*/ 2147483647 h 129"/>
                  <a:gd name="T24" fmla="*/ 2147483647 w 151"/>
                  <a:gd name="T25" fmla="*/ 2147483647 h 129"/>
                  <a:gd name="T26" fmla="*/ 2147483647 w 151"/>
                  <a:gd name="T27" fmla="*/ 2147483647 h 129"/>
                  <a:gd name="T28" fmla="*/ 2147483647 w 151"/>
                  <a:gd name="T29" fmla="*/ 2147483647 h 129"/>
                  <a:gd name="T30" fmla="*/ 2147483647 w 151"/>
                  <a:gd name="T31" fmla="*/ 2147483647 h 129"/>
                  <a:gd name="T32" fmla="*/ 2147483647 w 151"/>
                  <a:gd name="T33" fmla="*/ 2147483647 h 129"/>
                  <a:gd name="T34" fmla="*/ 2147483647 w 151"/>
                  <a:gd name="T35" fmla="*/ 2147483647 h 129"/>
                  <a:gd name="T36" fmla="*/ 2147483647 w 151"/>
                  <a:gd name="T37" fmla="*/ 2147483647 h 129"/>
                  <a:gd name="T38" fmla="*/ 2147483647 w 151"/>
                  <a:gd name="T39" fmla="*/ 2147483647 h 129"/>
                  <a:gd name="T40" fmla="*/ 2147483647 w 151"/>
                  <a:gd name="T41" fmla="*/ 2147483647 h 129"/>
                  <a:gd name="T42" fmla="*/ 2147483647 w 151"/>
                  <a:gd name="T43" fmla="*/ 2147483647 h 129"/>
                  <a:gd name="T44" fmla="*/ 2147483647 w 151"/>
                  <a:gd name="T45" fmla="*/ 2147483647 h 129"/>
                  <a:gd name="T46" fmla="*/ 2147483647 w 151"/>
                  <a:gd name="T47" fmla="*/ 2147483647 h 129"/>
                  <a:gd name="T48" fmla="*/ 2147483647 w 151"/>
                  <a:gd name="T49" fmla="*/ 0 h 129"/>
                  <a:gd name="T50" fmla="*/ 2147483647 w 151"/>
                  <a:gd name="T51" fmla="*/ 0 h 129"/>
                  <a:gd name="T52" fmla="*/ 2147483647 w 151"/>
                  <a:gd name="T53" fmla="*/ 2147483647 h 129"/>
                  <a:gd name="T54" fmla="*/ 2147483647 w 151"/>
                  <a:gd name="T55" fmla="*/ 2147483647 h 129"/>
                  <a:gd name="T56" fmla="*/ 2147483647 w 151"/>
                  <a:gd name="T57" fmla="*/ 2147483647 h 129"/>
                  <a:gd name="T58" fmla="*/ 2147483647 w 151"/>
                  <a:gd name="T59" fmla="*/ 2147483647 h 129"/>
                  <a:gd name="T60" fmla="*/ 2147483647 w 151"/>
                  <a:gd name="T61" fmla="*/ 2147483647 h 129"/>
                  <a:gd name="T62" fmla="*/ 2147483647 w 151"/>
                  <a:gd name="T63" fmla="*/ 2147483647 h 129"/>
                  <a:gd name="T64" fmla="*/ 0 w 151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29"/>
                  <a:gd name="T101" fmla="*/ 151 w 151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4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1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1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8" y="83"/>
                    </a:lnTo>
                    <a:lnTo>
                      <a:pt x="151" y="70"/>
                    </a:lnTo>
                    <a:lnTo>
                      <a:pt x="151" y="56"/>
                    </a:lnTo>
                    <a:lnTo>
                      <a:pt x="146" y="44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8" y="7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1" name="Freeform 90"/>
              <p:cNvSpPr>
                <a:spLocks/>
              </p:cNvSpPr>
              <p:nvPr/>
            </p:nvSpPr>
            <p:spPr bwMode="auto">
              <a:xfrm>
                <a:off x="1800225" y="1774826"/>
                <a:ext cx="238125" cy="204788"/>
              </a:xfrm>
              <a:custGeom>
                <a:avLst/>
                <a:gdLst>
                  <a:gd name="T0" fmla="*/ 0 w 150"/>
                  <a:gd name="T1" fmla="*/ 2147483647 h 129"/>
                  <a:gd name="T2" fmla="*/ 0 w 150"/>
                  <a:gd name="T3" fmla="*/ 2147483647 h 129"/>
                  <a:gd name="T4" fmla="*/ 2147483647 w 150"/>
                  <a:gd name="T5" fmla="*/ 2147483647 h 129"/>
                  <a:gd name="T6" fmla="*/ 2147483647 w 150"/>
                  <a:gd name="T7" fmla="*/ 2147483647 h 129"/>
                  <a:gd name="T8" fmla="*/ 2147483647 w 150"/>
                  <a:gd name="T9" fmla="*/ 2147483647 h 129"/>
                  <a:gd name="T10" fmla="*/ 2147483647 w 150"/>
                  <a:gd name="T11" fmla="*/ 2147483647 h 129"/>
                  <a:gd name="T12" fmla="*/ 2147483647 w 150"/>
                  <a:gd name="T13" fmla="*/ 2147483647 h 129"/>
                  <a:gd name="T14" fmla="*/ 2147483647 w 150"/>
                  <a:gd name="T15" fmla="*/ 2147483647 h 129"/>
                  <a:gd name="T16" fmla="*/ 2147483647 w 150"/>
                  <a:gd name="T17" fmla="*/ 2147483647 h 129"/>
                  <a:gd name="T18" fmla="*/ 2147483647 w 150"/>
                  <a:gd name="T19" fmla="*/ 2147483647 h 129"/>
                  <a:gd name="T20" fmla="*/ 2147483647 w 150"/>
                  <a:gd name="T21" fmla="*/ 2147483647 h 129"/>
                  <a:gd name="T22" fmla="*/ 2147483647 w 150"/>
                  <a:gd name="T23" fmla="*/ 2147483647 h 129"/>
                  <a:gd name="T24" fmla="*/ 2147483647 w 150"/>
                  <a:gd name="T25" fmla="*/ 2147483647 h 129"/>
                  <a:gd name="T26" fmla="*/ 2147483647 w 150"/>
                  <a:gd name="T27" fmla="*/ 2147483647 h 129"/>
                  <a:gd name="T28" fmla="*/ 2147483647 w 150"/>
                  <a:gd name="T29" fmla="*/ 2147483647 h 129"/>
                  <a:gd name="T30" fmla="*/ 2147483647 w 150"/>
                  <a:gd name="T31" fmla="*/ 2147483647 h 129"/>
                  <a:gd name="T32" fmla="*/ 2147483647 w 150"/>
                  <a:gd name="T33" fmla="*/ 2147483647 h 129"/>
                  <a:gd name="T34" fmla="*/ 2147483647 w 150"/>
                  <a:gd name="T35" fmla="*/ 2147483647 h 129"/>
                  <a:gd name="T36" fmla="*/ 2147483647 w 150"/>
                  <a:gd name="T37" fmla="*/ 2147483647 h 129"/>
                  <a:gd name="T38" fmla="*/ 2147483647 w 150"/>
                  <a:gd name="T39" fmla="*/ 2147483647 h 129"/>
                  <a:gd name="T40" fmla="*/ 2147483647 w 150"/>
                  <a:gd name="T41" fmla="*/ 2147483647 h 129"/>
                  <a:gd name="T42" fmla="*/ 2147483647 w 150"/>
                  <a:gd name="T43" fmla="*/ 2147483647 h 129"/>
                  <a:gd name="T44" fmla="*/ 2147483647 w 150"/>
                  <a:gd name="T45" fmla="*/ 2147483647 h 129"/>
                  <a:gd name="T46" fmla="*/ 2147483647 w 150"/>
                  <a:gd name="T47" fmla="*/ 2147483647 h 129"/>
                  <a:gd name="T48" fmla="*/ 2147483647 w 150"/>
                  <a:gd name="T49" fmla="*/ 0 h 129"/>
                  <a:gd name="T50" fmla="*/ 2147483647 w 150"/>
                  <a:gd name="T51" fmla="*/ 0 h 129"/>
                  <a:gd name="T52" fmla="*/ 2147483647 w 150"/>
                  <a:gd name="T53" fmla="*/ 2147483647 h 129"/>
                  <a:gd name="T54" fmla="*/ 2147483647 w 150"/>
                  <a:gd name="T55" fmla="*/ 2147483647 h 129"/>
                  <a:gd name="T56" fmla="*/ 2147483647 w 150"/>
                  <a:gd name="T57" fmla="*/ 2147483647 h 129"/>
                  <a:gd name="T58" fmla="*/ 2147483647 w 150"/>
                  <a:gd name="T59" fmla="*/ 2147483647 h 129"/>
                  <a:gd name="T60" fmla="*/ 2147483647 w 150"/>
                  <a:gd name="T61" fmla="*/ 2147483647 h 129"/>
                  <a:gd name="T62" fmla="*/ 2147483647 w 150"/>
                  <a:gd name="T63" fmla="*/ 2147483647 h 129"/>
                  <a:gd name="T64" fmla="*/ 0 w 150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9"/>
                  <a:gd name="T101" fmla="*/ 150 w 150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9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20" y="107"/>
                    </a:lnTo>
                    <a:lnTo>
                      <a:pt x="30" y="116"/>
                    </a:lnTo>
                    <a:lnTo>
                      <a:pt x="42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100" y="126"/>
                    </a:lnTo>
                    <a:lnTo>
                      <a:pt x="113" y="122"/>
                    </a:lnTo>
                    <a:lnTo>
                      <a:pt x="125" y="114"/>
                    </a:lnTo>
                    <a:lnTo>
                      <a:pt x="134" y="105"/>
                    </a:lnTo>
                    <a:lnTo>
                      <a:pt x="143" y="95"/>
                    </a:lnTo>
                    <a:lnTo>
                      <a:pt x="147" y="83"/>
                    </a:lnTo>
                    <a:lnTo>
                      <a:pt x="150" y="70"/>
                    </a:lnTo>
                    <a:lnTo>
                      <a:pt x="150" y="56"/>
                    </a:lnTo>
                    <a:lnTo>
                      <a:pt x="146" y="45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6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2" name="Freeform 91"/>
              <p:cNvSpPr>
                <a:spLocks/>
              </p:cNvSpPr>
              <p:nvPr/>
            </p:nvSpPr>
            <p:spPr bwMode="auto">
              <a:xfrm>
                <a:off x="1890713" y="1909763"/>
                <a:ext cx="96838" cy="100013"/>
              </a:xfrm>
              <a:custGeom>
                <a:avLst/>
                <a:gdLst>
                  <a:gd name="T0" fmla="*/ 0 w 61"/>
                  <a:gd name="T1" fmla="*/ 2147483647 h 63"/>
                  <a:gd name="T2" fmla="*/ 2147483647 w 61"/>
                  <a:gd name="T3" fmla="*/ 2147483647 h 63"/>
                  <a:gd name="T4" fmla="*/ 2147483647 w 61"/>
                  <a:gd name="T5" fmla="*/ 2147483647 h 63"/>
                  <a:gd name="T6" fmla="*/ 2147483647 w 61"/>
                  <a:gd name="T7" fmla="*/ 2147483647 h 63"/>
                  <a:gd name="T8" fmla="*/ 2147483647 w 61"/>
                  <a:gd name="T9" fmla="*/ 2147483647 h 63"/>
                  <a:gd name="T10" fmla="*/ 2147483647 w 61"/>
                  <a:gd name="T11" fmla="*/ 2147483647 h 63"/>
                  <a:gd name="T12" fmla="*/ 2147483647 w 61"/>
                  <a:gd name="T13" fmla="*/ 2147483647 h 63"/>
                  <a:gd name="T14" fmla="*/ 2147483647 w 61"/>
                  <a:gd name="T15" fmla="*/ 2147483647 h 63"/>
                  <a:gd name="T16" fmla="*/ 2147483647 w 61"/>
                  <a:gd name="T17" fmla="*/ 2147483647 h 63"/>
                  <a:gd name="T18" fmla="*/ 2147483647 w 61"/>
                  <a:gd name="T19" fmla="*/ 2147483647 h 63"/>
                  <a:gd name="T20" fmla="*/ 2147483647 w 61"/>
                  <a:gd name="T21" fmla="*/ 2147483647 h 63"/>
                  <a:gd name="T22" fmla="*/ 2147483647 w 61"/>
                  <a:gd name="T23" fmla="*/ 2147483647 h 63"/>
                  <a:gd name="T24" fmla="*/ 2147483647 w 61"/>
                  <a:gd name="T25" fmla="*/ 0 h 63"/>
                  <a:gd name="T26" fmla="*/ 2147483647 w 61"/>
                  <a:gd name="T27" fmla="*/ 2147483647 h 63"/>
                  <a:gd name="T28" fmla="*/ 2147483647 w 61"/>
                  <a:gd name="T29" fmla="*/ 2147483647 h 63"/>
                  <a:gd name="T30" fmla="*/ 2147483647 w 61"/>
                  <a:gd name="T31" fmla="*/ 2147483647 h 63"/>
                  <a:gd name="T32" fmla="*/ 0 w 61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3"/>
                  <a:gd name="T53" fmla="*/ 61 w 61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6" y="60"/>
                    </a:lnTo>
                    <a:lnTo>
                      <a:pt x="28" y="63"/>
                    </a:lnTo>
                    <a:lnTo>
                      <a:pt x="40" y="62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3" name="Freeform 92"/>
              <p:cNvSpPr>
                <a:spLocks/>
              </p:cNvSpPr>
              <p:nvPr/>
            </p:nvSpPr>
            <p:spPr bwMode="auto">
              <a:xfrm>
                <a:off x="1841500" y="1727201"/>
                <a:ext cx="96838" cy="104775"/>
              </a:xfrm>
              <a:custGeom>
                <a:avLst/>
                <a:gdLst>
                  <a:gd name="T0" fmla="*/ 0 w 61"/>
                  <a:gd name="T1" fmla="*/ 2147483647 h 66"/>
                  <a:gd name="T2" fmla="*/ 2147483647 w 61"/>
                  <a:gd name="T3" fmla="*/ 2147483647 h 66"/>
                  <a:gd name="T4" fmla="*/ 2147483647 w 61"/>
                  <a:gd name="T5" fmla="*/ 2147483647 h 66"/>
                  <a:gd name="T6" fmla="*/ 2147483647 w 61"/>
                  <a:gd name="T7" fmla="*/ 2147483647 h 66"/>
                  <a:gd name="T8" fmla="*/ 2147483647 w 61"/>
                  <a:gd name="T9" fmla="*/ 2147483647 h 66"/>
                  <a:gd name="T10" fmla="*/ 2147483647 w 61"/>
                  <a:gd name="T11" fmla="*/ 2147483647 h 66"/>
                  <a:gd name="T12" fmla="*/ 2147483647 w 61"/>
                  <a:gd name="T13" fmla="*/ 2147483647 h 66"/>
                  <a:gd name="T14" fmla="*/ 2147483647 w 61"/>
                  <a:gd name="T15" fmla="*/ 2147483647 h 66"/>
                  <a:gd name="T16" fmla="*/ 2147483647 w 61"/>
                  <a:gd name="T17" fmla="*/ 2147483647 h 66"/>
                  <a:gd name="T18" fmla="*/ 2147483647 w 61"/>
                  <a:gd name="T19" fmla="*/ 2147483647 h 66"/>
                  <a:gd name="T20" fmla="*/ 2147483647 w 61"/>
                  <a:gd name="T21" fmla="*/ 2147483647 h 66"/>
                  <a:gd name="T22" fmla="*/ 2147483647 w 61"/>
                  <a:gd name="T23" fmla="*/ 2147483647 h 66"/>
                  <a:gd name="T24" fmla="*/ 2147483647 w 61"/>
                  <a:gd name="T25" fmla="*/ 0 h 66"/>
                  <a:gd name="T26" fmla="*/ 2147483647 w 61"/>
                  <a:gd name="T27" fmla="*/ 2147483647 h 66"/>
                  <a:gd name="T28" fmla="*/ 2147483647 w 61"/>
                  <a:gd name="T29" fmla="*/ 2147483647 h 66"/>
                  <a:gd name="T30" fmla="*/ 2147483647 w 61"/>
                  <a:gd name="T31" fmla="*/ 2147483647 h 66"/>
                  <a:gd name="T32" fmla="*/ 0 w 61"/>
                  <a:gd name="T33" fmla="*/ 2147483647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6"/>
                  <a:gd name="T53" fmla="*/ 61 w 6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6">
                    <a:moveTo>
                      <a:pt x="0" y="32"/>
                    </a:moveTo>
                    <a:lnTo>
                      <a:pt x="1" y="45"/>
                    </a:lnTo>
                    <a:lnTo>
                      <a:pt x="7" y="55"/>
                    </a:lnTo>
                    <a:lnTo>
                      <a:pt x="16" y="63"/>
                    </a:lnTo>
                    <a:lnTo>
                      <a:pt x="28" y="66"/>
                    </a:lnTo>
                    <a:lnTo>
                      <a:pt x="40" y="64"/>
                    </a:lnTo>
                    <a:lnTo>
                      <a:pt x="50" y="58"/>
                    </a:lnTo>
                    <a:lnTo>
                      <a:pt x="58" y="48"/>
                    </a:lnTo>
                    <a:lnTo>
                      <a:pt x="61" y="35"/>
                    </a:lnTo>
                    <a:lnTo>
                      <a:pt x="59" y="23"/>
                    </a:lnTo>
                    <a:lnTo>
                      <a:pt x="53" y="11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4" name="Freeform 93"/>
              <p:cNvSpPr>
                <a:spLocks/>
              </p:cNvSpPr>
              <p:nvPr/>
            </p:nvSpPr>
            <p:spPr bwMode="auto">
              <a:xfrm>
                <a:off x="1236663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5" name="Freeform 94"/>
              <p:cNvSpPr>
                <a:spLocks/>
              </p:cNvSpPr>
              <p:nvPr/>
            </p:nvSpPr>
            <p:spPr bwMode="auto">
              <a:xfrm>
                <a:off x="1270000" y="1998663"/>
                <a:ext cx="96838" cy="101600"/>
              </a:xfrm>
              <a:custGeom>
                <a:avLst/>
                <a:gdLst>
                  <a:gd name="T0" fmla="*/ 0 w 61"/>
                  <a:gd name="T1" fmla="*/ 2147483647 h 64"/>
                  <a:gd name="T2" fmla="*/ 2147483647 w 61"/>
                  <a:gd name="T3" fmla="*/ 2147483647 h 64"/>
                  <a:gd name="T4" fmla="*/ 2147483647 w 61"/>
                  <a:gd name="T5" fmla="*/ 2147483647 h 64"/>
                  <a:gd name="T6" fmla="*/ 2147483647 w 61"/>
                  <a:gd name="T7" fmla="*/ 2147483647 h 64"/>
                  <a:gd name="T8" fmla="*/ 2147483647 w 61"/>
                  <a:gd name="T9" fmla="*/ 2147483647 h 64"/>
                  <a:gd name="T10" fmla="*/ 2147483647 w 61"/>
                  <a:gd name="T11" fmla="*/ 2147483647 h 64"/>
                  <a:gd name="T12" fmla="*/ 2147483647 w 61"/>
                  <a:gd name="T13" fmla="*/ 2147483647 h 64"/>
                  <a:gd name="T14" fmla="*/ 2147483647 w 61"/>
                  <a:gd name="T15" fmla="*/ 2147483647 h 64"/>
                  <a:gd name="T16" fmla="*/ 2147483647 w 61"/>
                  <a:gd name="T17" fmla="*/ 2147483647 h 64"/>
                  <a:gd name="T18" fmla="*/ 2147483647 w 61"/>
                  <a:gd name="T19" fmla="*/ 2147483647 h 64"/>
                  <a:gd name="T20" fmla="*/ 2147483647 w 61"/>
                  <a:gd name="T21" fmla="*/ 2147483647 h 64"/>
                  <a:gd name="T22" fmla="*/ 2147483647 w 61"/>
                  <a:gd name="T23" fmla="*/ 2147483647 h 64"/>
                  <a:gd name="T24" fmla="*/ 2147483647 w 61"/>
                  <a:gd name="T25" fmla="*/ 0 h 64"/>
                  <a:gd name="T26" fmla="*/ 2147483647 w 61"/>
                  <a:gd name="T27" fmla="*/ 2147483647 h 64"/>
                  <a:gd name="T28" fmla="*/ 2147483647 w 61"/>
                  <a:gd name="T29" fmla="*/ 2147483647 h 64"/>
                  <a:gd name="T30" fmla="*/ 2147483647 w 61"/>
                  <a:gd name="T31" fmla="*/ 2147483647 h 64"/>
                  <a:gd name="T32" fmla="*/ 0 w 61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4"/>
                  <a:gd name="T53" fmla="*/ 61 w 61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6" y="61"/>
                    </a:lnTo>
                    <a:lnTo>
                      <a:pt x="28" y="64"/>
                    </a:lnTo>
                    <a:lnTo>
                      <a:pt x="40" y="62"/>
                    </a:lnTo>
                    <a:lnTo>
                      <a:pt x="51" y="56"/>
                    </a:lnTo>
                    <a:lnTo>
                      <a:pt x="58" y="46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6" name="Freeform 95"/>
              <p:cNvSpPr>
                <a:spLocks/>
              </p:cNvSpPr>
              <p:nvPr/>
            </p:nvSpPr>
            <p:spPr bwMode="auto">
              <a:xfrm>
                <a:off x="1250950" y="1855788"/>
                <a:ext cx="236538" cy="201613"/>
              </a:xfrm>
              <a:custGeom>
                <a:avLst/>
                <a:gdLst>
                  <a:gd name="T0" fmla="*/ 0 w 149"/>
                  <a:gd name="T1" fmla="*/ 2147483647 h 127"/>
                  <a:gd name="T2" fmla="*/ 0 w 149"/>
                  <a:gd name="T3" fmla="*/ 2147483647 h 127"/>
                  <a:gd name="T4" fmla="*/ 2147483647 w 149"/>
                  <a:gd name="T5" fmla="*/ 2147483647 h 127"/>
                  <a:gd name="T6" fmla="*/ 2147483647 w 149"/>
                  <a:gd name="T7" fmla="*/ 2147483647 h 127"/>
                  <a:gd name="T8" fmla="*/ 2147483647 w 149"/>
                  <a:gd name="T9" fmla="*/ 2147483647 h 127"/>
                  <a:gd name="T10" fmla="*/ 2147483647 w 149"/>
                  <a:gd name="T11" fmla="*/ 2147483647 h 127"/>
                  <a:gd name="T12" fmla="*/ 2147483647 w 149"/>
                  <a:gd name="T13" fmla="*/ 2147483647 h 127"/>
                  <a:gd name="T14" fmla="*/ 2147483647 w 149"/>
                  <a:gd name="T15" fmla="*/ 2147483647 h 127"/>
                  <a:gd name="T16" fmla="*/ 2147483647 w 149"/>
                  <a:gd name="T17" fmla="*/ 2147483647 h 127"/>
                  <a:gd name="T18" fmla="*/ 2147483647 w 149"/>
                  <a:gd name="T19" fmla="*/ 2147483647 h 127"/>
                  <a:gd name="T20" fmla="*/ 2147483647 w 149"/>
                  <a:gd name="T21" fmla="*/ 2147483647 h 127"/>
                  <a:gd name="T22" fmla="*/ 2147483647 w 149"/>
                  <a:gd name="T23" fmla="*/ 2147483647 h 127"/>
                  <a:gd name="T24" fmla="*/ 2147483647 w 149"/>
                  <a:gd name="T25" fmla="*/ 2147483647 h 127"/>
                  <a:gd name="T26" fmla="*/ 2147483647 w 149"/>
                  <a:gd name="T27" fmla="*/ 2147483647 h 127"/>
                  <a:gd name="T28" fmla="*/ 2147483647 w 149"/>
                  <a:gd name="T29" fmla="*/ 2147483647 h 127"/>
                  <a:gd name="T30" fmla="*/ 2147483647 w 149"/>
                  <a:gd name="T31" fmla="*/ 2147483647 h 127"/>
                  <a:gd name="T32" fmla="*/ 2147483647 w 149"/>
                  <a:gd name="T33" fmla="*/ 2147483647 h 127"/>
                  <a:gd name="T34" fmla="*/ 2147483647 w 149"/>
                  <a:gd name="T35" fmla="*/ 2147483647 h 127"/>
                  <a:gd name="T36" fmla="*/ 2147483647 w 149"/>
                  <a:gd name="T37" fmla="*/ 2147483647 h 127"/>
                  <a:gd name="T38" fmla="*/ 2147483647 w 149"/>
                  <a:gd name="T39" fmla="*/ 2147483647 h 127"/>
                  <a:gd name="T40" fmla="*/ 2147483647 w 149"/>
                  <a:gd name="T41" fmla="*/ 2147483647 h 127"/>
                  <a:gd name="T42" fmla="*/ 2147483647 w 149"/>
                  <a:gd name="T43" fmla="*/ 2147483647 h 127"/>
                  <a:gd name="T44" fmla="*/ 2147483647 w 149"/>
                  <a:gd name="T45" fmla="*/ 2147483647 h 127"/>
                  <a:gd name="T46" fmla="*/ 2147483647 w 149"/>
                  <a:gd name="T47" fmla="*/ 2147483647 h 127"/>
                  <a:gd name="T48" fmla="*/ 2147483647 w 149"/>
                  <a:gd name="T49" fmla="*/ 0 h 127"/>
                  <a:gd name="T50" fmla="*/ 2147483647 w 149"/>
                  <a:gd name="T51" fmla="*/ 0 h 127"/>
                  <a:gd name="T52" fmla="*/ 2147483647 w 149"/>
                  <a:gd name="T53" fmla="*/ 2147483647 h 127"/>
                  <a:gd name="T54" fmla="*/ 2147483647 w 149"/>
                  <a:gd name="T55" fmla="*/ 2147483647 h 127"/>
                  <a:gd name="T56" fmla="*/ 2147483647 w 149"/>
                  <a:gd name="T57" fmla="*/ 2147483647 h 127"/>
                  <a:gd name="T58" fmla="*/ 2147483647 w 149"/>
                  <a:gd name="T59" fmla="*/ 2147483647 h 127"/>
                  <a:gd name="T60" fmla="*/ 2147483647 w 149"/>
                  <a:gd name="T61" fmla="*/ 2147483647 h 127"/>
                  <a:gd name="T62" fmla="*/ 2147483647 w 149"/>
                  <a:gd name="T63" fmla="*/ 2147483647 h 127"/>
                  <a:gd name="T64" fmla="*/ 0 w 149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27"/>
                  <a:gd name="T101" fmla="*/ 149 w 149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27">
                    <a:moveTo>
                      <a:pt x="0" y="59"/>
                    </a:moveTo>
                    <a:lnTo>
                      <a:pt x="0" y="72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8" y="105"/>
                    </a:lnTo>
                    <a:lnTo>
                      <a:pt x="28" y="114"/>
                    </a:lnTo>
                    <a:lnTo>
                      <a:pt x="42" y="120"/>
                    </a:lnTo>
                    <a:lnTo>
                      <a:pt x="55" y="124"/>
                    </a:lnTo>
                    <a:lnTo>
                      <a:pt x="70" y="127"/>
                    </a:lnTo>
                    <a:lnTo>
                      <a:pt x="85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4" y="112"/>
                    </a:lnTo>
                    <a:lnTo>
                      <a:pt x="134" y="103"/>
                    </a:lnTo>
                    <a:lnTo>
                      <a:pt x="141" y="93"/>
                    </a:lnTo>
                    <a:lnTo>
                      <a:pt x="146" y="81"/>
                    </a:lnTo>
                    <a:lnTo>
                      <a:pt x="149" y="68"/>
                    </a:lnTo>
                    <a:lnTo>
                      <a:pt x="149" y="56"/>
                    </a:lnTo>
                    <a:lnTo>
                      <a:pt x="144" y="42"/>
                    </a:lnTo>
                    <a:lnTo>
                      <a:pt x="138" y="32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7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2"/>
                    </a:lnTo>
                    <a:lnTo>
                      <a:pt x="36" y="7"/>
                    </a:lnTo>
                    <a:lnTo>
                      <a:pt x="25" y="14"/>
                    </a:lnTo>
                    <a:lnTo>
                      <a:pt x="15" y="23"/>
                    </a:lnTo>
                    <a:lnTo>
                      <a:pt x="8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7" name="Freeform 96"/>
              <p:cNvSpPr>
                <a:spLocks/>
              </p:cNvSpPr>
              <p:nvPr/>
            </p:nvSpPr>
            <p:spPr bwMode="auto">
              <a:xfrm>
                <a:off x="1438275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69" y="129"/>
                    </a:lnTo>
                    <a:lnTo>
                      <a:pt x="84" y="129"/>
                    </a:lnTo>
                    <a:lnTo>
                      <a:pt x="99" y="126"/>
                    </a:lnTo>
                    <a:lnTo>
                      <a:pt x="112" y="122"/>
                    </a:lnTo>
                    <a:lnTo>
                      <a:pt x="123" y="114"/>
                    </a:lnTo>
                    <a:lnTo>
                      <a:pt x="133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0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8" name="Freeform 97"/>
              <p:cNvSpPr>
                <a:spLocks/>
              </p:cNvSpPr>
              <p:nvPr/>
            </p:nvSpPr>
            <p:spPr bwMode="auto">
              <a:xfrm>
                <a:off x="1525588" y="1895476"/>
                <a:ext cx="95250" cy="103188"/>
              </a:xfrm>
              <a:custGeom>
                <a:avLst/>
                <a:gdLst>
                  <a:gd name="T0" fmla="*/ 0 w 60"/>
                  <a:gd name="T1" fmla="*/ 2147483647 h 65"/>
                  <a:gd name="T2" fmla="*/ 2147483647 w 60"/>
                  <a:gd name="T3" fmla="*/ 2147483647 h 65"/>
                  <a:gd name="T4" fmla="*/ 2147483647 w 60"/>
                  <a:gd name="T5" fmla="*/ 2147483647 h 65"/>
                  <a:gd name="T6" fmla="*/ 2147483647 w 60"/>
                  <a:gd name="T7" fmla="*/ 2147483647 h 65"/>
                  <a:gd name="T8" fmla="*/ 2147483647 w 60"/>
                  <a:gd name="T9" fmla="*/ 2147483647 h 65"/>
                  <a:gd name="T10" fmla="*/ 2147483647 w 60"/>
                  <a:gd name="T11" fmla="*/ 2147483647 h 65"/>
                  <a:gd name="T12" fmla="*/ 2147483647 w 60"/>
                  <a:gd name="T13" fmla="*/ 2147483647 h 65"/>
                  <a:gd name="T14" fmla="*/ 2147483647 w 60"/>
                  <a:gd name="T15" fmla="*/ 2147483647 h 65"/>
                  <a:gd name="T16" fmla="*/ 2147483647 w 60"/>
                  <a:gd name="T17" fmla="*/ 2147483647 h 65"/>
                  <a:gd name="T18" fmla="*/ 2147483647 w 60"/>
                  <a:gd name="T19" fmla="*/ 2147483647 h 65"/>
                  <a:gd name="T20" fmla="*/ 2147483647 w 60"/>
                  <a:gd name="T21" fmla="*/ 2147483647 h 65"/>
                  <a:gd name="T22" fmla="*/ 2147483647 w 60"/>
                  <a:gd name="T23" fmla="*/ 2147483647 h 65"/>
                  <a:gd name="T24" fmla="*/ 2147483647 w 60"/>
                  <a:gd name="T25" fmla="*/ 0 h 65"/>
                  <a:gd name="T26" fmla="*/ 2147483647 w 60"/>
                  <a:gd name="T27" fmla="*/ 2147483647 h 65"/>
                  <a:gd name="T28" fmla="*/ 2147483647 w 60"/>
                  <a:gd name="T29" fmla="*/ 2147483647 h 65"/>
                  <a:gd name="T30" fmla="*/ 2147483647 w 60"/>
                  <a:gd name="T31" fmla="*/ 2147483647 h 65"/>
                  <a:gd name="T32" fmla="*/ 0 w 60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65"/>
                  <a:gd name="T53" fmla="*/ 60 w 6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0" y="34"/>
                    </a:lnTo>
                    <a:lnTo>
                      <a:pt x="59" y="22"/>
                    </a:lnTo>
                    <a:lnTo>
                      <a:pt x="53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89" name="Freeform 98"/>
              <p:cNvSpPr>
                <a:spLocks/>
              </p:cNvSpPr>
              <p:nvPr/>
            </p:nvSpPr>
            <p:spPr bwMode="auto">
              <a:xfrm>
                <a:off x="1474788" y="1714501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7" y="62"/>
                    </a:lnTo>
                    <a:lnTo>
                      <a:pt x="29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0" name="Freeform 99"/>
              <p:cNvSpPr>
                <a:spLocks/>
              </p:cNvSpPr>
              <p:nvPr/>
            </p:nvSpPr>
            <p:spPr bwMode="auto">
              <a:xfrm>
                <a:off x="866775" y="1855788"/>
                <a:ext cx="96838" cy="103188"/>
              </a:xfrm>
              <a:custGeom>
                <a:avLst/>
                <a:gdLst>
                  <a:gd name="T0" fmla="*/ 0 w 61"/>
                  <a:gd name="T1" fmla="*/ 2147483647 h 65"/>
                  <a:gd name="T2" fmla="*/ 2147483647 w 61"/>
                  <a:gd name="T3" fmla="*/ 2147483647 h 65"/>
                  <a:gd name="T4" fmla="*/ 2147483647 w 61"/>
                  <a:gd name="T5" fmla="*/ 2147483647 h 65"/>
                  <a:gd name="T6" fmla="*/ 2147483647 w 61"/>
                  <a:gd name="T7" fmla="*/ 2147483647 h 65"/>
                  <a:gd name="T8" fmla="*/ 2147483647 w 61"/>
                  <a:gd name="T9" fmla="*/ 2147483647 h 65"/>
                  <a:gd name="T10" fmla="*/ 2147483647 w 61"/>
                  <a:gd name="T11" fmla="*/ 2147483647 h 65"/>
                  <a:gd name="T12" fmla="*/ 2147483647 w 61"/>
                  <a:gd name="T13" fmla="*/ 2147483647 h 65"/>
                  <a:gd name="T14" fmla="*/ 2147483647 w 61"/>
                  <a:gd name="T15" fmla="*/ 2147483647 h 65"/>
                  <a:gd name="T16" fmla="*/ 2147483647 w 61"/>
                  <a:gd name="T17" fmla="*/ 2147483647 h 65"/>
                  <a:gd name="T18" fmla="*/ 2147483647 w 61"/>
                  <a:gd name="T19" fmla="*/ 2147483647 h 65"/>
                  <a:gd name="T20" fmla="*/ 2147483647 w 61"/>
                  <a:gd name="T21" fmla="*/ 2147483647 h 65"/>
                  <a:gd name="T22" fmla="*/ 2147483647 w 61"/>
                  <a:gd name="T23" fmla="*/ 2147483647 h 65"/>
                  <a:gd name="T24" fmla="*/ 2147483647 w 61"/>
                  <a:gd name="T25" fmla="*/ 0 h 65"/>
                  <a:gd name="T26" fmla="*/ 2147483647 w 61"/>
                  <a:gd name="T27" fmla="*/ 2147483647 h 65"/>
                  <a:gd name="T28" fmla="*/ 2147483647 w 61"/>
                  <a:gd name="T29" fmla="*/ 2147483647 h 65"/>
                  <a:gd name="T30" fmla="*/ 2147483647 w 61"/>
                  <a:gd name="T31" fmla="*/ 2147483647 h 65"/>
                  <a:gd name="T32" fmla="*/ 0 w 61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65"/>
                  <a:gd name="T53" fmla="*/ 61 w 6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65">
                    <a:moveTo>
                      <a:pt x="0" y="31"/>
                    </a:moveTo>
                    <a:lnTo>
                      <a:pt x="2" y="44"/>
                    </a:lnTo>
                    <a:lnTo>
                      <a:pt x="7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51" y="57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9" y="22"/>
                    </a:lnTo>
                    <a:lnTo>
                      <a:pt x="54" y="10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1" name="Freeform 100"/>
              <p:cNvSpPr>
                <a:spLocks/>
              </p:cNvSpPr>
              <p:nvPr/>
            </p:nvSpPr>
            <p:spPr bwMode="auto">
              <a:xfrm>
                <a:off x="896938" y="1998663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3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6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7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2" name="Freeform 101"/>
              <p:cNvSpPr>
                <a:spLocks/>
              </p:cNvSpPr>
              <p:nvPr/>
            </p:nvSpPr>
            <p:spPr bwMode="auto">
              <a:xfrm>
                <a:off x="876300" y="1855788"/>
                <a:ext cx="238125" cy="201613"/>
              </a:xfrm>
              <a:custGeom>
                <a:avLst/>
                <a:gdLst>
                  <a:gd name="T0" fmla="*/ 0 w 150"/>
                  <a:gd name="T1" fmla="*/ 2147483647 h 127"/>
                  <a:gd name="T2" fmla="*/ 0 w 150"/>
                  <a:gd name="T3" fmla="*/ 2147483647 h 127"/>
                  <a:gd name="T4" fmla="*/ 2147483647 w 150"/>
                  <a:gd name="T5" fmla="*/ 2147483647 h 127"/>
                  <a:gd name="T6" fmla="*/ 2147483647 w 150"/>
                  <a:gd name="T7" fmla="*/ 2147483647 h 127"/>
                  <a:gd name="T8" fmla="*/ 2147483647 w 150"/>
                  <a:gd name="T9" fmla="*/ 2147483647 h 127"/>
                  <a:gd name="T10" fmla="*/ 2147483647 w 150"/>
                  <a:gd name="T11" fmla="*/ 2147483647 h 127"/>
                  <a:gd name="T12" fmla="*/ 2147483647 w 150"/>
                  <a:gd name="T13" fmla="*/ 2147483647 h 127"/>
                  <a:gd name="T14" fmla="*/ 2147483647 w 150"/>
                  <a:gd name="T15" fmla="*/ 2147483647 h 127"/>
                  <a:gd name="T16" fmla="*/ 2147483647 w 150"/>
                  <a:gd name="T17" fmla="*/ 2147483647 h 127"/>
                  <a:gd name="T18" fmla="*/ 2147483647 w 150"/>
                  <a:gd name="T19" fmla="*/ 2147483647 h 127"/>
                  <a:gd name="T20" fmla="*/ 2147483647 w 150"/>
                  <a:gd name="T21" fmla="*/ 2147483647 h 127"/>
                  <a:gd name="T22" fmla="*/ 2147483647 w 150"/>
                  <a:gd name="T23" fmla="*/ 2147483647 h 127"/>
                  <a:gd name="T24" fmla="*/ 2147483647 w 150"/>
                  <a:gd name="T25" fmla="*/ 2147483647 h 127"/>
                  <a:gd name="T26" fmla="*/ 2147483647 w 150"/>
                  <a:gd name="T27" fmla="*/ 2147483647 h 127"/>
                  <a:gd name="T28" fmla="*/ 2147483647 w 150"/>
                  <a:gd name="T29" fmla="*/ 2147483647 h 127"/>
                  <a:gd name="T30" fmla="*/ 2147483647 w 150"/>
                  <a:gd name="T31" fmla="*/ 2147483647 h 127"/>
                  <a:gd name="T32" fmla="*/ 2147483647 w 150"/>
                  <a:gd name="T33" fmla="*/ 2147483647 h 127"/>
                  <a:gd name="T34" fmla="*/ 2147483647 w 150"/>
                  <a:gd name="T35" fmla="*/ 2147483647 h 127"/>
                  <a:gd name="T36" fmla="*/ 2147483647 w 150"/>
                  <a:gd name="T37" fmla="*/ 2147483647 h 127"/>
                  <a:gd name="T38" fmla="*/ 2147483647 w 150"/>
                  <a:gd name="T39" fmla="*/ 2147483647 h 127"/>
                  <a:gd name="T40" fmla="*/ 2147483647 w 150"/>
                  <a:gd name="T41" fmla="*/ 2147483647 h 127"/>
                  <a:gd name="T42" fmla="*/ 2147483647 w 150"/>
                  <a:gd name="T43" fmla="*/ 2147483647 h 127"/>
                  <a:gd name="T44" fmla="*/ 2147483647 w 150"/>
                  <a:gd name="T45" fmla="*/ 2147483647 h 127"/>
                  <a:gd name="T46" fmla="*/ 2147483647 w 150"/>
                  <a:gd name="T47" fmla="*/ 2147483647 h 127"/>
                  <a:gd name="T48" fmla="*/ 2147483647 w 150"/>
                  <a:gd name="T49" fmla="*/ 0 h 127"/>
                  <a:gd name="T50" fmla="*/ 2147483647 w 150"/>
                  <a:gd name="T51" fmla="*/ 0 h 127"/>
                  <a:gd name="T52" fmla="*/ 2147483647 w 150"/>
                  <a:gd name="T53" fmla="*/ 2147483647 h 127"/>
                  <a:gd name="T54" fmla="*/ 2147483647 w 150"/>
                  <a:gd name="T55" fmla="*/ 2147483647 h 127"/>
                  <a:gd name="T56" fmla="*/ 2147483647 w 150"/>
                  <a:gd name="T57" fmla="*/ 2147483647 h 127"/>
                  <a:gd name="T58" fmla="*/ 2147483647 w 150"/>
                  <a:gd name="T59" fmla="*/ 2147483647 h 127"/>
                  <a:gd name="T60" fmla="*/ 2147483647 w 150"/>
                  <a:gd name="T61" fmla="*/ 2147483647 h 127"/>
                  <a:gd name="T62" fmla="*/ 2147483647 w 150"/>
                  <a:gd name="T63" fmla="*/ 2147483647 h 127"/>
                  <a:gd name="T64" fmla="*/ 0 w 150"/>
                  <a:gd name="T65" fmla="*/ 214748364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7"/>
                  <a:gd name="T101" fmla="*/ 150 w 150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7">
                    <a:moveTo>
                      <a:pt x="0" y="59"/>
                    </a:moveTo>
                    <a:lnTo>
                      <a:pt x="0" y="72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9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6" y="124"/>
                    </a:lnTo>
                    <a:lnTo>
                      <a:pt x="71" y="127"/>
                    </a:lnTo>
                    <a:lnTo>
                      <a:pt x="86" y="127"/>
                    </a:lnTo>
                    <a:lnTo>
                      <a:pt x="100" y="124"/>
                    </a:lnTo>
                    <a:lnTo>
                      <a:pt x="113" y="120"/>
                    </a:lnTo>
                    <a:lnTo>
                      <a:pt x="125" y="112"/>
                    </a:lnTo>
                    <a:lnTo>
                      <a:pt x="135" y="103"/>
                    </a:lnTo>
                    <a:lnTo>
                      <a:pt x="143" y="93"/>
                    </a:lnTo>
                    <a:lnTo>
                      <a:pt x="147" y="81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2"/>
                    </a:lnTo>
                    <a:lnTo>
                      <a:pt x="140" y="32"/>
                    </a:lnTo>
                    <a:lnTo>
                      <a:pt x="131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5" y="14"/>
                    </a:lnTo>
                    <a:lnTo>
                      <a:pt x="16" y="23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3" name="Freeform 102"/>
              <p:cNvSpPr>
                <a:spLocks/>
              </p:cNvSpPr>
              <p:nvPr/>
            </p:nvSpPr>
            <p:spPr bwMode="auto">
              <a:xfrm>
                <a:off x="1065213" y="1760538"/>
                <a:ext cx="234950" cy="204788"/>
              </a:xfrm>
              <a:custGeom>
                <a:avLst/>
                <a:gdLst>
                  <a:gd name="T0" fmla="*/ 0 w 148"/>
                  <a:gd name="T1" fmla="*/ 2147483647 h 129"/>
                  <a:gd name="T2" fmla="*/ 0 w 148"/>
                  <a:gd name="T3" fmla="*/ 2147483647 h 129"/>
                  <a:gd name="T4" fmla="*/ 2147483647 w 148"/>
                  <a:gd name="T5" fmla="*/ 2147483647 h 129"/>
                  <a:gd name="T6" fmla="*/ 2147483647 w 148"/>
                  <a:gd name="T7" fmla="*/ 2147483647 h 129"/>
                  <a:gd name="T8" fmla="*/ 2147483647 w 148"/>
                  <a:gd name="T9" fmla="*/ 2147483647 h 129"/>
                  <a:gd name="T10" fmla="*/ 2147483647 w 148"/>
                  <a:gd name="T11" fmla="*/ 2147483647 h 129"/>
                  <a:gd name="T12" fmla="*/ 2147483647 w 148"/>
                  <a:gd name="T13" fmla="*/ 2147483647 h 129"/>
                  <a:gd name="T14" fmla="*/ 2147483647 w 148"/>
                  <a:gd name="T15" fmla="*/ 2147483647 h 129"/>
                  <a:gd name="T16" fmla="*/ 2147483647 w 148"/>
                  <a:gd name="T17" fmla="*/ 2147483647 h 129"/>
                  <a:gd name="T18" fmla="*/ 2147483647 w 148"/>
                  <a:gd name="T19" fmla="*/ 2147483647 h 129"/>
                  <a:gd name="T20" fmla="*/ 2147483647 w 148"/>
                  <a:gd name="T21" fmla="*/ 2147483647 h 129"/>
                  <a:gd name="T22" fmla="*/ 2147483647 w 148"/>
                  <a:gd name="T23" fmla="*/ 2147483647 h 129"/>
                  <a:gd name="T24" fmla="*/ 2147483647 w 148"/>
                  <a:gd name="T25" fmla="*/ 2147483647 h 129"/>
                  <a:gd name="T26" fmla="*/ 2147483647 w 148"/>
                  <a:gd name="T27" fmla="*/ 2147483647 h 129"/>
                  <a:gd name="T28" fmla="*/ 2147483647 w 148"/>
                  <a:gd name="T29" fmla="*/ 2147483647 h 129"/>
                  <a:gd name="T30" fmla="*/ 2147483647 w 148"/>
                  <a:gd name="T31" fmla="*/ 2147483647 h 129"/>
                  <a:gd name="T32" fmla="*/ 2147483647 w 148"/>
                  <a:gd name="T33" fmla="*/ 2147483647 h 129"/>
                  <a:gd name="T34" fmla="*/ 2147483647 w 148"/>
                  <a:gd name="T35" fmla="*/ 2147483647 h 129"/>
                  <a:gd name="T36" fmla="*/ 2147483647 w 148"/>
                  <a:gd name="T37" fmla="*/ 2147483647 h 129"/>
                  <a:gd name="T38" fmla="*/ 2147483647 w 148"/>
                  <a:gd name="T39" fmla="*/ 2147483647 h 129"/>
                  <a:gd name="T40" fmla="*/ 2147483647 w 148"/>
                  <a:gd name="T41" fmla="*/ 2147483647 h 129"/>
                  <a:gd name="T42" fmla="*/ 2147483647 w 148"/>
                  <a:gd name="T43" fmla="*/ 2147483647 h 129"/>
                  <a:gd name="T44" fmla="*/ 2147483647 w 148"/>
                  <a:gd name="T45" fmla="*/ 2147483647 h 129"/>
                  <a:gd name="T46" fmla="*/ 2147483647 w 148"/>
                  <a:gd name="T47" fmla="*/ 2147483647 h 129"/>
                  <a:gd name="T48" fmla="*/ 2147483647 w 148"/>
                  <a:gd name="T49" fmla="*/ 0 h 129"/>
                  <a:gd name="T50" fmla="*/ 2147483647 w 148"/>
                  <a:gd name="T51" fmla="*/ 0 h 129"/>
                  <a:gd name="T52" fmla="*/ 2147483647 w 148"/>
                  <a:gd name="T53" fmla="*/ 2147483647 h 129"/>
                  <a:gd name="T54" fmla="*/ 2147483647 w 148"/>
                  <a:gd name="T55" fmla="*/ 2147483647 h 129"/>
                  <a:gd name="T56" fmla="*/ 2147483647 w 148"/>
                  <a:gd name="T57" fmla="*/ 2147483647 h 129"/>
                  <a:gd name="T58" fmla="*/ 2147483647 w 148"/>
                  <a:gd name="T59" fmla="*/ 2147483647 h 129"/>
                  <a:gd name="T60" fmla="*/ 2147483647 w 148"/>
                  <a:gd name="T61" fmla="*/ 2147483647 h 129"/>
                  <a:gd name="T62" fmla="*/ 2147483647 w 148"/>
                  <a:gd name="T63" fmla="*/ 2147483647 h 129"/>
                  <a:gd name="T64" fmla="*/ 0 w 148"/>
                  <a:gd name="T65" fmla="*/ 2147483647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29"/>
                  <a:gd name="T101" fmla="*/ 148 w 148"/>
                  <a:gd name="T102" fmla="*/ 129 h 1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29">
                    <a:moveTo>
                      <a:pt x="0" y="60"/>
                    </a:moveTo>
                    <a:lnTo>
                      <a:pt x="0" y="73"/>
                    </a:lnTo>
                    <a:lnTo>
                      <a:pt x="4" y="85"/>
                    </a:lnTo>
                    <a:lnTo>
                      <a:pt x="10" y="97"/>
                    </a:lnTo>
                    <a:lnTo>
                      <a:pt x="18" y="107"/>
                    </a:lnTo>
                    <a:lnTo>
                      <a:pt x="28" y="116"/>
                    </a:lnTo>
                    <a:lnTo>
                      <a:pt x="41" y="122"/>
                    </a:lnTo>
                    <a:lnTo>
                      <a:pt x="55" y="126"/>
                    </a:lnTo>
                    <a:lnTo>
                      <a:pt x="70" y="129"/>
                    </a:lnTo>
                    <a:lnTo>
                      <a:pt x="85" y="129"/>
                    </a:lnTo>
                    <a:lnTo>
                      <a:pt x="99" y="126"/>
                    </a:lnTo>
                    <a:lnTo>
                      <a:pt x="113" y="122"/>
                    </a:lnTo>
                    <a:lnTo>
                      <a:pt x="123" y="114"/>
                    </a:lnTo>
                    <a:lnTo>
                      <a:pt x="134" y="105"/>
                    </a:lnTo>
                    <a:lnTo>
                      <a:pt x="141" y="95"/>
                    </a:lnTo>
                    <a:lnTo>
                      <a:pt x="145" y="83"/>
                    </a:lnTo>
                    <a:lnTo>
                      <a:pt x="148" y="70"/>
                    </a:lnTo>
                    <a:lnTo>
                      <a:pt x="148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2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5" y="8"/>
                    </a:lnTo>
                    <a:lnTo>
                      <a:pt x="25" y="15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4" name="Freeform 103"/>
              <p:cNvSpPr>
                <a:spLocks/>
              </p:cNvSpPr>
              <p:nvPr/>
            </p:nvSpPr>
            <p:spPr bwMode="auto">
              <a:xfrm>
                <a:off x="1152525" y="1895476"/>
                <a:ext cx="98425" cy="103188"/>
              </a:xfrm>
              <a:custGeom>
                <a:avLst/>
                <a:gdLst>
                  <a:gd name="T0" fmla="*/ 0 w 62"/>
                  <a:gd name="T1" fmla="*/ 2147483647 h 65"/>
                  <a:gd name="T2" fmla="*/ 2147483647 w 62"/>
                  <a:gd name="T3" fmla="*/ 2147483647 h 65"/>
                  <a:gd name="T4" fmla="*/ 2147483647 w 62"/>
                  <a:gd name="T5" fmla="*/ 2147483647 h 65"/>
                  <a:gd name="T6" fmla="*/ 2147483647 w 62"/>
                  <a:gd name="T7" fmla="*/ 2147483647 h 65"/>
                  <a:gd name="T8" fmla="*/ 2147483647 w 62"/>
                  <a:gd name="T9" fmla="*/ 2147483647 h 65"/>
                  <a:gd name="T10" fmla="*/ 2147483647 w 62"/>
                  <a:gd name="T11" fmla="*/ 2147483647 h 65"/>
                  <a:gd name="T12" fmla="*/ 2147483647 w 62"/>
                  <a:gd name="T13" fmla="*/ 2147483647 h 65"/>
                  <a:gd name="T14" fmla="*/ 2147483647 w 62"/>
                  <a:gd name="T15" fmla="*/ 2147483647 h 65"/>
                  <a:gd name="T16" fmla="*/ 2147483647 w 62"/>
                  <a:gd name="T17" fmla="*/ 2147483647 h 65"/>
                  <a:gd name="T18" fmla="*/ 2147483647 w 62"/>
                  <a:gd name="T19" fmla="*/ 2147483647 h 65"/>
                  <a:gd name="T20" fmla="*/ 2147483647 w 62"/>
                  <a:gd name="T21" fmla="*/ 2147483647 h 65"/>
                  <a:gd name="T22" fmla="*/ 2147483647 w 62"/>
                  <a:gd name="T23" fmla="*/ 2147483647 h 65"/>
                  <a:gd name="T24" fmla="*/ 2147483647 w 62"/>
                  <a:gd name="T25" fmla="*/ 0 h 65"/>
                  <a:gd name="T26" fmla="*/ 2147483647 w 62"/>
                  <a:gd name="T27" fmla="*/ 2147483647 h 65"/>
                  <a:gd name="T28" fmla="*/ 2147483647 w 62"/>
                  <a:gd name="T29" fmla="*/ 2147483647 h 65"/>
                  <a:gd name="T30" fmla="*/ 2147483647 w 62"/>
                  <a:gd name="T31" fmla="*/ 2147483647 h 65"/>
                  <a:gd name="T32" fmla="*/ 0 w 62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5"/>
                  <a:gd name="T53" fmla="*/ 62 w 62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5">
                    <a:moveTo>
                      <a:pt x="0" y="31"/>
                    </a:moveTo>
                    <a:lnTo>
                      <a:pt x="1" y="44"/>
                    </a:lnTo>
                    <a:lnTo>
                      <a:pt x="7" y="55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1" y="63"/>
                    </a:lnTo>
                    <a:lnTo>
                      <a:pt x="52" y="57"/>
                    </a:lnTo>
                    <a:lnTo>
                      <a:pt x="59" y="47"/>
                    </a:lnTo>
                    <a:lnTo>
                      <a:pt x="62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5" name="Freeform 104"/>
              <p:cNvSpPr>
                <a:spLocks/>
              </p:cNvSpPr>
              <p:nvPr/>
            </p:nvSpPr>
            <p:spPr bwMode="auto">
              <a:xfrm>
                <a:off x="1100138" y="1714501"/>
                <a:ext cx="100013" cy="103188"/>
              </a:xfrm>
              <a:custGeom>
                <a:avLst/>
                <a:gdLst>
                  <a:gd name="T0" fmla="*/ 0 w 63"/>
                  <a:gd name="T1" fmla="*/ 2147483647 h 65"/>
                  <a:gd name="T2" fmla="*/ 2147483647 w 63"/>
                  <a:gd name="T3" fmla="*/ 2147483647 h 65"/>
                  <a:gd name="T4" fmla="*/ 2147483647 w 63"/>
                  <a:gd name="T5" fmla="*/ 2147483647 h 65"/>
                  <a:gd name="T6" fmla="*/ 2147483647 w 63"/>
                  <a:gd name="T7" fmla="*/ 2147483647 h 65"/>
                  <a:gd name="T8" fmla="*/ 2147483647 w 63"/>
                  <a:gd name="T9" fmla="*/ 2147483647 h 65"/>
                  <a:gd name="T10" fmla="*/ 2147483647 w 63"/>
                  <a:gd name="T11" fmla="*/ 2147483647 h 65"/>
                  <a:gd name="T12" fmla="*/ 2147483647 w 63"/>
                  <a:gd name="T13" fmla="*/ 2147483647 h 65"/>
                  <a:gd name="T14" fmla="*/ 2147483647 w 63"/>
                  <a:gd name="T15" fmla="*/ 2147483647 h 65"/>
                  <a:gd name="T16" fmla="*/ 2147483647 w 63"/>
                  <a:gd name="T17" fmla="*/ 2147483647 h 65"/>
                  <a:gd name="T18" fmla="*/ 2147483647 w 63"/>
                  <a:gd name="T19" fmla="*/ 2147483647 h 65"/>
                  <a:gd name="T20" fmla="*/ 2147483647 w 63"/>
                  <a:gd name="T21" fmla="*/ 2147483647 h 65"/>
                  <a:gd name="T22" fmla="*/ 2147483647 w 63"/>
                  <a:gd name="T23" fmla="*/ 2147483647 h 65"/>
                  <a:gd name="T24" fmla="*/ 2147483647 w 63"/>
                  <a:gd name="T25" fmla="*/ 0 h 65"/>
                  <a:gd name="T26" fmla="*/ 2147483647 w 63"/>
                  <a:gd name="T27" fmla="*/ 2147483647 h 65"/>
                  <a:gd name="T28" fmla="*/ 2147483647 w 63"/>
                  <a:gd name="T29" fmla="*/ 2147483647 h 65"/>
                  <a:gd name="T30" fmla="*/ 2147483647 w 63"/>
                  <a:gd name="T31" fmla="*/ 2147483647 h 65"/>
                  <a:gd name="T32" fmla="*/ 0 w 63"/>
                  <a:gd name="T33" fmla="*/ 2147483647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5"/>
                  <a:gd name="T53" fmla="*/ 63 w 63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5">
                    <a:moveTo>
                      <a:pt x="0" y="31"/>
                    </a:moveTo>
                    <a:lnTo>
                      <a:pt x="2" y="44"/>
                    </a:lnTo>
                    <a:lnTo>
                      <a:pt x="8" y="54"/>
                    </a:lnTo>
                    <a:lnTo>
                      <a:pt x="16" y="62"/>
                    </a:lnTo>
                    <a:lnTo>
                      <a:pt x="28" y="65"/>
                    </a:lnTo>
                    <a:lnTo>
                      <a:pt x="42" y="63"/>
                    </a:lnTo>
                    <a:lnTo>
                      <a:pt x="52" y="57"/>
                    </a:lnTo>
                    <a:lnTo>
                      <a:pt x="60" y="47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0"/>
                    </a:lnTo>
                    <a:lnTo>
                      <a:pt x="46" y="3"/>
                    </a:lnTo>
                    <a:lnTo>
                      <a:pt x="34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6" name="Freeform 105"/>
              <p:cNvSpPr>
                <a:spLocks/>
              </p:cNvSpPr>
              <p:nvPr/>
            </p:nvSpPr>
            <p:spPr bwMode="auto">
              <a:xfrm>
                <a:off x="433388" y="1982788"/>
                <a:ext cx="193675" cy="166688"/>
              </a:xfrm>
              <a:custGeom>
                <a:avLst/>
                <a:gdLst>
                  <a:gd name="T0" fmla="*/ 0 w 122"/>
                  <a:gd name="T1" fmla="*/ 2147483647 h 105"/>
                  <a:gd name="T2" fmla="*/ 0 w 122"/>
                  <a:gd name="T3" fmla="*/ 2147483647 h 105"/>
                  <a:gd name="T4" fmla="*/ 2147483647 w 122"/>
                  <a:gd name="T5" fmla="*/ 2147483647 h 105"/>
                  <a:gd name="T6" fmla="*/ 2147483647 w 122"/>
                  <a:gd name="T7" fmla="*/ 2147483647 h 105"/>
                  <a:gd name="T8" fmla="*/ 2147483647 w 122"/>
                  <a:gd name="T9" fmla="*/ 2147483647 h 105"/>
                  <a:gd name="T10" fmla="*/ 2147483647 w 122"/>
                  <a:gd name="T11" fmla="*/ 2147483647 h 105"/>
                  <a:gd name="T12" fmla="*/ 2147483647 w 122"/>
                  <a:gd name="T13" fmla="*/ 2147483647 h 105"/>
                  <a:gd name="T14" fmla="*/ 2147483647 w 122"/>
                  <a:gd name="T15" fmla="*/ 2147483647 h 105"/>
                  <a:gd name="T16" fmla="*/ 2147483647 w 122"/>
                  <a:gd name="T17" fmla="*/ 2147483647 h 105"/>
                  <a:gd name="T18" fmla="*/ 2147483647 w 122"/>
                  <a:gd name="T19" fmla="*/ 2147483647 h 105"/>
                  <a:gd name="T20" fmla="*/ 2147483647 w 122"/>
                  <a:gd name="T21" fmla="*/ 2147483647 h 105"/>
                  <a:gd name="T22" fmla="*/ 2147483647 w 122"/>
                  <a:gd name="T23" fmla="*/ 2147483647 h 105"/>
                  <a:gd name="T24" fmla="*/ 2147483647 w 122"/>
                  <a:gd name="T25" fmla="*/ 2147483647 h 105"/>
                  <a:gd name="T26" fmla="*/ 2147483647 w 122"/>
                  <a:gd name="T27" fmla="*/ 2147483647 h 105"/>
                  <a:gd name="T28" fmla="*/ 2147483647 w 122"/>
                  <a:gd name="T29" fmla="*/ 2147483647 h 105"/>
                  <a:gd name="T30" fmla="*/ 2147483647 w 122"/>
                  <a:gd name="T31" fmla="*/ 2147483647 h 105"/>
                  <a:gd name="T32" fmla="*/ 2147483647 w 122"/>
                  <a:gd name="T33" fmla="*/ 2147483647 h 105"/>
                  <a:gd name="T34" fmla="*/ 2147483647 w 122"/>
                  <a:gd name="T35" fmla="*/ 2147483647 h 105"/>
                  <a:gd name="T36" fmla="*/ 2147483647 w 122"/>
                  <a:gd name="T37" fmla="*/ 2147483647 h 105"/>
                  <a:gd name="T38" fmla="*/ 2147483647 w 122"/>
                  <a:gd name="T39" fmla="*/ 2147483647 h 105"/>
                  <a:gd name="T40" fmla="*/ 2147483647 w 122"/>
                  <a:gd name="T41" fmla="*/ 2147483647 h 105"/>
                  <a:gd name="T42" fmla="*/ 2147483647 w 122"/>
                  <a:gd name="T43" fmla="*/ 2147483647 h 105"/>
                  <a:gd name="T44" fmla="*/ 2147483647 w 122"/>
                  <a:gd name="T45" fmla="*/ 2147483647 h 105"/>
                  <a:gd name="T46" fmla="*/ 2147483647 w 122"/>
                  <a:gd name="T47" fmla="*/ 2147483647 h 105"/>
                  <a:gd name="T48" fmla="*/ 2147483647 w 122"/>
                  <a:gd name="T49" fmla="*/ 0 h 105"/>
                  <a:gd name="T50" fmla="*/ 2147483647 w 122"/>
                  <a:gd name="T51" fmla="*/ 0 h 105"/>
                  <a:gd name="T52" fmla="*/ 2147483647 w 122"/>
                  <a:gd name="T53" fmla="*/ 2147483647 h 105"/>
                  <a:gd name="T54" fmla="*/ 2147483647 w 122"/>
                  <a:gd name="T55" fmla="*/ 2147483647 h 105"/>
                  <a:gd name="T56" fmla="*/ 2147483647 w 122"/>
                  <a:gd name="T57" fmla="*/ 2147483647 h 105"/>
                  <a:gd name="T58" fmla="*/ 2147483647 w 122"/>
                  <a:gd name="T59" fmla="*/ 2147483647 h 105"/>
                  <a:gd name="T60" fmla="*/ 2147483647 w 122"/>
                  <a:gd name="T61" fmla="*/ 2147483647 h 105"/>
                  <a:gd name="T62" fmla="*/ 2147483647 w 122"/>
                  <a:gd name="T63" fmla="*/ 2147483647 h 105"/>
                  <a:gd name="T64" fmla="*/ 0 w 122"/>
                  <a:gd name="T65" fmla="*/ 2147483647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05"/>
                  <a:gd name="T101" fmla="*/ 122 w 122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05">
                    <a:moveTo>
                      <a:pt x="0" y="48"/>
                    </a:moveTo>
                    <a:lnTo>
                      <a:pt x="0" y="59"/>
                    </a:lnTo>
                    <a:lnTo>
                      <a:pt x="3" y="69"/>
                    </a:lnTo>
                    <a:lnTo>
                      <a:pt x="9" y="78"/>
                    </a:lnTo>
                    <a:lnTo>
                      <a:pt x="16" y="85"/>
                    </a:lnTo>
                    <a:lnTo>
                      <a:pt x="23" y="93"/>
                    </a:lnTo>
                    <a:lnTo>
                      <a:pt x="34" y="99"/>
                    </a:lnTo>
                    <a:lnTo>
                      <a:pt x="46" y="103"/>
                    </a:lnTo>
                    <a:lnTo>
                      <a:pt x="58" y="105"/>
                    </a:lnTo>
                    <a:lnTo>
                      <a:pt x="70" y="105"/>
                    </a:lnTo>
                    <a:lnTo>
                      <a:pt x="81" y="102"/>
                    </a:lnTo>
                    <a:lnTo>
                      <a:pt x="92" y="97"/>
                    </a:lnTo>
                    <a:lnTo>
                      <a:pt x="101" y="91"/>
                    </a:lnTo>
                    <a:lnTo>
                      <a:pt x="110" y="85"/>
                    </a:lnTo>
                    <a:lnTo>
                      <a:pt x="116" y="77"/>
                    </a:lnTo>
                    <a:lnTo>
                      <a:pt x="120" y="66"/>
                    </a:lnTo>
                    <a:lnTo>
                      <a:pt x="122" y="56"/>
                    </a:lnTo>
                    <a:lnTo>
                      <a:pt x="122" y="45"/>
                    </a:lnTo>
                    <a:lnTo>
                      <a:pt x="119" y="35"/>
                    </a:lnTo>
                    <a:lnTo>
                      <a:pt x="113" y="26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20" y="13"/>
                    </a:lnTo>
                    <a:lnTo>
                      <a:pt x="12" y="20"/>
                    </a:lnTo>
                    <a:lnTo>
                      <a:pt x="6" y="28"/>
                    </a:lnTo>
                    <a:lnTo>
                      <a:pt x="1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7" name="Freeform 106"/>
              <p:cNvSpPr>
                <a:spLocks/>
              </p:cNvSpPr>
              <p:nvPr/>
            </p:nvSpPr>
            <p:spPr bwMode="auto">
              <a:xfrm>
                <a:off x="512763" y="1843088"/>
                <a:ext cx="238125" cy="203200"/>
              </a:xfrm>
              <a:custGeom>
                <a:avLst/>
                <a:gdLst>
                  <a:gd name="T0" fmla="*/ 0 w 150"/>
                  <a:gd name="T1" fmla="*/ 2147483647 h 128"/>
                  <a:gd name="T2" fmla="*/ 0 w 150"/>
                  <a:gd name="T3" fmla="*/ 2147483647 h 128"/>
                  <a:gd name="T4" fmla="*/ 2147483647 w 150"/>
                  <a:gd name="T5" fmla="*/ 2147483647 h 128"/>
                  <a:gd name="T6" fmla="*/ 2147483647 w 150"/>
                  <a:gd name="T7" fmla="*/ 2147483647 h 128"/>
                  <a:gd name="T8" fmla="*/ 2147483647 w 150"/>
                  <a:gd name="T9" fmla="*/ 2147483647 h 128"/>
                  <a:gd name="T10" fmla="*/ 2147483647 w 150"/>
                  <a:gd name="T11" fmla="*/ 2147483647 h 128"/>
                  <a:gd name="T12" fmla="*/ 2147483647 w 150"/>
                  <a:gd name="T13" fmla="*/ 2147483647 h 128"/>
                  <a:gd name="T14" fmla="*/ 2147483647 w 150"/>
                  <a:gd name="T15" fmla="*/ 2147483647 h 128"/>
                  <a:gd name="T16" fmla="*/ 2147483647 w 150"/>
                  <a:gd name="T17" fmla="*/ 2147483647 h 128"/>
                  <a:gd name="T18" fmla="*/ 2147483647 w 150"/>
                  <a:gd name="T19" fmla="*/ 2147483647 h 128"/>
                  <a:gd name="T20" fmla="*/ 2147483647 w 150"/>
                  <a:gd name="T21" fmla="*/ 2147483647 h 128"/>
                  <a:gd name="T22" fmla="*/ 2147483647 w 150"/>
                  <a:gd name="T23" fmla="*/ 2147483647 h 128"/>
                  <a:gd name="T24" fmla="*/ 2147483647 w 150"/>
                  <a:gd name="T25" fmla="*/ 2147483647 h 128"/>
                  <a:gd name="T26" fmla="*/ 2147483647 w 150"/>
                  <a:gd name="T27" fmla="*/ 2147483647 h 128"/>
                  <a:gd name="T28" fmla="*/ 2147483647 w 150"/>
                  <a:gd name="T29" fmla="*/ 2147483647 h 128"/>
                  <a:gd name="T30" fmla="*/ 2147483647 w 150"/>
                  <a:gd name="T31" fmla="*/ 2147483647 h 128"/>
                  <a:gd name="T32" fmla="*/ 2147483647 w 150"/>
                  <a:gd name="T33" fmla="*/ 2147483647 h 128"/>
                  <a:gd name="T34" fmla="*/ 2147483647 w 150"/>
                  <a:gd name="T35" fmla="*/ 2147483647 h 128"/>
                  <a:gd name="T36" fmla="*/ 2147483647 w 150"/>
                  <a:gd name="T37" fmla="*/ 2147483647 h 128"/>
                  <a:gd name="T38" fmla="*/ 2147483647 w 150"/>
                  <a:gd name="T39" fmla="*/ 2147483647 h 128"/>
                  <a:gd name="T40" fmla="*/ 2147483647 w 150"/>
                  <a:gd name="T41" fmla="*/ 2147483647 h 128"/>
                  <a:gd name="T42" fmla="*/ 2147483647 w 150"/>
                  <a:gd name="T43" fmla="*/ 2147483647 h 128"/>
                  <a:gd name="T44" fmla="*/ 2147483647 w 150"/>
                  <a:gd name="T45" fmla="*/ 2147483647 h 128"/>
                  <a:gd name="T46" fmla="*/ 2147483647 w 150"/>
                  <a:gd name="T47" fmla="*/ 2147483647 h 128"/>
                  <a:gd name="T48" fmla="*/ 2147483647 w 150"/>
                  <a:gd name="T49" fmla="*/ 0 h 128"/>
                  <a:gd name="T50" fmla="*/ 2147483647 w 150"/>
                  <a:gd name="T51" fmla="*/ 0 h 128"/>
                  <a:gd name="T52" fmla="*/ 2147483647 w 150"/>
                  <a:gd name="T53" fmla="*/ 2147483647 h 128"/>
                  <a:gd name="T54" fmla="*/ 2147483647 w 150"/>
                  <a:gd name="T55" fmla="*/ 2147483647 h 128"/>
                  <a:gd name="T56" fmla="*/ 2147483647 w 150"/>
                  <a:gd name="T57" fmla="*/ 2147483647 h 128"/>
                  <a:gd name="T58" fmla="*/ 2147483647 w 150"/>
                  <a:gd name="T59" fmla="*/ 2147483647 h 128"/>
                  <a:gd name="T60" fmla="*/ 2147483647 w 150"/>
                  <a:gd name="T61" fmla="*/ 2147483647 h 128"/>
                  <a:gd name="T62" fmla="*/ 2147483647 w 150"/>
                  <a:gd name="T63" fmla="*/ 2147483647 h 128"/>
                  <a:gd name="T64" fmla="*/ 0 w 150"/>
                  <a:gd name="T65" fmla="*/ 2147483647 h 1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28"/>
                  <a:gd name="T101" fmla="*/ 150 w 150"/>
                  <a:gd name="T102" fmla="*/ 128 h 1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28">
                    <a:moveTo>
                      <a:pt x="0" y="59"/>
                    </a:moveTo>
                    <a:lnTo>
                      <a:pt x="0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30" y="114"/>
                    </a:lnTo>
                    <a:lnTo>
                      <a:pt x="42" y="120"/>
                    </a:lnTo>
                    <a:lnTo>
                      <a:pt x="57" y="125"/>
                    </a:lnTo>
                    <a:lnTo>
                      <a:pt x="72" y="128"/>
                    </a:lnTo>
                    <a:lnTo>
                      <a:pt x="86" y="128"/>
                    </a:lnTo>
                    <a:lnTo>
                      <a:pt x="100" y="125"/>
                    </a:lnTo>
                    <a:lnTo>
                      <a:pt x="113" y="120"/>
                    </a:lnTo>
                    <a:lnTo>
                      <a:pt x="125" y="113"/>
                    </a:lnTo>
                    <a:lnTo>
                      <a:pt x="135" y="104"/>
                    </a:lnTo>
                    <a:lnTo>
                      <a:pt x="143" y="93"/>
                    </a:lnTo>
                    <a:lnTo>
                      <a:pt x="147" y="82"/>
                    </a:lnTo>
                    <a:lnTo>
                      <a:pt x="150" y="68"/>
                    </a:lnTo>
                    <a:lnTo>
                      <a:pt x="150" y="56"/>
                    </a:lnTo>
                    <a:lnTo>
                      <a:pt x="146" y="43"/>
                    </a:lnTo>
                    <a:lnTo>
                      <a:pt x="140" y="33"/>
                    </a:lnTo>
                    <a:lnTo>
                      <a:pt x="131" y="22"/>
                    </a:lnTo>
                    <a:lnTo>
                      <a:pt x="121" y="13"/>
                    </a:lnTo>
                    <a:lnTo>
                      <a:pt x="109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1" y="3"/>
                    </a:lnTo>
                    <a:lnTo>
                      <a:pt x="37" y="8"/>
                    </a:lnTo>
                    <a:lnTo>
                      <a:pt x="25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8" name="Freeform 107"/>
              <p:cNvSpPr>
                <a:spLocks/>
              </p:cNvSpPr>
              <p:nvPr/>
            </p:nvSpPr>
            <p:spPr bwMode="auto">
              <a:xfrm>
                <a:off x="701675" y="1746251"/>
                <a:ext cx="236538" cy="207963"/>
              </a:xfrm>
              <a:custGeom>
                <a:avLst/>
                <a:gdLst>
                  <a:gd name="T0" fmla="*/ 0 w 149"/>
                  <a:gd name="T1" fmla="*/ 2147483647 h 131"/>
                  <a:gd name="T2" fmla="*/ 0 w 149"/>
                  <a:gd name="T3" fmla="*/ 2147483647 h 131"/>
                  <a:gd name="T4" fmla="*/ 2147483647 w 149"/>
                  <a:gd name="T5" fmla="*/ 2147483647 h 131"/>
                  <a:gd name="T6" fmla="*/ 2147483647 w 149"/>
                  <a:gd name="T7" fmla="*/ 2147483647 h 131"/>
                  <a:gd name="T8" fmla="*/ 2147483647 w 149"/>
                  <a:gd name="T9" fmla="*/ 2147483647 h 131"/>
                  <a:gd name="T10" fmla="*/ 2147483647 w 149"/>
                  <a:gd name="T11" fmla="*/ 2147483647 h 131"/>
                  <a:gd name="T12" fmla="*/ 2147483647 w 149"/>
                  <a:gd name="T13" fmla="*/ 2147483647 h 131"/>
                  <a:gd name="T14" fmla="*/ 2147483647 w 149"/>
                  <a:gd name="T15" fmla="*/ 2147483647 h 131"/>
                  <a:gd name="T16" fmla="*/ 2147483647 w 149"/>
                  <a:gd name="T17" fmla="*/ 2147483647 h 131"/>
                  <a:gd name="T18" fmla="*/ 2147483647 w 149"/>
                  <a:gd name="T19" fmla="*/ 2147483647 h 131"/>
                  <a:gd name="T20" fmla="*/ 2147483647 w 149"/>
                  <a:gd name="T21" fmla="*/ 2147483647 h 131"/>
                  <a:gd name="T22" fmla="*/ 2147483647 w 149"/>
                  <a:gd name="T23" fmla="*/ 2147483647 h 131"/>
                  <a:gd name="T24" fmla="*/ 2147483647 w 149"/>
                  <a:gd name="T25" fmla="*/ 2147483647 h 131"/>
                  <a:gd name="T26" fmla="*/ 2147483647 w 149"/>
                  <a:gd name="T27" fmla="*/ 2147483647 h 131"/>
                  <a:gd name="T28" fmla="*/ 2147483647 w 149"/>
                  <a:gd name="T29" fmla="*/ 2147483647 h 131"/>
                  <a:gd name="T30" fmla="*/ 2147483647 w 149"/>
                  <a:gd name="T31" fmla="*/ 2147483647 h 131"/>
                  <a:gd name="T32" fmla="*/ 2147483647 w 149"/>
                  <a:gd name="T33" fmla="*/ 2147483647 h 131"/>
                  <a:gd name="T34" fmla="*/ 2147483647 w 149"/>
                  <a:gd name="T35" fmla="*/ 2147483647 h 131"/>
                  <a:gd name="T36" fmla="*/ 2147483647 w 149"/>
                  <a:gd name="T37" fmla="*/ 2147483647 h 131"/>
                  <a:gd name="T38" fmla="*/ 2147483647 w 149"/>
                  <a:gd name="T39" fmla="*/ 2147483647 h 131"/>
                  <a:gd name="T40" fmla="*/ 2147483647 w 149"/>
                  <a:gd name="T41" fmla="*/ 2147483647 h 131"/>
                  <a:gd name="T42" fmla="*/ 2147483647 w 149"/>
                  <a:gd name="T43" fmla="*/ 2147483647 h 131"/>
                  <a:gd name="T44" fmla="*/ 2147483647 w 149"/>
                  <a:gd name="T45" fmla="*/ 2147483647 h 131"/>
                  <a:gd name="T46" fmla="*/ 2147483647 w 149"/>
                  <a:gd name="T47" fmla="*/ 2147483647 h 131"/>
                  <a:gd name="T48" fmla="*/ 2147483647 w 149"/>
                  <a:gd name="T49" fmla="*/ 0 h 131"/>
                  <a:gd name="T50" fmla="*/ 2147483647 w 149"/>
                  <a:gd name="T51" fmla="*/ 0 h 131"/>
                  <a:gd name="T52" fmla="*/ 2147483647 w 149"/>
                  <a:gd name="T53" fmla="*/ 2147483647 h 131"/>
                  <a:gd name="T54" fmla="*/ 2147483647 w 149"/>
                  <a:gd name="T55" fmla="*/ 2147483647 h 131"/>
                  <a:gd name="T56" fmla="*/ 2147483647 w 149"/>
                  <a:gd name="T57" fmla="*/ 2147483647 h 131"/>
                  <a:gd name="T58" fmla="*/ 2147483647 w 149"/>
                  <a:gd name="T59" fmla="*/ 2147483647 h 131"/>
                  <a:gd name="T60" fmla="*/ 2147483647 w 149"/>
                  <a:gd name="T61" fmla="*/ 2147483647 h 131"/>
                  <a:gd name="T62" fmla="*/ 2147483647 w 149"/>
                  <a:gd name="T63" fmla="*/ 2147483647 h 131"/>
                  <a:gd name="T64" fmla="*/ 0 w 149"/>
                  <a:gd name="T65" fmla="*/ 2147483647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31"/>
                  <a:gd name="T101" fmla="*/ 149 w 149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31">
                    <a:moveTo>
                      <a:pt x="0" y="61"/>
                    </a:move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8" y="109"/>
                    </a:lnTo>
                    <a:lnTo>
                      <a:pt x="28" y="117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70" y="131"/>
                    </a:lnTo>
                    <a:lnTo>
                      <a:pt x="85" y="131"/>
                    </a:lnTo>
                    <a:lnTo>
                      <a:pt x="100" y="128"/>
                    </a:lnTo>
                    <a:lnTo>
                      <a:pt x="113" y="123"/>
                    </a:lnTo>
                    <a:lnTo>
                      <a:pt x="123" y="116"/>
                    </a:lnTo>
                    <a:lnTo>
                      <a:pt x="134" y="107"/>
                    </a:lnTo>
                    <a:lnTo>
                      <a:pt x="141" y="95"/>
                    </a:lnTo>
                    <a:lnTo>
                      <a:pt x="146" y="83"/>
                    </a:lnTo>
                    <a:lnTo>
                      <a:pt x="149" y="70"/>
                    </a:lnTo>
                    <a:lnTo>
                      <a:pt x="149" y="57"/>
                    </a:lnTo>
                    <a:lnTo>
                      <a:pt x="144" y="45"/>
                    </a:lnTo>
                    <a:lnTo>
                      <a:pt x="138" y="33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4" y="3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9" y="3"/>
                    </a:lnTo>
                    <a:lnTo>
                      <a:pt x="36" y="9"/>
                    </a:lnTo>
                    <a:lnTo>
                      <a:pt x="25" y="15"/>
                    </a:lnTo>
                    <a:lnTo>
                      <a:pt x="15" y="26"/>
                    </a:lnTo>
                    <a:lnTo>
                      <a:pt x="7" y="36"/>
                    </a:lnTo>
                    <a:lnTo>
                      <a:pt x="3" y="4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B2B2B2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99" name="Freeform 108"/>
              <p:cNvSpPr>
                <a:spLocks/>
              </p:cNvSpPr>
              <p:nvPr/>
            </p:nvSpPr>
            <p:spPr bwMode="auto">
              <a:xfrm>
                <a:off x="787400" y="1885951"/>
                <a:ext cx="98425" cy="100013"/>
              </a:xfrm>
              <a:custGeom>
                <a:avLst/>
                <a:gdLst>
                  <a:gd name="T0" fmla="*/ 0 w 62"/>
                  <a:gd name="T1" fmla="*/ 2147483647 h 63"/>
                  <a:gd name="T2" fmla="*/ 2147483647 w 62"/>
                  <a:gd name="T3" fmla="*/ 2147483647 h 63"/>
                  <a:gd name="T4" fmla="*/ 2147483647 w 62"/>
                  <a:gd name="T5" fmla="*/ 2147483647 h 63"/>
                  <a:gd name="T6" fmla="*/ 2147483647 w 62"/>
                  <a:gd name="T7" fmla="*/ 2147483647 h 63"/>
                  <a:gd name="T8" fmla="*/ 2147483647 w 62"/>
                  <a:gd name="T9" fmla="*/ 2147483647 h 63"/>
                  <a:gd name="T10" fmla="*/ 2147483647 w 62"/>
                  <a:gd name="T11" fmla="*/ 2147483647 h 63"/>
                  <a:gd name="T12" fmla="*/ 2147483647 w 62"/>
                  <a:gd name="T13" fmla="*/ 2147483647 h 63"/>
                  <a:gd name="T14" fmla="*/ 2147483647 w 62"/>
                  <a:gd name="T15" fmla="*/ 2147483647 h 63"/>
                  <a:gd name="T16" fmla="*/ 2147483647 w 62"/>
                  <a:gd name="T17" fmla="*/ 2147483647 h 63"/>
                  <a:gd name="T18" fmla="*/ 2147483647 w 62"/>
                  <a:gd name="T19" fmla="*/ 2147483647 h 63"/>
                  <a:gd name="T20" fmla="*/ 2147483647 w 62"/>
                  <a:gd name="T21" fmla="*/ 2147483647 h 63"/>
                  <a:gd name="T22" fmla="*/ 2147483647 w 62"/>
                  <a:gd name="T23" fmla="*/ 2147483647 h 63"/>
                  <a:gd name="T24" fmla="*/ 2147483647 w 62"/>
                  <a:gd name="T25" fmla="*/ 0 h 63"/>
                  <a:gd name="T26" fmla="*/ 2147483647 w 62"/>
                  <a:gd name="T27" fmla="*/ 2147483647 h 63"/>
                  <a:gd name="T28" fmla="*/ 2147483647 w 62"/>
                  <a:gd name="T29" fmla="*/ 2147483647 h 63"/>
                  <a:gd name="T30" fmla="*/ 2147483647 w 62"/>
                  <a:gd name="T31" fmla="*/ 2147483647 h 63"/>
                  <a:gd name="T32" fmla="*/ 0 w 62"/>
                  <a:gd name="T33" fmla="*/ 214748364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0" y="29"/>
                    </a:moveTo>
                    <a:lnTo>
                      <a:pt x="1" y="43"/>
                    </a:lnTo>
                    <a:lnTo>
                      <a:pt x="7" y="53"/>
                    </a:lnTo>
                    <a:lnTo>
                      <a:pt x="17" y="61"/>
                    </a:lnTo>
                    <a:lnTo>
                      <a:pt x="29" y="63"/>
                    </a:lnTo>
                    <a:lnTo>
                      <a:pt x="41" y="62"/>
                    </a:lnTo>
                    <a:lnTo>
                      <a:pt x="52" y="56"/>
                    </a:lnTo>
                    <a:lnTo>
                      <a:pt x="59" y="46"/>
                    </a:lnTo>
                    <a:lnTo>
                      <a:pt x="62" y="34"/>
                    </a:lnTo>
                    <a:lnTo>
                      <a:pt x="60" y="22"/>
                    </a:lnTo>
                    <a:lnTo>
                      <a:pt x="54" y="10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00" name="Freeform 109"/>
              <p:cNvSpPr>
                <a:spLocks/>
              </p:cNvSpPr>
              <p:nvPr/>
            </p:nvSpPr>
            <p:spPr bwMode="auto">
              <a:xfrm>
                <a:off x="736600" y="1701801"/>
                <a:ext cx="100013" cy="101600"/>
              </a:xfrm>
              <a:custGeom>
                <a:avLst/>
                <a:gdLst>
                  <a:gd name="T0" fmla="*/ 0 w 63"/>
                  <a:gd name="T1" fmla="*/ 2147483647 h 64"/>
                  <a:gd name="T2" fmla="*/ 2147483647 w 63"/>
                  <a:gd name="T3" fmla="*/ 2147483647 h 64"/>
                  <a:gd name="T4" fmla="*/ 2147483647 w 63"/>
                  <a:gd name="T5" fmla="*/ 2147483647 h 64"/>
                  <a:gd name="T6" fmla="*/ 2147483647 w 63"/>
                  <a:gd name="T7" fmla="*/ 2147483647 h 64"/>
                  <a:gd name="T8" fmla="*/ 2147483647 w 63"/>
                  <a:gd name="T9" fmla="*/ 2147483647 h 64"/>
                  <a:gd name="T10" fmla="*/ 2147483647 w 63"/>
                  <a:gd name="T11" fmla="*/ 2147483647 h 64"/>
                  <a:gd name="T12" fmla="*/ 2147483647 w 63"/>
                  <a:gd name="T13" fmla="*/ 2147483647 h 64"/>
                  <a:gd name="T14" fmla="*/ 2147483647 w 63"/>
                  <a:gd name="T15" fmla="*/ 2147483647 h 64"/>
                  <a:gd name="T16" fmla="*/ 2147483647 w 63"/>
                  <a:gd name="T17" fmla="*/ 2147483647 h 64"/>
                  <a:gd name="T18" fmla="*/ 2147483647 w 63"/>
                  <a:gd name="T19" fmla="*/ 2147483647 h 64"/>
                  <a:gd name="T20" fmla="*/ 2147483647 w 63"/>
                  <a:gd name="T21" fmla="*/ 2147483647 h 64"/>
                  <a:gd name="T22" fmla="*/ 2147483647 w 63"/>
                  <a:gd name="T23" fmla="*/ 2147483647 h 64"/>
                  <a:gd name="T24" fmla="*/ 2147483647 w 63"/>
                  <a:gd name="T25" fmla="*/ 0 h 64"/>
                  <a:gd name="T26" fmla="*/ 2147483647 w 63"/>
                  <a:gd name="T27" fmla="*/ 2147483647 h 64"/>
                  <a:gd name="T28" fmla="*/ 2147483647 w 63"/>
                  <a:gd name="T29" fmla="*/ 2147483647 h 64"/>
                  <a:gd name="T30" fmla="*/ 2147483647 w 63"/>
                  <a:gd name="T31" fmla="*/ 2147483647 h 64"/>
                  <a:gd name="T32" fmla="*/ 0 w 63"/>
                  <a:gd name="T33" fmla="*/ 2147483647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4"/>
                  <a:gd name="T53" fmla="*/ 63 w 6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4">
                    <a:moveTo>
                      <a:pt x="0" y="30"/>
                    </a:moveTo>
                    <a:lnTo>
                      <a:pt x="2" y="43"/>
                    </a:lnTo>
                    <a:lnTo>
                      <a:pt x="8" y="54"/>
                    </a:lnTo>
                    <a:lnTo>
                      <a:pt x="18" y="61"/>
                    </a:lnTo>
                    <a:lnTo>
                      <a:pt x="30" y="64"/>
                    </a:lnTo>
                    <a:lnTo>
                      <a:pt x="42" y="62"/>
                    </a:lnTo>
                    <a:lnTo>
                      <a:pt x="52" y="57"/>
                    </a:lnTo>
                    <a:lnTo>
                      <a:pt x="60" y="46"/>
                    </a:lnTo>
                    <a:lnTo>
                      <a:pt x="63" y="34"/>
                    </a:lnTo>
                    <a:lnTo>
                      <a:pt x="61" y="22"/>
                    </a:lnTo>
                    <a:lnTo>
                      <a:pt x="55" y="11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92" name="Group 5"/>
            <p:cNvGrpSpPr>
              <a:grpSpLocks/>
            </p:cNvGrpSpPr>
            <p:nvPr/>
          </p:nvGrpSpPr>
          <p:grpSpPr bwMode="auto">
            <a:xfrm>
              <a:off x="7177828" y="818570"/>
              <a:ext cx="269631" cy="238125"/>
              <a:chOff x="3782" y="928"/>
              <a:chExt cx="401" cy="329"/>
            </a:xfrm>
          </p:grpSpPr>
          <p:sp>
            <p:nvSpPr>
              <p:cNvPr id="794" name="Oval 225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5" name="Oval 226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6" name="Oval 227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7" name="Oval 228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8" name="Oval 229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799" name="Oval 230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0" name="Oval 231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1" name="Oval 232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2" name="Oval 233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3" name="Oval 234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4" name="Oval 291"/>
              <p:cNvSpPr>
                <a:spLocks noChangeArrowheads="1"/>
              </p:cNvSpPr>
              <p:nvPr/>
            </p:nvSpPr>
            <p:spPr bwMode="auto">
              <a:xfrm>
                <a:off x="4090" y="1119"/>
                <a:ext cx="71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5" name="Oval 292"/>
              <p:cNvSpPr>
                <a:spLocks noChangeArrowheads="1"/>
              </p:cNvSpPr>
              <p:nvPr/>
            </p:nvSpPr>
            <p:spPr bwMode="auto">
              <a:xfrm>
                <a:off x="3954" y="934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6" name="Oval 293"/>
              <p:cNvSpPr>
                <a:spLocks noChangeArrowheads="1"/>
              </p:cNvSpPr>
              <p:nvPr/>
            </p:nvSpPr>
            <p:spPr bwMode="auto">
              <a:xfrm>
                <a:off x="3870" y="954"/>
                <a:ext cx="183" cy="170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7" name="Oval 294"/>
              <p:cNvSpPr>
                <a:spLocks noChangeArrowheads="1"/>
              </p:cNvSpPr>
              <p:nvPr/>
            </p:nvSpPr>
            <p:spPr bwMode="auto">
              <a:xfrm>
                <a:off x="4000" y="1009"/>
                <a:ext cx="183" cy="171"/>
              </a:xfrm>
              <a:prstGeom prst="ellipse">
                <a:avLst/>
              </a:prstGeom>
              <a:solidFill>
                <a:srgbClr val="B2B2B2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8" name="Oval 295"/>
              <p:cNvSpPr>
                <a:spLocks noChangeArrowheads="1"/>
              </p:cNvSpPr>
              <p:nvPr/>
            </p:nvSpPr>
            <p:spPr bwMode="auto">
              <a:xfrm>
                <a:off x="3782" y="937"/>
                <a:ext cx="73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09" name="Oval 296"/>
              <p:cNvSpPr>
                <a:spLocks noChangeArrowheads="1"/>
              </p:cNvSpPr>
              <p:nvPr/>
            </p:nvSpPr>
            <p:spPr bwMode="auto">
              <a:xfrm>
                <a:off x="4031" y="1189"/>
                <a:ext cx="72" cy="68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0" name="Oval 297"/>
              <p:cNvSpPr>
                <a:spLocks noChangeArrowheads="1"/>
              </p:cNvSpPr>
              <p:nvPr/>
            </p:nvSpPr>
            <p:spPr bwMode="auto">
              <a:xfrm>
                <a:off x="3800" y="941"/>
                <a:ext cx="154" cy="136"/>
              </a:xfrm>
              <a:prstGeom prst="ellipse">
                <a:avLst/>
              </a:prstGeom>
              <a:solidFill>
                <a:srgbClr val="3333CC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1" name="Oval 298"/>
              <p:cNvSpPr>
                <a:spLocks noChangeArrowheads="1"/>
              </p:cNvSpPr>
              <p:nvPr/>
            </p:nvSpPr>
            <p:spPr bwMode="auto">
              <a:xfrm>
                <a:off x="3863" y="928"/>
                <a:ext cx="71" cy="66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2" name="Oval 299"/>
              <p:cNvSpPr>
                <a:spLocks noChangeArrowheads="1"/>
              </p:cNvSpPr>
              <p:nvPr/>
            </p:nvSpPr>
            <p:spPr bwMode="auto">
              <a:xfrm>
                <a:off x="3800" y="1014"/>
                <a:ext cx="72" cy="69"/>
              </a:xfrm>
              <a:prstGeom prst="ellipse">
                <a:avLst/>
              </a:prstGeom>
              <a:solidFill>
                <a:srgbClr val="FFFFFF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  <p:sp>
            <p:nvSpPr>
              <p:cNvPr id="813" name="Oval 300"/>
              <p:cNvSpPr>
                <a:spLocks noChangeArrowheads="1"/>
              </p:cNvSpPr>
              <p:nvPr/>
            </p:nvSpPr>
            <p:spPr bwMode="auto">
              <a:xfrm>
                <a:off x="4015" y="1131"/>
                <a:ext cx="97" cy="91"/>
              </a:xfrm>
              <a:prstGeom prst="ellipse">
                <a:avLst/>
              </a:prstGeom>
              <a:solidFill>
                <a:srgbClr val="FF0000"/>
              </a:solidFill>
              <a:ln w="14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2400">
                  <a:latin typeface="Tahoma" pitchFamily="34" charset="0"/>
                </a:endParaRPr>
              </a:p>
            </p:txBody>
          </p:sp>
        </p:grpSp>
        <p:sp>
          <p:nvSpPr>
            <p:cNvPr id="793" name="Text Box 176"/>
            <p:cNvSpPr txBox="1">
              <a:spLocks noChangeArrowheads="1"/>
            </p:cNvSpPr>
            <p:nvPr/>
          </p:nvSpPr>
          <p:spPr bwMode="auto">
            <a:xfrm>
              <a:off x="7514009" y="803599"/>
              <a:ext cx="135376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200" dirty="0"/>
                <a:t>2 </a:t>
              </a:r>
              <a:r>
                <a:rPr lang="fr-FR" sz="1200" dirty="0" err="1"/>
                <a:t>amino</a:t>
              </a:r>
              <a:r>
                <a:rPr lang="fr-FR" sz="1200" dirty="0"/>
                <a:t> 1 </a:t>
              </a:r>
              <a:r>
                <a:rPr lang="fr-FR" sz="1200" dirty="0" err="1"/>
                <a:t>ethanol</a:t>
              </a:r>
              <a:endParaRPr lang="fr-FR" sz="1200" dirty="0"/>
            </a:p>
          </p:txBody>
        </p:sp>
      </p:grpSp>
      <p:sp>
        <p:nvSpPr>
          <p:cNvPr id="903" name="ZoneTexte 5"/>
          <p:cNvSpPr txBox="1">
            <a:spLocks noChangeArrowheads="1"/>
          </p:cNvSpPr>
          <p:nvPr/>
        </p:nvSpPr>
        <p:spPr bwMode="auto">
          <a:xfrm>
            <a:off x="5843138" y="4844930"/>
            <a:ext cx="3167350" cy="400110"/>
          </a:xfrm>
          <a:prstGeom prst="rect">
            <a:avLst/>
          </a:prstGeom>
          <a:solidFill>
            <a:srgbClr val="92D050">
              <a:alpha val="3300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 dirty="0" err="1" smtClean="0"/>
              <a:t>Multilamellar</a:t>
            </a:r>
            <a:r>
              <a:rPr lang="fr-FR" sz="2000" dirty="0" smtClean="0"/>
              <a:t> tubes </a:t>
            </a:r>
            <a:endParaRPr lang="fr-FR" sz="2000" dirty="0"/>
          </a:p>
        </p:txBody>
      </p:sp>
      <p:sp>
        <p:nvSpPr>
          <p:cNvPr id="904" name="Rectangle 90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905" name="ZoneTexte 90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in </a:t>
            </a:r>
            <a:r>
              <a:rPr lang="fr-FR" sz="2400" i="1" dirty="0" err="1" smtClean="0">
                <a:solidFill>
                  <a:srgbClr val="0033CC"/>
                </a:solidFill>
              </a:rPr>
              <a:t>bulk</a:t>
            </a:r>
            <a:r>
              <a:rPr lang="fr-FR" sz="2400" i="1" dirty="0" smtClean="0">
                <a:solidFill>
                  <a:srgbClr val="0033CC"/>
                </a:solidFill>
              </a:rPr>
              <a:t>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058031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31" descr="figure5"/>
          <p:cNvPicPr>
            <a:picLocks noChangeAspect="1" noChangeArrowheads="1"/>
          </p:cNvPicPr>
          <p:nvPr/>
        </p:nvPicPr>
        <p:blipFill>
          <a:blip r:embed="rId2" cstate="print"/>
          <a:srcRect r="732"/>
          <a:stretch>
            <a:fillRect/>
          </a:stretch>
        </p:blipFill>
        <p:spPr bwMode="auto">
          <a:xfrm>
            <a:off x="288925" y="2077797"/>
            <a:ext cx="8169275" cy="4399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233"/>
          <p:cNvGrpSpPr>
            <a:grpSpLocks/>
          </p:cNvGrpSpPr>
          <p:nvPr/>
        </p:nvGrpSpPr>
        <p:grpSpPr bwMode="auto">
          <a:xfrm>
            <a:off x="530225" y="914400"/>
            <a:ext cx="8004175" cy="1123950"/>
            <a:chOff x="460" y="686"/>
            <a:chExt cx="5042" cy="708"/>
          </a:xfrm>
        </p:grpSpPr>
        <p:pic>
          <p:nvPicPr>
            <p:cNvPr id="62" name="Picture 28" descr="F:\Anne-Laure\Microscopie à contraste de phase 2008\etude du 12OHST ETOHNH2\effet de AcSt\9ACST20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6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3" name="Text Box 5"/>
            <p:cNvSpPr txBox="1">
              <a:spLocks noChangeArrowheads="1"/>
            </p:cNvSpPr>
            <p:nvPr/>
          </p:nvSpPr>
          <p:spPr bwMode="auto">
            <a:xfrm>
              <a:off x="1160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20°C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64" name="Rectangle 45"/>
            <p:cNvSpPr>
              <a:spLocks noChangeArrowheads="1"/>
            </p:cNvSpPr>
            <p:nvPr/>
          </p:nvSpPr>
          <p:spPr bwMode="auto">
            <a:xfrm>
              <a:off x="536" y="1196"/>
              <a:ext cx="234" cy="14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65" name="Rectangle 46"/>
            <p:cNvSpPr>
              <a:spLocks noChangeArrowheads="1"/>
            </p:cNvSpPr>
            <p:nvPr/>
          </p:nvSpPr>
          <p:spPr bwMode="auto">
            <a:xfrm>
              <a:off x="596" y="1295"/>
              <a:ext cx="102" cy="2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pic>
          <p:nvPicPr>
            <p:cNvPr id="66" name="Picture 29" descr="F:\Anne-Laure\Microscopie à contraste de phase 2008\etude du 12OHST ETOHNH2\effet de AcSt\9ACST49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14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" name="Picture 30" descr="F:\Anne-Laure\Microscopie à contraste de phase 2008\etude du 12OHST ETOHNH2\effet de AcSt\9ACST53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92" y="689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" name="Picture 31" descr="F:\Anne-Laure\Microscopie à contraste de phase 2008\etude du 12OHST ETOHNH2\effet de AcSt\9ACST67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70" y="691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" name="Picture 123" descr="transparan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448" y="688"/>
              <a:ext cx="978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" name="Rectangle 34"/>
            <p:cNvSpPr>
              <a:spLocks noChangeArrowheads="1"/>
            </p:cNvSpPr>
            <p:nvPr/>
          </p:nvSpPr>
          <p:spPr bwMode="auto">
            <a:xfrm>
              <a:off x="536" y="689"/>
              <a:ext cx="4896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71" name="Line 35"/>
            <p:cNvSpPr>
              <a:spLocks noChangeShapeType="1"/>
            </p:cNvSpPr>
            <p:nvPr/>
          </p:nvSpPr>
          <p:spPr bwMode="auto">
            <a:xfrm>
              <a:off x="1508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" name="Line 39"/>
            <p:cNvSpPr>
              <a:spLocks noChangeShapeType="1"/>
            </p:cNvSpPr>
            <p:nvPr/>
          </p:nvSpPr>
          <p:spPr bwMode="auto">
            <a:xfrm>
              <a:off x="2489" y="692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" name="Line 40"/>
            <p:cNvSpPr>
              <a:spLocks noChangeShapeType="1"/>
            </p:cNvSpPr>
            <p:nvPr/>
          </p:nvSpPr>
          <p:spPr bwMode="auto">
            <a:xfrm>
              <a:off x="3473" y="686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" name="Line 41"/>
            <p:cNvSpPr>
              <a:spLocks noChangeShapeType="1"/>
            </p:cNvSpPr>
            <p:nvPr/>
          </p:nvSpPr>
          <p:spPr bwMode="auto">
            <a:xfrm>
              <a:off x="4457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136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47°C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6" name="Text Box 6"/>
            <p:cNvSpPr txBox="1">
              <a:spLocks noChangeArrowheads="1"/>
            </p:cNvSpPr>
            <p:nvPr/>
          </p:nvSpPr>
          <p:spPr bwMode="auto">
            <a:xfrm>
              <a:off x="3118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50°C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7" name="Text Box 6"/>
            <p:cNvSpPr txBox="1">
              <a:spLocks noChangeArrowheads="1"/>
            </p:cNvSpPr>
            <p:nvPr/>
          </p:nvSpPr>
          <p:spPr bwMode="auto">
            <a:xfrm>
              <a:off x="4112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60°C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78" name="Text Box 6"/>
            <p:cNvSpPr txBox="1">
              <a:spLocks noChangeArrowheads="1"/>
            </p:cNvSpPr>
            <p:nvPr/>
          </p:nvSpPr>
          <p:spPr bwMode="auto">
            <a:xfrm>
              <a:off x="5078" y="1106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 dirty="0">
                  <a:latin typeface="Tahoma" pitchFamily="34" charset="0"/>
                </a:rPr>
                <a:t>70°C</a:t>
              </a:r>
              <a:r>
                <a:rPr lang="fr-FR" sz="2400" dirty="0">
                  <a:latin typeface="Tahoma" pitchFamily="34" charset="0"/>
                </a:rPr>
                <a:t> </a:t>
              </a:r>
            </a:p>
          </p:txBody>
        </p:sp>
        <p:sp>
          <p:nvSpPr>
            <p:cNvPr id="79" name="Text Box 27"/>
            <p:cNvSpPr txBox="1">
              <a:spLocks noChangeArrowheads="1"/>
            </p:cNvSpPr>
            <p:nvPr/>
          </p:nvSpPr>
          <p:spPr bwMode="auto">
            <a:xfrm>
              <a:off x="460" y="1175"/>
              <a:ext cx="39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r-FR" sz="900" b="1">
                  <a:latin typeface="Tahoma" pitchFamily="34" charset="0"/>
                </a:rPr>
                <a:t>10µm</a:t>
              </a:r>
            </a:p>
          </p:txBody>
        </p:sp>
      </p:grpSp>
      <p:sp>
        <p:nvSpPr>
          <p:cNvPr id="23" name="ZoneTexte 22"/>
          <p:cNvSpPr txBox="1"/>
          <p:nvPr/>
        </p:nvSpPr>
        <p:spPr>
          <a:xfrm>
            <a:off x="6781800" y="1143000"/>
            <a:ext cx="397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600" b="1" dirty="0" smtClean="0">
                <a:solidFill>
                  <a:schemeClr val="bg1"/>
                </a:solidFill>
              </a:rPr>
              <a:t>?</a:t>
            </a:r>
            <a:endParaRPr lang="fr-FR" sz="3600" b="1" dirty="0">
              <a:solidFill>
                <a:schemeClr val="bg1"/>
              </a:solidFill>
            </a:endParaRPr>
          </a:p>
        </p:txBody>
      </p:sp>
      <p:sp>
        <p:nvSpPr>
          <p:cNvPr id="24" name="Ellipse 23"/>
          <p:cNvSpPr/>
          <p:nvPr/>
        </p:nvSpPr>
        <p:spPr>
          <a:xfrm>
            <a:off x="6248400" y="1066800"/>
            <a:ext cx="1219200" cy="762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/>
          <p:cNvSpPr/>
          <p:nvPr/>
        </p:nvSpPr>
        <p:spPr>
          <a:xfrm>
            <a:off x="5715000" y="2438400"/>
            <a:ext cx="2590800" cy="1828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25"/>
          <p:cNvSpPr/>
          <p:nvPr/>
        </p:nvSpPr>
        <p:spPr>
          <a:xfrm>
            <a:off x="6248400" y="5543550"/>
            <a:ext cx="304800" cy="15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6248400" y="5343525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70°C</a:t>
            </a:r>
            <a:endParaRPr lang="fr-FR" dirty="0"/>
          </a:p>
        </p:txBody>
      </p:sp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24588" y="2333625"/>
            <a:ext cx="1728788" cy="170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85" name="ZoneTexte 784"/>
          <p:cNvSpPr txBox="1"/>
          <p:nvPr/>
        </p:nvSpPr>
        <p:spPr>
          <a:xfrm>
            <a:off x="2351127" y="6595165"/>
            <a:ext cx="6822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itchFamily="34" charset="0"/>
                <a:cs typeface="Arial" pitchFamily="34" charset="0"/>
              </a:rPr>
              <a:t>A.-L.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Navailles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Nallet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J.-P.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Phys.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Chem. B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115(29)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9033–9039.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4" name="ZoneTexte 3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in </a:t>
            </a:r>
            <a:r>
              <a:rPr lang="fr-FR" sz="2400" i="1" dirty="0" err="1" smtClean="0">
                <a:solidFill>
                  <a:srgbClr val="0033CC"/>
                </a:solidFill>
              </a:rPr>
              <a:t>bulk</a:t>
            </a:r>
            <a:r>
              <a:rPr lang="fr-FR" sz="2400" i="1" dirty="0" smtClean="0">
                <a:solidFill>
                  <a:srgbClr val="0033CC"/>
                </a:solidFill>
              </a:rPr>
              <a:t>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57583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68" name="ZoneTexte 67"/>
          <p:cNvSpPr txBox="1"/>
          <p:nvPr/>
        </p:nvSpPr>
        <p:spPr>
          <a:xfrm>
            <a:off x="1343025" y="895018"/>
            <a:ext cx="5048249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is the behavior of NCCs in solution ?</a:t>
            </a:r>
          </a:p>
        </p:txBody>
      </p:sp>
      <p:sp>
        <p:nvSpPr>
          <p:cNvPr id="2" name="Flèche vers le bas 1"/>
          <p:cNvSpPr/>
          <p:nvPr/>
        </p:nvSpPr>
        <p:spPr>
          <a:xfrm rot="16200000">
            <a:off x="928693" y="5148264"/>
            <a:ext cx="285747" cy="600076"/>
          </a:xfrm>
          <a:prstGeom prst="downArrow">
            <a:avLst>
              <a:gd name="adj1" fmla="val 50000"/>
              <a:gd name="adj2" fmla="val 59756"/>
            </a:avLst>
          </a:prstGeom>
          <a:solidFill>
            <a:srgbClr val="0000FF">
              <a:alpha val="17000"/>
            </a:srgbClr>
          </a:solidFill>
          <a:ln w="158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5" name="ZoneTexte 54"/>
          <p:cNvSpPr txBox="1">
            <a:spLocks noChangeArrowheads="1"/>
          </p:cNvSpPr>
          <p:nvPr/>
        </p:nvSpPr>
        <p:spPr bwMode="auto">
          <a:xfrm>
            <a:off x="1543795" y="5274219"/>
            <a:ext cx="116130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>
                <a:latin typeface="+mn-lt"/>
              </a:rPr>
              <a:t>SANS</a:t>
            </a:r>
            <a:endParaRPr lang="fr-FR" b="1" dirty="0" smtClean="0">
              <a:latin typeface="+mn-lt"/>
            </a:endParaRPr>
          </a:p>
        </p:txBody>
      </p:sp>
      <p:sp>
        <p:nvSpPr>
          <p:cNvPr id="437" name="ZoneTexte 436"/>
          <p:cNvSpPr txBox="1"/>
          <p:nvPr/>
        </p:nvSpPr>
        <p:spPr>
          <a:xfrm>
            <a:off x="5918524" y="6593307"/>
            <a:ext cx="31566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F. </a:t>
            </a:r>
            <a:r>
              <a:rPr lang="fr-FR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Cherhal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1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et al</a:t>
            </a:r>
            <a:r>
              <a:rPr lang="fr-FR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Langmuir, </a:t>
            </a:r>
            <a:r>
              <a:rPr lang="fr-FR" sz="1000" b="1" dirty="0">
                <a:latin typeface="Arial" panose="020B0604020202020204" pitchFamily="34" charset="0"/>
                <a:cs typeface="Arial" panose="020B0604020202020204" pitchFamily="34" charset="0"/>
              </a:rPr>
              <a:t>2015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, 31(20), 5596–5602</a:t>
            </a:r>
          </a:p>
        </p:txBody>
      </p:sp>
      <p:pic>
        <p:nvPicPr>
          <p:cNvPr id="78" name="Image 7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87" t="4169" r="2126" b="4426"/>
          <a:stretch/>
        </p:blipFill>
        <p:spPr>
          <a:xfrm>
            <a:off x="2198709" y="1931896"/>
            <a:ext cx="1310714" cy="1241444"/>
          </a:xfrm>
          <a:prstGeom prst="rect">
            <a:avLst/>
          </a:prstGeom>
        </p:spPr>
      </p:pic>
      <p:sp>
        <p:nvSpPr>
          <p:cNvPr id="79" name="Forme libre 78"/>
          <p:cNvSpPr/>
          <p:nvPr/>
        </p:nvSpPr>
        <p:spPr>
          <a:xfrm rot="9191630">
            <a:off x="1589903" y="2564391"/>
            <a:ext cx="1488100" cy="894897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0" name="Image 7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3502892" y="1931125"/>
            <a:ext cx="130811" cy="1240971"/>
          </a:xfrm>
          <a:prstGeom prst="rect">
            <a:avLst/>
          </a:prstGeom>
        </p:spPr>
      </p:pic>
      <p:sp>
        <p:nvSpPr>
          <p:cNvPr id="81" name="Rectangle 201"/>
          <p:cNvSpPr>
            <a:spLocks noChangeArrowheads="1"/>
          </p:cNvSpPr>
          <p:nvPr/>
        </p:nvSpPr>
        <p:spPr bwMode="auto">
          <a:xfrm>
            <a:off x="1135208" y="2995182"/>
            <a:ext cx="1484416" cy="1316316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fr-FR"/>
          </a:p>
        </p:txBody>
      </p:sp>
      <p:sp>
        <p:nvSpPr>
          <p:cNvPr id="82" name="Cylindre 81"/>
          <p:cNvSpPr/>
          <p:nvPr/>
        </p:nvSpPr>
        <p:spPr>
          <a:xfrm rot="13200000">
            <a:off x="1371163" y="3528842"/>
            <a:ext cx="167194" cy="1202205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3" name="Secteurs 82"/>
          <p:cNvSpPr/>
          <p:nvPr/>
        </p:nvSpPr>
        <p:spPr>
          <a:xfrm rot="9163287">
            <a:off x="2529211" y="2270944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1202500" y="343206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5" name="Rectangle 84"/>
          <p:cNvSpPr/>
          <p:nvPr/>
        </p:nvSpPr>
        <p:spPr>
          <a:xfrm rot="21180000">
            <a:off x="1483789" y="314687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6" name="Rectangle 85"/>
          <p:cNvSpPr/>
          <p:nvPr/>
        </p:nvSpPr>
        <p:spPr>
          <a:xfrm rot="3600000">
            <a:off x="1620500" y="315583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7" name="Rectangle 86"/>
          <p:cNvSpPr/>
          <p:nvPr/>
        </p:nvSpPr>
        <p:spPr>
          <a:xfrm rot="2100000">
            <a:off x="1629466" y="308412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88" name="Rectangle 87"/>
          <p:cNvSpPr/>
          <p:nvPr/>
        </p:nvSpPr>
        <p:spPr>
          <a:xfrm rot="1500000">
            <a:off x="1414314" y="322531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9" name="Rectangle 88"/>
          <p:cNvSpPr/>
          <p:nvPr/>
        </p:nvSpPr>
        <p:spPr>
          <a:xfrm rot="3360000">
            <a:off x="1580161" y="328358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0" name="Rectangle 89"/>
          <p:cNvSpPr/>
          <p:nvPr/>
        </p:nvSpPr>
        <p:spPr>
          <a:xfrm rot="21180000">
            <a:off x="1851342" y="310428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1" name="Rectangle 90"/>
          <p:cNvSpPr/>
          <p:nvPr/>
        </p:nvSpPr>
        <p:spPr>
          <a:xfrm rot="4680000">
            <a:off x="1781867" y="308860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2" name="Rectangle 91"/>
          <p:cNvSpPr/>
          <p:nvPr/>
        </p:nvSpPr>
        <p:spPr>
          <a:xfrm rot="1500000">
            <a:off x="1781867" y="31827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3" name="Rectangle 92"/>
          <p:cNvSpPr/>
          <p:nvPr/>
        </p:nvSpPr>
        <p:spPr>
          <a:xfrm rot="5400000">
            <a:off x="1454637" y="299667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4" name="Groupe 93"/>
          <p:cNvGrpSpPr/>
          <p:nvPr/>
        </p:nvGrpSpPr>
        <p:grpSpPr>
          <a:xfrm rot="5400000">
            <a:off x="1750730" y="3632681"/>
            <a:ext cx="645122" cy="508409"/>
            <a:chOff x="4869640" y="3731994"/>
            <a:chExt cx="645122" cy="508409"/>
          </a:xfrm>
        </p:grpSpPr>
        <p:sp>
          <p:nvSpPr>
            <p:cNvPr id="95" name="Rectangle 94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6" name="Rectangle 95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7" name="Rectangle 96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8" name="Rectangle 97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9" name="Rectangle 98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00" name="Rectangle 99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1" name="Rectangle 100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2" name="Rectangle 101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4" name="Rectangle 103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5" name="Rectangle 104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6" name="Rectangle 105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7" name="Groupe 106"/>
          <p:cNvGrpSpPr/>
          <p:nvPr/>
        </p:nvGrpSpPr>
        <p:grpSpPr>
          <a:xfrm rot="4200000">
            <a:off x="2021911" y="3115526"/>
            <a:ext cx="645122" cy="508409"/>
            <a:chOff x="4869640" y="3731994"/>
            <a:chExt cx="645122" cy="508409"/>
          </a:xfrm>
        </p:grpSpPr>
        <p:sp>
          <p:nvSpPr>
            <p:cNvPr id="108" name="Rectangle 107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9" name="Rectangle 108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0" name="Rectangle 109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1" name="Rectangle 110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2" name="Rectangle 111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13" name="Rectangle 112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4" name="Rectangle 113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5" name="Rectangle 114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7" name="Rectangle 116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8" name="Rectangle 117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9" name="Rectangle 118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0" name="Rectangle 119"/>
          <p:cNvSpPr/>
          <p:nvPr/>
        </p:nvSpPr>
        <p:spPr>
          <a:xfrm rot="4980000">
            <a:off x="1707306" y="348980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1" name="Rectangle 120"/>
          <p:cNvSpPr/>
          <p:nvPr/>
        </p:nvSpPr>
        <p:spPr>
          <a:xfrm rot="10080000">
            <a:off x="1722993" y="342033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Rectangle 121"/>
          <p:cNvSpPr/>
          <p:nvPr/>
        </p:nvSpPr>
        <p:spPr>
          <a:xfrm rot="9000000">
            <a:off x="1698341" y="362651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Rectangle 122"/>
          <p:cNvSpPr/>
          <p:nvPr/>
        </p:nvSpPr>
        <p:spPr>
          <a:xfrm rot="8100000">
            <a:off x="1545940" y="381926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Rectangle 123"/>
          <p:cNvSpPr/>
          <p:nvPr/>
        </p:nvSpPr>
        <p:spPr>
          <a:xfrm rot="7500000">
            <a:off x="1417633" y="316875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25" name="Rectangle 124"/>
          <p:cNvSpPr/>
          <p:nvPr/>
        </p:nvSpPr>
        <p:spPr>
          <a:xfrm rot="6900000">
            <a:off x="1676491" y="31536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Rectangle 125"/>
          <p:cNvSpPr/>
          <p:nvPr/>
        </p:nvSpPr>
        <p:spPr>
          <a:xfrm rot="8760000">
            <a:off x="1570594" y="35861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7" name="Rectangle 126"/>
          <p:cNvSpPr/>
          <p:nvPr/>
        </p:nvSpPr>
        <p:spPr>
          <a:xfrm rot="10800000">
            <a:off x="1451812" y="354359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8" name="Rectangle 127"/>
          <p:cNvSpPr/>
          <p:nvPr/>
        </p:nvSpPr>
        <p:spPr>
          <a:xfrm rot="5400000">
            <a:off x="1384016" y="380076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Rectangle 128"/>
          <p:cNvSpPr/>
          <p:nvPr/>
        </p:nvSpPr>
        <p:spPr>
          <a:xfrm rot="4980000">
            <a:off x="1778465" y="39811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Rectangle 129"/>
          <p:cNvSpPr/>
          <p:nvPr/>
        </p:nvSpPr>
        <p:spPr>
          <a:xfrm rot="10080000">
            <a:off x="2003701" y="3797408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Rectangle 130"/>
          <p:cNvSpPr/>
          <p:nvPr/>
        </p:nvSpPr>
        <p:spPr>
          <a:xfrm rot="6900000">
            <a:off x="1671449" y="37878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32" name="Groupe 131"/>
          <p:cNvGrpSpPr/>
          <p:nvPr/>
        </p:nvGrpSpPr>
        <p:grpSpPr>
          <a:xfrm rot="1500000">
            <a:off x="1150654" y="3806365"/>
            <a:ext cx="645122" cy="508409"/>
            <a:chOff x="4869640" y="3731994"/>
            <a:chExt cx="645122" cy="508409"/>
          </a:xfrm>
        </p:grpSpPr>
        <p:sp>
          <p:nvSpPr>
            <p:cNvPr id="133" name="Rectangle 132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4" name="Rectangle 133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5" name="Rectangle 134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6" name="Rectangle 135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7" name="Rectangle 136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38" name="Rectangle 137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9" name="Rectangle 138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0" name="Rectangle 139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2" name="Rectangle 141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3" name="Rectangle 142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4" name="Rectangle 143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7" name="Rectangle 76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45" name="ZoneTexte 14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076655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45" descr="augmentation tubes.jpg"/>
          <p:cNvPicPr>
            <a:picLocks noChangeAspect="1"/>
          </p:cNvPicPr>
          <p:nvPr/>
        </p:nvPicPr>
        <p:blipFill rotWithShape="1">
          <a:blip r:embed="rId2" cstate="print"/>
          <a:srcRect t="-1" b="1281"/>
          <a:stretch/>
        </p:blipFill>
        <p:spPr bwMode="auto">
          <a:xfrm>
            <a:off x="994310" y="2530604"/>
            <a:ext cx="6999244" cy="1957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65" name="Group 1233"/>
          <p:cNvGrpSpPr>
            <a:grpSpLocks/>
          </p:cNvGrpSpPr>
          <p:nvPr/>
        </p:nvGrpSpPr>
        <p:grpSpPr bwMode="auto">
          <a:xfrm>
            <a:off x="530225" y="914400"/>
            <a:ext cx="8004175" cy="1123950"/>
            <a:chOff x="460" y="686"/>
            <a:chExt cx="5042" cy="708"/>
          </a:xfrm>
        </p:grpSpPr>
        <p:pic>
          <p:nvPicPr>
            <p:cNvPr id="566" name="Picture 28" descr="F:\Anne-Laure\Microscopie à contraste de phase 2008\etude du 12OHST ETOHNH2\effet de AcSt\9ACST20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6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67" name="Text Box 5"/>
            <p:cNvSpPr txBox="1">
              <a:spLocks noChangeArrowheads="1"/>
            </p:cNvSpPr>
            <p:nvPr/>
          </p:nvSpPr>
          <p:spPr bwMode="auto">
            <a:xfrm>
              <a:off x="1160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20°C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568" name="Rectangle 45"/>
            <p:cNvSpPr>
              <a:spLocks noChangeArrowheads="1"/>
            </p:cNvSpPr>
            <p:nvPr/>
          </p:nvSpPr>
          <p:spPr bwMode="auto">
            <a:xfrm>
              <a:off x="536" y="1196"/>
              <a:ext cx="234" cy="14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569" name="Rectangle 46"/>
            <p:cNvSpPr>
              <a:spLocks noChangeArrowheads="1"/>
            </p:cNvSpPr>
            <p:nvPr/>
          </p:nvSpPr>
          <p:spPr bwMode="auto">
            <a:xfrm>
              <a:off x="596" y="1295"/>
              <a:ext cx="102" cy="2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 sz="2400">
                <a:latin typeface="Tahoma" pitchFamily="34" charset="0"/>
              </a:endParaRPr>
            </a:p>
          </p:txBody>
        </p:sp>
        <p:pic>
          <p:nvPicPr>
            <p:cNvPr id="570" name="Picture 29" descr="F:\Anne-Laure\Microscopie à contraste de phase 2008\etude du 12OHST ETOHNH2\effet de AcSt\9ACST49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14" y="688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71" name="Picture 30" descr="F:\Anne-Laure\Microscopie à contraste de phase 2008\etude du 12OHST ETOHNH2\effet de AcSt\9ACST53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92" y="689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72" name="Picture 31" descr="F:\Anne-Laure\Microscopie à contraste de phase 2008\etude du 12OHST ETOHNH2\effet de AcSt\9ACST67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70" y="691"/>
              <a:ext cx="979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73" name="Picture 123" descr="transparan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448" y="688"/>
              <a:ext cx="978" cy="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74" name="Rectangle 34"/>
            <p:cNvSpPr>
              <a:spLocks noChangeArrowheads="1"/>
            </p:cNvSpPr>
            <p:nvPr/>
          </p:nvSpPr>
          <p:spPr bwMode="auto">
            <a:xfrm>
              <a:off x="536" y="689"/>
              <a:ext cx="4896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 sz="2400">
                <a:latin typeface="Tahoma" pitchFamily="34" charset="0"/>
              </a:endParaRPr>
            </a:p>
          </p:txBody>
        </p:sp>
        <p:sp>
          <p:nvSpPr>
            <p:cNvPr id="575" name="Line 35"/>
            <p:cNvSpPr>
              <a:spLocks noChangeShapeType="1"/>
            </p:cNvSpPr>
            <p:nvPr/>
          </p:nvSpPr>
          <p:spPr bwMode="auto">
            <a:xfrm>
              <a:off x="1508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76" name="Line 39"/>
            <p:cNvSpPr>
              <a:spLocks noChangeShapeType="1"/>
            </p:cNvSpPr>
            <p:nvPr/>
          </p:nvSpPr>
          <p:spPr bwMode="auto">
            <a:xfrm>
              <a:off x="2489" y="692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77" name="Line 40"/>
            <p:cNvSpPr>
              <a:spLocks noChangeShapeType="1"/>
            </p:cNvSpPr>
            <p:nvPr/>
          </p:nvSpPr>
          <p:spPr bwMode="auto">
            <a:xfrm>
              <a:off x="3473" y="686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78" name="Line 41"/>
            <p:cNvSpPr>
              <a:spLocks noChangeShapeType="1"/>
            </p:cNvSpPr>
            <p:nvPr/>
          </p:nvSpPr>
          <p:spPr bwMode="auto">
            <a:xfrm>
              <a:off x="4457" y="689"/>
              <a:ext cx="0" cy="6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79" name="Text Box 6"/>
            <p:cNvSpPr txBox="1">
              <a:spLocks noChangeArrowheads="1"/>
            </p:cNvSpPr>
            <p:nvPr/>
          </p:nvSpPr>
          <p:spPr bwMode="auto">
            <a:xfrm>
              <a:off x="2136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47°C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580" name="Text Box 6"/>
            <p:cNvSpPr txBox="1">
              <a:spLocks noChangeArrowheads="1"/>
            </p:cNvSpPr>
            <p:nvPr/>
          </p:nvSpPr>
          <p:spPr bwMode="auto">
            <a:xfrm>
              <a:off x="3118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50°C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581" name="Text Box 6"/>
            <p:cNvSpPr txBox="1">
              <a:spLocks noChangeArrowheads="1"/>
            </p:cNvSpPr>
            <p:nvPr/>
          </p:nvSpPr>
          <p:spPr bwMode="auto">
            <a:xfrm>
              <a:off x="4112" y="1100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60°C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582" name="Text Box 6"/>
            <p:cNvSpPr txBox="1">
              <a:spLocks noChangeArrowheads="1"/>
            </p:cNvSpPr>
            <p:nvPr/>
          </p:nvSpPr>
          <p:spPr bwMode="auto">
            <a:xfrm>
              <a:off x="5078" y="1106"/>
              <a:ext cx="42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fr-FR" sz="1400" b="1">
                  <a:latin typeface="Tahoma" pitchFamily="34" charset="0"/>
                </a:rPr>
                <a:t>70°C</a:t>
              </a:r>
              <a:r>
                <a:rPr lang="fr-FR" sz="2400">
                  <a:latin typeface="Tahoma" pitchFamily="34" charset="0"/>
                </a:rPr>
                <a:t> </a:t>
              </a:r>
            </a:p>
          </p:txBody>
        </p:sp>
        <p:sp>
          <p:nvSpPr>
            <p:cNvPr id="583" name="Text Box 27"/>
            <p:cNvSpPr txBox="1">
              <a:spLocks noChangeArrowheads="1"/>
            </p:cNvSpPr>
            <p:nvPr/>
          </p:nvSpPr>
          <p:spPr bwMode="auto">
            <a:xfrm>
              <a:off x="460" y="1175"/>
              <a:ext cx="39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r-FR" sz="900" b="1">
                  <a:latin typeface="Tahoma" pitchFamily="34" charset="0"/>
                </a:rPr>
                <a:t>10µm</a:t>
              </a:r>
            </a:p>
          </p:txBody>
        </p:sp>
      </p:grpSp>
      <p:sp>
        <p:nvSpPr>
          <p:cNvPr id="585" name="ZoneTexte 584"/>
          <p:cNvSpPr txBox="1"/>
          <p:nvPr/>
        </p:nvSpPr>
        <p:spPr>
          <a:xfrm>
            <a:off x="6781800" y="1143000"/>
            <a:ext cx="397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600" b="1" dirty="0" smtClean="0">
                <a:solidFill>
                  <a:schemeClr val="bg1"/>
                </a:solidFill>
              </a:rPr>
              <a:t>?</a:t>
            </a:r>
            <a:endParaRPr lang="fr-FR" sz="3600" b="1" dirty="0">
              <a:solidFill>
                <a:schemeClr val="bg1"/>
              </a:solidFill>
            </a:endParaRPr>
          </a:p>
        </p:txBody>
      </p:sp>
      <p:sp>
        <p:nvSpPr>
          <p:cNvPr id="586" name="Ellipse 585"/>
          <p:cNvSpPr/>
          <p:nvPr/>
        </p:nvSpPr>
        <p:spPr>
          <a:xfrm>
            <a:off x="6248400" y="1066800"/>
            <a:ext cx="1219200" cy="762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0" name="ZoneTexte 589"/>
          <p:cNvSpPr txBox="1"/>
          <p:nvPr/>
        </p:nvSpPr>
        <p:spPr>
          <a:xfrm>
            <a:off x="2351127" y="6595165"/>
            <a:ext cx="6822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latin typeface="Arial" pitchFamily="34" charset="0"/>
                <a:cs typeface="Arial" pitchFamily="34" charset="0"/>
              </a:rPr>
              <a:t>A.-L.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L.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Navailles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Nallet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J.-P.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Phys.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Chem. B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GB" sz="1000" i="1" dirty="0" smtClean="0">
                <a:latin typeface="Arial" pitchFamily="34" charset="0"/>
                <a:cs typeface="Arial" pitchFamily="34" charset="0"/>
              </a:rPr>
              <a:t>115(29)</a:t>
            </a:r>
            <a:r>
              <a:rPr lang="en-GB" sz="1000" dirty="0" smtClean="0">
                <a:latin typeface="Arial" pitchFamily="34" charset="0"/>
                <a:cs typeface="Arial" pitchFamily="34" charset="0"/>
              </a:rPr>
              <a:t>, 9033–9039.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44" name="ZoneTexte 5"/>
          <p:cNvSpPr txBox="1">
            <a:spLocks noChangeArrowheads="1"/>
          </p:cNvSpPr>
          <p:nvPr/>
        </p:nvSpPr>
        <p:spPr bwMode="auto">
          <a:xfrm>
            <a:off x="1641475" y="5208790"/>
            <a:ext cx="5433233" cy="400110"/>
          </a:xfrm>
          <a:prstGeom prst="rect">
            <a:avLst/>
          </a:prstGeom>
          <a:solidFill>
            <a:srgbClr val="92D050">
              <a:alpha val="3300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 dirty="0" err="1" smtClean="0"/>
              <a:t>Melting</a:t>
            </a:r>
            <a:r>
              <a:rPr lang="fr-FR" sz="2000" dirty="0" smtClean="0"/>
              <a:t> of tubes </a:t>
            </a:r>
            <a:r>
              <a:rPr lang="fr-FR" sz="2000" dirty="0" err="1" smtClean="0"/>
              <a:t>into</a:t>
            </a:r>
            <a:r>
              <a:rPr lang="fr-FR" sz="2000" dirty="0" smtClean="0"/>
              <a:t> micelles </a:t>
            </a:r>
            <a:r>
              <a:rPr lang="fr-FR" sz="2000" dirty="0" err="1" smtClean="0"/>
              <a:t>at</a:t>
            </a:r>
            <a:r>
              <a:rPr lang="fr-FR" sz="2000" dirty="0" smtClean="0"/>
              <a:t> </a:t>
            </a:r>
            <a:r>
              <a:rPr lang="fr-FR" sz="2000" dirty="0" err="1" smtClean="0"/>
              <a:t>high</a:t>
            </a:r>
            <a:r>
              <a:rPr lang="fr-FR" sz="2000" dirty="0" smtClean="0"/>
              <a:t> T!</a:t>
            </a:r>
            <a:endParaRPr lang="fr-FR" sz="2000" dirty="0"/>
          </a:p>
        </p:txBody>
      </p:sp>
      <p:sp>
        <p:nvSpPr>
          <p:cNvPr id="30" name="Rectangle 2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1" name="ZoneTexte 3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in </a:t>
            </a:r>
            <a:r>
              <a:rPr lang="fr-FR" sz="2400" i="1" dirty="0" err="1" smtClean="0">
                <a:solidFill>
                  <a:srgbClr val="0033CC"/>
                </a:solidFill>
              </a:rPr>
              <a:t>bulk</a:t>
            </a:r>
            <a:r>
              <a:rPr lang="fr-FR" sz="2400" i="1" dirty="0" smtClean="0">
                <a:solidFill>
                  <a:srgbClr val="0033CC"/>
                </a:solidFill>
              </a:rPr>
              <a:t>		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839180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6" name="Rectangle 316"/>
          <p:cNvSpPr>
            <a:spLocks noChangeArrowheads="1"/>
          </p:cNvSpPr>
          <p:nvPr/>
        </p:nvSpPr>
        <p:spPr bwMode="auto">
          <a:xfrm>
            <a:off x="5770562" y="3662363"/>
            <a:ext cx="2249487" cy="661987"/>
          </a:xfrm>
          <a:prstGeom prst="rect">
            <a:avLst/>
          </a:prstGeom>
          <a:solidFill>
            <a:srgbClr val="CCFFFF"/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pPr algn="ctr"/>
            <a:endParaRPr lang="fr-FR">
              <a:cs typeface="Arial" pitchFamily="34" charset="0"/>
            </a:endParaRPr>
          </a:p>
        </p:txBody>
      </p:sp>
      <p:sp>
        <p:nvSpPr>
          <p:cNvPr id="18435" name="Rectangle 89"/>
          <p:cNvSpPr>
            <a:spLocks noChangeArrowheads="1"/>
          </p:cNvSpPr>
          <p:nvPr/>
        </p:nvSpPr>
        <p:spPr bwMode="auto">
          <a:xfrm>
            <a:off x="2390775" y="1498600"/>
            <a:ext cx="4356100" cy="655636"/>
          </a:xfrm>
          <a:prstGeom prst="rect">
            <a:avLst/>
          </a:prstGeom>
          <a:solidFill>
            <a:srgbClr val="CCFFFF"/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18436" name="Text Box 79"/>
          <p:cNvSpPr txBox="1">
            <a:spLocks noChangeArrowheads="1"/>
          </p:cNvSpPr>
          <p:nvPr/>
        </p:nvSpPr>
        <p:spPr bwMode="auto">
          <a:xfrm>
            <a:off x="3487739" y="1435099"/>
            <a:ext cx="23138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dirty="0">
                <a:cs typeface="Arial" pitchFamily="34" charset="0"/>
              </a:rPr>
              <a:t>D</a:t>
            </a:r>
            <a:r>
              <a:rPr lang="fr-FR" baseline="-10000" dirty="0">
                <a:cs typeface="Arial" pitchFamily="34" charset="0"/>
              </a:rPr>
              <a:t>2</a:t>
            </a:r>
            <a:r>
              <a:rPr lang="fr-FR" dirty="0">
                <a:cs typeface="Arial" pitchFamily="34" charset="0"/>
              </a:rPr>
              <a:t>O</a:t>
            </a:r>
          </a:p>
        </p:txBody>
      </p:sp>
      <p:pic>
        <p:nvPicPr>
          <p:cNvPr id="18440" name="Picture 2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38" y="8237538"/>
            <a:ext cx="3236912" cy="1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41" name="Text Box 78"/>
          <p:cNvSpPr txBox="1">
            <a:spLocks noChangeArrowheads="1"/>
          </p:cNvSpPr>
          <p:nvPr/>
        </p:nvSpPr>
        <p:spPr bwMode="auto">
          <a:xfrm>
            <a:off x="5421313" y="2887663"/>
            <a:ext cx="27733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dirty="0">
                <a:cs typeface="Arial" pitchFamily="34" charset="0"/>
              </a:rPr>
              <a:t>air</a:t>
            </a:r>
          </a:p>
        </p:txBody>
      </p:sp>
      <p:sp>
        <p:nvSpPr>
          <p:cNvPr id="18442" name="Text Box 79"/>
          <p:cNvSpPr txBox="1">
            <a:spLocks noChangeArrowheads="1"/>
          </p:cNvSpPr>
          <p:nvPr/>
        </p:nvSpPr>
        <p:spPr bwMode="auto">
          <a:xfrm>
            <a:off x="5421313" y="3640138"/>
            <a:ext cx="276383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>
                <a:cs typeface="Arial" pitchFamily="34" charset="0"/>
              </a:rPr>
              <a:t>D</a:t>
            </a:r>
            <a:r>
              <a:rPr lang="fr-FR" baseline="-10000">
                <a:cs typeface="Arial" pitchFamily="34" charset="0"/>
              </a:rPr>
              <a:t>2</a:t>
            </a:r>
            <a:r>
              <a:rPr lang="fr-FR">
                <a:cs typeface="Arial" pitchFamily="34" charset="0"/>
              </a:rPr>
              <a:t>O</a:t>
            </a:r>
          </a:p>
        </p:txBody>
      </p:sp>
      <p:sp>
        <p:nvSpPr>
          <p:cNvPr id="18443" name="Line 80"/>
          <p:cNvSpPr>
            <a:spLocks noChangeShapeType="1"/>
          </p:cNvSpPr>
          <p:nvPr/>
        </p:nvSpPr>
        <p:spPr bwMode="auto">
          <a:xfrm>
            <a:off x="8096250" y="3198813"/>
            <a:ext cx="0" cy="48260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 type="triangle" w="med" len="med"/>
            <a:tailEnd type="triangle" w="med" len="med"/>
          </a:ln>
        </p:spPr>
        <p:txBody>
          <a:bodyPr wrap="none"/>
          <a:lstStyle/>
          <a:p>
            <a:endParaRPr lang="fr-FR"/>
          </a:p>
        </p:txBody>
      </p:sp>
      <p:sp>
        <p:nvSpPr>
          <p:cNvPr id="18444" name="Text Box 82"/>
          <p:cNvSpPr txBox="1">
            <a:spLocks noChangeArrowheads="1"/>
          </p:cNvSpPr>
          <p:nvPr/>
        </p:nvSpPr>
        <p:spPr bwMode="auto">
          <a:xfrm>
            <a:off x="8072438" y="3270250"/>
            <a:ext cx="90963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fr-FR" dirty="0">
                <a:cs typeface="Arial" pitchFamily="34" charset="0"/>
              </a:rPr>
              <a:t>≈300 </a:t>
            </a:r>
            <a:r>
              <a:rPr lang="en-US" dirty="0">
                <a:cs typeface="Times New Roman" pitchFamily="18" charset="0"/>
              </a:rPr>
              <a:t>Å</a:t>
            </a:r>
            <a:r>
              <a:rPr lang="fr-FR" dirty="0">
                <a:cs typeface="Arial" pitchFamily="34" charset="0"/>
              </a:rPr>
              <a:t> </a:t>
            </a:r>
          </a:p>
        </p:txBody>
      </p:sp>
      <p:graphicFrame>
        <p:nvGraphicFramePr>
          <p:cNvPr id="18434" name="Object 7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1219040"/>
              </p:ext>
            </p:extLst>
          </p:nvPr>
        </p:nvGraphicFramePr>
        <p:xfrm>
          <a:off x="0" y="2049463"/>
          <a:ext cx="6203950" cy="4387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" name="Graph" r:id="rId5" imgW="4279392" imgH="3024835" progId="Origin50.Graph">
                  <p:embed/>
                </p:oleObj>
              </mc:Choice>
              <mc:Fallback>
                <p:oleObj name="Graph" r:id="rId5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2049463"/>
                        <a:ext cx="6203950" cy="4387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5" name="Rectangle 316"/>
          <p:cNvSpPr>
            <a:spLocks noChangeArrowheads="1"/>
          </p:cNvSpPr>
          <p:nvPr/>
        </p:nvSpPr>
        <p:spPr bwMode="auto">
          <a:xfrm>
            <a:off x="5772150" y="3271838"/>
            <a:ext cx="2228850" cy="392112"/>
          </a:xfrm>
          <a:prstGeom prst="rect">
            <a:avLst/>
          </a:prstGeom>
          <a:solidFill>
            <a:srgbClr val="C00000"/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cxnSp>
        <p:nvCxnSpPr>
          <p:cNvPr id="18447" name="Connecteur droit 266"/>
          <p:cNvCxnSpPr>
            <a:cxnSpLocks noChangeShapeType="1"/>
          </p:cNvCxnSpPr>
          <p:nvPr/>
        </p:nvCxnSpPr>
        <p:spPr bwMode="auto">
          <a:xfrm rot="5400000">
            <a:off x="2082007" y="4598194"/>
            <a:ext cx="900112" cy="0"/>
          </a:xfrm>
          <a:prstGeom prst="line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</p:cxnSp>
      <p:cxnSp>
        <p:nvCxnSpPr>
          <p:cNvPr id="18448" name="Connecteur droit 267"/>
          <p:cNvCxnSpPr>
            <a:cxnSpLocks noChangeShapeType="1"/>
          </p:cNvCxnSpPr>
          <p:nvPr/>
        </p:nvCxnSpPr>
        <p:spPr bwMode="auto">
          <a:xfrm rot="5400000">
            <a:off x="3096419" y="4591844"/>
            <a:ext cx="900112" cy="0"/>
          </a:xfrm>
          <a:prstGeom prst="line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</p:cxnSp>
      <p:cxnSp>
        <p:nvCxnSpPr>
          <p:cNvPr id="18449" name="Connecteur droit avec flèche 281"/>
          <p:cNvCxnSpPr>
            <a:cxnSpLocks noChangeShapeType="1"/>
          </p:cNvCxnSpPr>
          <p:nvPr/>
        </p:nvCxnSpPr>
        <p:spPr bwMode="auto">
          <a:xfrm>
            <a:off x="2543175" y="5072063"/>
            <a:ext cx="1019175" cy="1587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miter lim="800000"/>
            <a:headEnd type="triangle" w="med" len="med"/>
            <a:tailEnd type="triangle" w="med" len="med"/>
          </a:ln>
        </p:spPr>
      </p:cxnSp>
      <p:sp>
        <p:nvSpPr>
          <p:cNvPr id="18450" name="ZoneTexte 283"/>
          <p:cNvSpPr txBox="1">
            <a:spLocks noChangeArrowheads="1"/>
          </p:cNvSpPr>
          <p:nvPr/>
        </p:nvSpPr>
        <p:spPr bwMode="auto">
          <a:xfrm>
            <a:off x="2459038" y="5208588"/>
            <a:ext cx="1198562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l-GR">
                <a:latin typeface="Times New Roman" pitchFamily="18" charset="0"/>
                <a:cs typeface="Times New Roman" pitchFamily="18" charset="0"/>
              </a:rPr>
              <a:t>π</a:t>
            </a:r>
            <a:r>
              <a:rPr lang="fr-FR">
                <a:latin typeface="Times New Roman" pitchFamily="18" charset="0"/>
                <a:cs typeface="Times New Roman" pitchFamily="18" charset="0"/>
              </a:rPr>
              <a:t>/∆Q</a:t>
            </a:r>
          </a:p>
        </p:txBody>
      </p:sp>
      <p:sp>
        <p:nvSpPr>
          <p:cNvPr id="18453" name="Rectangle 2054"/>
          <p:cNvSpPr>
            <a:spLocks noChangeArrowheads="1"/>
          </p:cNvSpPr>
          <p:nvPr/>
        </p:nvSpPr>
        <p:spPr bwMode="auto">
          <a:xfrm>
            <a:off x="2197100" y="1368424"/>
            <a:ext cx="4552950" cy="779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grpSp>
        <p:nvGrpSpPr>
          <p:cNvPr id="2" name="Groupe 40"/>
          <p:cNvGrpSpPr>
            <a:grpSpLocks/>
          </p:cNvGrpSpPr>
          <p:nvPr/>
        </p:nvGrpSpPr>
        <p:grpSpPr bwMode="auto">
          <a:xfrm>
            <a:off x="3389450" y="1657757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98" name="Ellipse 11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99" name="Ellipse 12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" name="Groupe 40"/>
          <p:cNvGrpSpPr>
            <a:grpSpLocks/>
          </p:cNvGrpSpPr>
          <p:nvPr/>
        </p:nvGrpSpPr>
        <p:grpSpPr bwMode="auto">
          <a:xfrm>
            <a:off x="2924175" y="1614486"/>
            <a:ext cx="225425" cy="192088"/>
            <a:chOff x="3696463" y="4217830"/>
            <a:chExt cx="270232" cy="244567"/>
          </a:xfrm>
        </p:grpSpPr>
        <p:sp>
          <p:nvSpPr>
            <p:cNvPr id="202" name="Ellipse 1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3" name="Ellipse 1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4" name="Groupe 40"/>
          <p:cNvGrpSpPr>
            <a:grpSpLocks/>
          </p:cNvGrpSpPr>
          <p:nvPr/>
        </p:nvGrpSpPr>
        <p:grpSpPr bwMode="auto">
          <a:xfrm>
            <a:off x="6245770" y="1668515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205" name="Ellipse 20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6" name="Ellipse 20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" name="Groupe 40"/>
          <p:cNvGrpSpPr>
            <a:grpSpLocks/>
          </p:cNvGrpSpPr>
          <p:nvPr/>
        </p:nvGrpSpPr>
        <p:grpSpPr bwMode="auto">
          <a:xfrm>
            <a:off x="5708650" y="1628774"/>
            <a:ext cx="225425" cy="192087"/>
            <a:chOff x="3696463" y="4217830"/>
            <a:chExt cx="270232" cy="244567"/>
          </a:xfrm>
        </p:grpSpPr>
        <p:sp>
          <p:nvSpPr>
            <p:cNvPr id="208" name="Ellipse 20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9" name="Ellipse 20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6" name="Groupe 40"/>
          <p:cNvGrpSpPr>
            <a:grpSpLocks/>
          </p:cNvGrpSpPr>
          <p:nvPr/>
        </p:nvGrpSpPr>
        <p:grpSpPr bwMode="auto">
          <a:xfrm>
            <a:off x="4198598" y="1779117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211" name="Ellipse 21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2" name="Ellipse 211"/>
            <p:cNvSpPr/>
            <p:nvPr/>
          </p:nvSpPr>
          <p:spPr bwMode="auto">
            <a:xfrm rot="7231378">
              <a:off x="3756269" y="4266882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" name="Groupe 40"/>
          <p:cNvGrpSpPr>
            <a:grpSpLocks/>
          </p:cNvGrpSpPr>
          <p:nvPr/>
        </p:nvGrpSpPr>
        <p:grpSpPr bwMode="auto">
          <a:xfrm>
            <a:off x="4913690" y="1657757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214" name="Ellipse 213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5" name="Ellipse 214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8" name="Groupe 40"/>
          <p:cNvGrpSpPr>
            <a:grpSpLocks/>
          </p:cNvGrpSpPr>
          <p:nvPr/>
        </p:nvGrpSpPr>
        <p:grpSpPr bwMode="auto">
          <a:xfrm>
            <a:off x="2464451" y="1843151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218" name="Ellipse 21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9" name="Ellipse 21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8466" name="Text Box 78"/>
          <p:cNvSpPr txBox="1">
            <a:spLocks noChangeArrowheads="1"/>
          </p:cNvSpPr>
          <p:nvPr/>
        </p:nvSpPr>
        <p:spPr bwMode="auto">
          <a:xfrm>
            <a:off x="3441700" y="906461"/>
            <a:ext cx="23018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>
                <a:cs typeface="Arial" pitchFamily="34" charset="0"/>
              </a:rPr>
              <a:t>air</a:t>
            </a:r>
          </a:p>
        </p:txBody>
      </p:sp>
      <p:sp>
        <p:nvSpPr>
          <p:cNvPr id="18469" name="Rectangle 314"/>
          <p:cNvSpPr>
            <a:spLocks noChangeArrowheads="1"/>
          </p:cNvSpPr>
          <p:nvPr/>
        </p:nvSpPr>
        <p:spPr bwMode="auto">
          <a:xfrm>
            <a:off x="5759451" y="5218113"/>
            <a:ext cx="2232024" cy="428625"/>
          </a:xfrm>
          <a:prstGeom prst="rect">
            <a:avLst/>
          </a:prstGeom>
          <a:solidFill>
            <a:srgbClr val="CCFFFF"/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grpSp>
        <p:nvGrpSpPr>
          <p:cNvPr id="10" name="Groupe 206"/>
          <p:cNvGrpSpPr>
            <a:grpSpLocks/>
          </p:cNvGrpSpPr>
          <p:nvPr/>
        </p:nvGrpSpPr>
        <p:grpSpPr bwMode="auto">
          <a:xfrm rot="6720330">
            <a:off x="7069932" y="5031581"/>
            <a:ext cx="371475" cy="277813"/>
            <a:chOff x="1682040" y="1796196"/>
            <a:chExt cx="370653" cy="278097"/>
          </a:xfrm>
        </p:grpSpPr>
        <p:sp>
          <p:nvSpPr>
            <p:cNvPr id="51" name="Forme libre 5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2" name="Ellipse 5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1" name="Groupe 206"/>
          <p:cNvGrpSpPr>
            <a:grpSpLocks/>
          </p:cNvGrpSpPr>
          <p:nvPr/>
        </p:nvGrpSpPr>
        <p:grpSpPr bwMode="auto">
          <a:xfrm rot="6720330">
            <a:off x="7346156" y="5029994"/>
            <a:ext cx="371475" cy="277813"/>
            <a:chOff x="1682040" y="1796196"/>
            <a:chExt cx="370653" cy="278097"/>
          </a:xfrm>
        </p:grpSpPr>
        <p:sp>
          <p:nvSpPr>
            <p:cNvPr id="54" name="Forme libre 5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5" name="Ellipse 5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2" name="Groupe 206"/>
          <p:cNvGrpSpPr>
            <a:grpSpLocks/>
          </p:cNvGrpSpPr>
          <p:nvPr/>
        </p:nvGrpSpPr>
        <p:grpSpPr bwMode="auto">
          <a:xfrm rot="6720330">
            <a:off x="7631906" y="5029994"/>
            <a:ext cx="371475" cy="277813"/>
            <a:chOff x="1682040" y="1796196"/>
            <a:chExt cx="370653" cy="278097"/>
          </a:xfrm>
        </p:grpSpPr>
        <p:sp>
          <p:nvSpPr>
            <p:cNvPr id="57" name="Forme libre 5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8" name="Ellipse 5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8473" name="Line 103"/>
          <p:cNvSpPr>
            <a:spLocks noChangeShapeType="1"/>
          </p:cNvSpPr>
          <p:nvPr/>
        </p:nvSpPr>
        <p:spPr bwMode="auto">
          <a:xfrm>
            <a:off x="5843588" y="5211763"/>
            <a:ext cx="2124074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sp>
        <p:nvSpPr>
          <p:cNvPr id="18474" name="Text Box 104"/>
          <p:cNvSpPr txBox="1">
            <a:spLocks noChangeArrowheads="1"/>
          </p:cNvSpPr>
          <p:nvPr/>
        </p:nvSpPr>
        <p:spPr bwMode="auto">
          <a:xfrm>
            <a:off x="5726113" y="4602163"/>
            <a:ext cx="224472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/>
              <a:t>air</a:t>
            </a:r>
          </a:p>
        </p:txBody>
      </p:sp>
      <p:sp>
        <p:nvSpPr>
          <p:cNvPr id="18475" name="Text Box 105"/>
          <p:cNvSpPr txBox="1">
            <a:spLocks noChangeArrowheads="1"/>
          </p:cNvSpPr>
          <p:nvPr/>
        </p:nvSpPr>
        <p:spPr bwMode="auto">
          <a:xfrm>
            <a:off x="5726113" y="5280025"/>
            <a:ext cx="224472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/>
              <a:t>D</a:t>
            </a:r>
            <a:r>
              <a:rPr lang="fr-FR" baseline="-10000"/>
              <a:t>2</a:t>
            </a:r>
            <a:r>
              <a:rPr lang="fr-FR"/>
              <a:t>O</a:t>
            </a:r>
          </a:p>
        </p:txBody>
      </p:sp>
      <p:grpSp>
        <p:nvGrpSpPr>
          <p:cNvPr id="13" name="Groupe 196"/>
          <p:cNvGrpSpPr>
            <a:grpSpLocks/>
          </p:cNvGrpSpPr>
          <p:nvPr/>
        </p:nvGrpSpPr>
        <p:grpSpPr bwMode="auto">
          <a:xfrm>
            <a:off x="5759451" y="4983163"/>
            <a:ext cx="1411287" cy="373062"/>
            <a:chOff x="1386986" y="1662246"/>
            <a:chExt cx="1411190" cy="372678"/>
          </a:xfrm>
        </p:grpSpPr>
        <p:grpSp>
          <p:nvGrpSpPr>
            <p:cNvPr id="14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76" name="Forme libre 7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" name="Ellipse 7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5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74" name="Forme libre 7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" name="Ellipse 7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6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72" name="Forme libre 7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3" name="Ellipse 7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7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70" name="Forme libre 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" name="Ellipse 7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8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68" name="Forme libre 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9" name="Ellipse 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18477" name="Text Box 107"/>
          <p:cNvSpPr txBox="1">
            <a:spLocks noChangeArrowheads="1"/>
          </p:cNvSpPr>
          <p:nvPr/>
        </p:nvSpPr>
        <p:spPr bwMode="auto">
          <a:xfrm>
            <a:off x="8118475" y="5041900"/>
            <a:ext cx="12192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r-FR" dirty="0"/>
              <a:t>21 </a:t>
            </a:r>
            <a:r>
              <a:rPr lang="en-US" dirty="0">
                <a:cs typeface="Times New Roman" pitchFamily="18" charset="0"/>
              </a:rPr>
              <a:t>Å</a:t>
            </a:r>
            <a:r>
              <a:rPr lang="fr-FR" dirty="0"/>
              <a:t> </a:t>
            </a:r>
          </a:p>
        </p:txBody>
      </p:sp>
      <p:sp>
        <p:nvSpPr>
          <p:cNvPr id="18478" name="Line 106"/>
          <p:cNvSpPr>
            <a:spLocks noChangeShapeType="1"/>
          </p:cNvSpPr>
          <p:nvPr/>
        </p:nvSpPr>
        <p:spPr bwMode="auto">
          <a:xfrm>
            <a:off x="7932737" y="4899025"/>
            <a:ext cx="4763" cy="49212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 type="triangle" w="med" len="med"/>
            <a:tailEnd type="triangle" w="med" len="med"/>
          </a:ln>
        </p:spPr>
        <p:txBody>
          <a:bodyPr wrap="none"/>
          <a:lstStyle/>
          <a:p>
            <a:endParaRPr lang="fr-FR"/>
          </a:p>
        </p:txBody>
      </p:sp>
      <p:cxnSp>
        <p:nvCxnSpPr>
          <p:cNvPr id="18479" name="Connecteur droit 113"/>
          <p:cNvCxnSpPr>
            <a:cxnSpLocks noChangeShapeType="1"/>
          </p:cNvCxnSpPr>
          <p:nvPr/>
        </p:nvCxnSpPr>
        <p:spPr bwMode="auto">
          <a:xfrm>
            <a:off x="6096001" y="4813300"/>
            <a:ext cx="1704974" cy="796925"/>
          </a:xfrm>
          <a:prstGeom prst="line">
            <a:avLst/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</p:cxnSp>
      <p:cxnSp>
        <p:nvCxnSpPr>
          <p:cNvPr id="18480" name="Connecteur droit 114"/>
          <p:cNvCxnSpPr>
            <a:cxnSpLocks noChangeShapeType="1"/>
          </p:cNvCxnSpPr>
          <p:nvPr/>
        </p:nvCxnSpPr>
        <p:spPr bwMode="auto">
          <a:xfrm rot="10800000" flipV="1">
            <a:off x="6197601" y="4770438"/>
            <a:ext cx="1450975" cy="825500"/>
          </a:xfrm>
          <a:prstGeom prst="line">
            <a:avLst/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84" name="Rectangle 83"/>
          <p:cNvSpPr/>
          <p:nvPr/>
        </p:nvSpPr>
        <p:spPr>
          <a:xfrm>
            <a:off x="3016250" y="2724149"/>
            <a:ext cx="2019300" cy="1619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3" name="ZoneTexte 82"/>
          <p:cNvSpPr txBox="1"/>
          <p:nvPr/>
        </p:nvSpPr>
        <p:spPr>
          <a:xfrm>
            <a:off x="2921000" y="2638425"/>
            <a:ext cx="17621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err="1" smtClean="0">
                <a:cs typeface="Arial" pitchFamily="34" charset="0"/>
              </a:rPr>
              <a:t>Experimental</a:t>
            </a:r>
            <a:r>
              <a:rPr lang="fr-FR" sz="1400" b="1" dirty="0" smtClean="0">
                <a:cs typeface="Arial" pitchFamily="34" charset="0"/>
              </a:rPr>
              <a:t> data</a:t>
            </a:r>
            <a:endParaRPr lang="fr-FR" sz="1400" b="1" dirty="0">
              <a:cs typeface="Arial" pitchFamily="34" charset="0"/>
            </a:endParaRPr>
          </a:p>
        </p:txBody>
      </p:sp>
      <p:sp>
        <p:nvSpPr>
          <p:cNvPr id="96" name="Parallélogramme 95"/>
          <p:cNvSpPr/>
          <p:nvPr/>
        </p:nvSpPr>
        <p:spPr>
          <a:xfrm>
            <a:off x="2388269" y="1314450"/>
            <a:ext cx="4479256" cy="199871"/>
          </a:xfrm>
          <a:prstGeom prst="parallelogram">
            <a:avLst>
              <a:gd name="adj" fmla="val 53261"/>
            </a:avLst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00" name="Connecteur droit 99"/>
          <p:cNvCxnSpPr>
            <a:endCxn id="106" idx="3"/>
          </p:cNvCxnSpPr>
          <p:nvPr/>
        </p:nvCxnSpPr>
        <p:spPr>
          <a:xfrm>
            <a:off x="2394872" y="1493290"/>
            <a:ext cx="4339067" cy="32867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Flèche droite 101"/>
          <p:cNvSpPr/>
          <p:nvPr/>
        </p:nvSpPr>
        <p:spPr>
          <a:xfrm rot="21019252">
            <a:off x="4639390" y="1215906"/>
            <a:ext cx="1771075" cy="93176"/>
          </a:xfrm>
          <a:prstGeom prst="rightArrow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3" name="Rectangle 2057"/>
          <p:cNvSpPr>
            <a:spLocks noChangeArrowheads="1"/>
          </p:cNvSpPr>
          <p:nvPr/>
        </p:nvSpPr>
        <p:spPr bwMode="auto">
          <a:xfrm>
            <a:off x="2389569" y="2154210"/>
            <a:ext cx="4359419" cy="6833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104" name="Rectangle 2058"/>
          <p:cNvSpPr>
            <a:spLocks noChangeArrowheads="1"/>
          </p:cNvSpPr>
          <p:nvPr/>
        </p:nvSpPr>
        <p:spPr bwMode="auto">
          <a:xfrm>
            <a:off x="2329930" y="1499655"/>
            <a:ext cx="64052" cy="726143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105" name="Parallélogramme 104"/>
          <p:cNvSpPr/>
          <p:nvPr/>
        </p:nvSpPr>
        <p:spPr>
          <a:xfrm>
            <a:off x="2324549" y="1303549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6" name="Forme libre 105"/>
          <p:cNvSpPr/>
          <p:nvPr/>
        </p:nvSpPr>
        <p:spPr>
          <a:xfrm>
            <a:off x="6733939" y="1301637"/>
            <a:ext cx="132196" cy="933671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7" name="Flèche droite 106"/>
          <p:cNvSpPr/>
          <p:nvPr/>
        </p:nvSpPr>
        <p:spPr>
          <a:xfrm rot="22200000">
            <a:off x="2858215" y="1215906"/>
            <a:ext cx="1771075" cy="93176"/>
          </a:xfrm>
          <a:prstGeom prst="rightArrow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5" name="Rectangle 8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86" name="ZoneTexte 8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at air/water interface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6964133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68794148"/>
              </p:ext>
            </p:extLst>
          </p:nvPr>
        </p:nvGraphicFramePr>
        <p:xfrm>
          <a:off x="2438642" y="1509761"/>
          <a:ext cx="5516056" cy="3899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24" name="Graph" r:id="rId3" imgW="4279680" imgH="3025440" progId="Origin50.Graph">
                  <p:embed/>
                </p:oleObj>
              </mc:Choice>
              <mc:Fallback>
                <p:oleObj name="Graph" r:id="rId3" imgW="4279680" imgH="302544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38642" y="1509761"/>
                        <a:ext cx="5516056" cy="38997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38"/>
          <p:cNvSpPr>
            <a:spLocks noChangeArrowheads="1"/>
          </p:cNvSpPr>
          <p:nvPr/>
        </p:nvSpPr>
        <p:spPr bwMode="auto">
          <a:xfrm>
            <a:off x="979888" y="3311863"/>
            <a:ext cx="1313035" cy="600075"/>
          </a:xfrm>
          <a:prstGeom prst="rect">
            <a:avLst/>
          </a:prstGeom>
          <a:solidFill>
            <a:srgbClr val="FF0000">
              <a:alpha val="75685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6" name="Rectangle 2057"/>
          <p:cNvSpPr>
            <a:spLocks noChangeArrowheads="1"/>
          </p:cNvSpPr>
          <p:nvPr/>
        </p:nvSpPr>
        <p:spPr bwMode="auto">
          <a:xfrm>
            <a:off x="935610" y="3911938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7" name="Rectangle 2058"/>
          <p:cNvSpPr>
            <a:spLocks noChangeArrowheads="1"/>
          </p:cNvSpPr>
          <p:nvPr/>
        </p:nvSpPr>
        <p:spPr bwMode="auto">
          <a:xfrm>
            <a:off x="935610" y="3303926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8" name="Rectangle 2059"/>
          <p:cNvSpPr>
            <a:spLocks noChangeArrowheads="1"/>
          </p:cNvSpPr>
          <p:nvPr/>
        </p:nvSpPr>
        <p:spPr bwMode="auto">
          <a:xfrm>
            <a:off x="2292923" y="3300751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9" name="Text Box 2138"/>
          <p:cNvSpPr txBox="1">
            <a:spLocks noChangeArrowheads="1"/>
          </p:cNvSpPr>
          <p:nvPr/>
        </p:nvSpPr>
        <p:spPr bwMode="auto">
          <a:xfrm>
            <a:off x="926828" y="2839518"/>
            <a:ext cx="154192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80%D</a:t>
            </a:r>
            <a:r>
              <a:rPr lang="fr-FR" sz="1400" b="1" baseline="-10000" dirty="0" smtClean="0">
                <a:solidFill>
                  <a:srgbClr val="FF0000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O/20%H</a:t>
            </a:r>
            <a:r>
              <a:rPr lang="fr-FR" sz="1400" b="1" baseline="-25000" dirty="0" smtClean="0">
                <a:solidFill>
                  <a:srgbClr val="FF0000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O</a:t>
            </a:r>
            <a:endParaRPr lang="fr-FR" sz="1400" b="1" dirty="0">
              <a:solidFill>
                <a:srgbClr val="FF0000"/>
              </a:solidFill>
              <a:cs typeface="Arial" pitchFamily="34" charset="0"/>
            </a:endParaRPr>
          </a:p>
        </p:txBody>
      </p:sp>
      <p:grpSp>
        <p:nvGrpSpPr>
          <p:cNvPr id="10" name="Groupe 40"/>
          <p:cNvGrpSpPr>
            <a:grpSpLocks/>
          </p:cNvGrpSpPr>
          <p:nvPr/>
        </p:nvGrpSpPr>
        <p:grpSpPr bwMode="auto">
          <a:xfrm>
            <a:off x="1863912" y="3411628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1" name="Ellipse 1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" name="Ellipse 1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3" name="Groupe 40"/>
          <p:cNvGrpSpPr>
            <a:grpSpLocks/>
          </p:cNvGrpSpPr>
          <p:nvPr/>
        </p:nvGrpSpPr>
        <p:grpSpPr bwMode="auto">
          <a:xfrm>
            <a:off x="1507110" y="3411876"/>
            <a:ext cx="225425" cy="192087"/>
            <a:chOff x="3696463" y="4217830"/>
            <a:chExt cx="270232" cy="244567"/>
          </a:xfrm>
        </p:grpSpPr>
        <p:sp>
          <p:nvSpPr>
            <p:cNvPr id="14" name="Ellipse 13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" name="Ellipse 14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6" name="Groupe 40"/>
          <p:cNvGrpSpPr>
            <a:grpSpLocks/>
          </p:cNvGrpSpPr>
          <p:nvPr/>
        </p:nvGrpSpPr>
        <p:grpSpPr bwMode="auto">
          <a:xfrm>
            <a:off x="1066982" y="3433856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17" name="Ellipse 16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8" name="Ellipse 17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9" name="Parallélogramme 18"/>
          <p:cNvSpPr/>
          <p:nvPr/>
        </p:nvSpPr>
        <p:spPr>
          <a:xfrm>
            <a:off x="1002285" y="3104203"/>
            <a:ext cx="1401916" cy="209551"/>
          </a:xfrm>
          <a:prstGeom prst="parallelogram">
            <a:avLst>
              <a:gd name="adj" fmla="val 53261"/>
            </a:avLst>
          </a:prstGeom>
          <a:solidFill>
            <a:srgbClr val="FF0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Parallélogramme 19"/>
          <p:cNvSpPr/>
          <p:nvPr/>
        </p:nvSpPr>
        <p:spPr>
          <a:xfrm>
            <a:off x="2298899" y="3107397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Parallélogramme 20"/>
          <p:cNvSpPr/>
          <p:nvPr/>
        </p:nvSpPr>
        <p:spPr>
          <a:xfrm>
            <a:off x="937615" y="3107819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2343409" y="3094732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23" name="Connecteur droit 22"/>
          <p:cNvCxnSpPr/>
          <p:nvPr/>
        </p:nvCxnSpPr>
        <p:spPr>
          <a:xfrm>
            <a:off x="1006006" y="3307502"/>
            <a:ext cx="1279146" cy="12663"/>
          </a:xfrm>
          <a:prstGeom prst="line">
            <a:avLst/>
          </a:prstGeom>
          <a:ln w="12700"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lèche droite 23"/>
          <p:cNvSpPr/>
          <p:nvPr/>
        </p:nvSpPr>
        <p:spPr>
          <a:xfrm rot="729827">
            <a:off x="1051743" y="3123026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Flèche droite 24"/>
          <p:cNvSpPr/>
          <p:nvPr/>
        </p:nvSpPr>
        <p:spPr>
          <a:xfrm rot="20880000">
            <a:off x="1703834" y="3129258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38"/>
          <p:cNvSpPr>
            <a:spLocks noChangeArrowheads="1"/>
          </p:cNvSpPr>
          <p:nvPr/>
        </p:nvSpPr>
        <p:spPr bwMode="auto">
          <a:xfrm>
            <a:off x="959404" y="4481507"/>
            <a:ext cx="1313035" cy="600075"/>
          </a:xfrm>
          <a:prstGeom prst="rect">
            <a:avLst/>
          </a:prstGeom>
          <a:solidFill>
            <a:schemeClr val="tx1">
              <a:alpha val="76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7" name="Rectangle 2057"/>
          <p:cNvSpPr>
            <a:spLocks noChangeArrowheads="1"/>
          </p:cNvSpPr>
          <p:nvPr/>
        </p:nvSpPr>
        <p:spPr bwMode="auto">
          <a:xfrm>
            <a:off x="915126" y="5081582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8" name="Rectangle 2058"/>
          <p:cNvSpPr>
            <a:spLocks noChangeArrowheads="1"/>
          </p:cNvSpPr>
          <p:nvPr/>
        </p:nvSpPr>
        <p:spPr bwMode="auto">
          <a:xfrm>
            <a:off x="915126" y="4473570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9" name="Rectangle 2059"/>
          <p:cNvSpPr>
            <a:spLocks noChangeArrowheads="1"/>
          </p:cNvSpPr>
          <p:nvPr/>
        </p:nvSpPr>
        <p:spPr bwMode="auto">
          <a:xfrm>
            <a:off x="2272439" y="4470395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30" name="Text Box 2138"/>
          <p:cNvSpPr txBox="1">
            <a:spLocks noChangeArrowheads="1"/>
          </p:cNvSpPr>
          <p:nvPr/>
        </p:nvSpPr>
        <p:spPr bwMode="auto">
          <a:xfrm>
            <a:off x="1082616" y="4009162"/>
            <a:ext cx="121761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cs typeface="Arial" pitchFamily="34" charset="0"/>
              </a:rPr>
              <a:t>100%D</a:t>
            </a:r>
            <a:r>
              <a:rPr lang="fr-FR" sz="1400" b="1" baseline="-10000" dirty="0" smtClean="0">
                <a:cs typeface="Arial" pitchFamily="34" charset="0"/>
              </a:rPr>
              <a:t>2</a:t>
            </a:r>
            <a:r>
              <a:rPr lang="fr-FR" sz="1400" b="1" dirty="0" smtClean="0">
                <a:cs typeface="Arial" pitchFamily="34" charset="0"/>
              </a:rPr>
              <a:t>O</a:t>
            </a:r>
            <a:endParaRPr lang="fr-FR" sz="1400" b="1" dirty="0">
              <a:cs typeface="Arial" pitchFamily="34" charset="0"/>
            </a:endParaRPr>
          </a:p>
        </p:txBody>
      </p:sp>
      <p:grpSp>
        <p:nvGrpSpPr>
          <p:cNvPr id="31" name="Groupe 40"/>
          <p:cNvGrpSpPr>
            <a:grpSpLocks/>
          </p:cNvGrpSpPr>
          <p:nvPr/>
        </p:nvGrpSpPr>
        <p:grpSpPr bwMode="auto">
          <a:xfrm>
            <a:off x="1843428" y="4581272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32" name="Ellipse 31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3" name="Ellipse 32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4" name="Groupe 40"/>
          <p:cNvGrpSpPr>
            <a:grpSpLocks/>
          </p:cNvGrpSpPr>
          <p:nvPr/>
        </p:nvGrpSpPr>
        <p:grpSpPr bwMode="auto">
          <a:xfrm>
            <a:off x="1486626" y="4581520"/>
            <a:ext cx="225425" cy="192087"/>
            <a:chOff x="3696463" y="4217830"/>
            <a:chExt cx="270232" cy="244567"/>
          </a:xfrm>
        </p:grpSpPr>
        <p:sp>
          <p:nvSpPr>
            <p:cNvPr id="35" name="Ellipse 3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6" name="Ellipse 3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7" name="Groupe 40"/>
          <p:cNvGrpSpPr>
            <a:grpSpLocks/>
          </p:cNvGrpSpPr>
          <p:nvPr/>
        </p:nvGrpSpPr>
        <p:grpSpPr bwMode="auto">
          <a:xfrm>
            <a:off x="1046498" y="4603500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38" name="Ellipse 3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9" name="Ellipse 3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0" name="Parallélogramme 39"/>
          <p:cNvSpPr/>
          <p:nvPr/>
        </p:nvSpPr>
        <p:spPr>
          <a:xfrm>
            <a:off x="981801" y="4273847"/>
            <a:ext cx="1401916" cy="209551"/>
          </a:xfrm>
          <a:prstGeom prst="parallelogram">
            <a:avLst>
              <a:gd name="adj" fmla="val 53261"/>
            </a:avLst>
          </a:prstGeom>
          <a:solidFill>
            <a:schemeClr val="tx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Parallélogramme 40"/>
          <p:cNvSpPr/>
          <p:nvPr/>
        </p:nvSpPr>
        <p:spPr>
          <a:xfrm>
            <a:off x="2278415" y="4277041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Parallélogramme 41"/>
          <p:cNvSpPr/>
          <p:nvPr/>
        </p:nvSpPr>
        <p:spPr>
          <a:xfrm>
            <a:off x="917131" y="4277463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322925" y="4264376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44" name="Connecteur droit 43"/>
          <p:cNvCxnSpPr/>
          <p:nvPr/>
        </p:nvCxnSpPr>
        <p:spPr>
          <a:xfrm>
            <a:off x="985522" y="4477146"/>
            <a:ext cx="1279146" cy="12663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lèche droite 44"/>
          <p:cNvSpPr/>
          <p:nvPr/>
        </p:nvSpPr>
        <p:spPr>
          <a:xfrm rot="729827">
            <a:off x="1031259" y="4292670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Flèche droite 45"/>
          <p:cNvSpPr/>
          <p:nvPr/>
        </p:nvSpPr>
        <p:spPr>
          <a:xfrm rot="20880000">
            <a:off x="1683350" y="4298902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Rectangle 38"/>
          <p:cNvSpPr>
            <a:spLocks noChangeArrowheads="1"/>
          </p:cNvSpPr>
          <p:nvPr/>
        </p:nvSpPr>
        <p:spPr bwMode="auto">
          <a:xfrm>
            <a:off x="1011447" y="2133058"/>
            <a:ext cx="1313035" cy="600075"/>
          </a:xfrm>
          <a:prstGeom prst="rect">
            <a:avLst/>
          </a:prstGeom>
          <a:solidFill>
            <a:srgbClr val="007033">
              <a:alpha val="76000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48" name="Rectangle 2057"/>
          <p:cNvSpPr>
            <a:spLocks noChangeArrowheads="1"/>
          </p:cNvSpPr>
          <p:nvPr/>
        </p:nvSpPr>
        <p:spPr bwMode="auto">
          <a:xfrm>
            <a:off x="967169" y="2733133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49" name="Rectangle 2058"/>
          <p:cNvSpPr>
            <a:spLocks noChangeArrowheads="1"/>
          </p:cNvSpPr>
          <p:nvPr/>
        </p:nvSpPr>
        <p:spPr bwMode="auto">
          <a:xfrm>
            <a:off x="967169" y="2125121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50" name="Rectangle 2059"/>
          <p:cNvSpPr>
            <a:spLocks noChangeArrowheads="1"/>
          </p:cNvSpPr>
          <p:nvPr/>
        </p:nvSpPr>
        <p:spPr bwMode="auto">
          <a:xfrm>
            <a:off x="2324482" y="2121946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51" name="Text Box 2138"/>
          <p:cNvSpPr txBox="1">
            <a:spLocks noChangeArrowheads="1"/>
          </p:cNvSpPr>
          <p:nvPr/>
        </p:nvSpPr>
        <p:spPr bwMode="auto">
          <a:xfrm>
            <a:off x="936353" y="1638679"/>
            <a:ext cx="154342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60%D</a:t>
            </a:r>
            <a:r>
              <a:rPr lang="fr-FR" sz="1400" b="1" baseline="-10000" dirty="0" smtClean="0">
                <a:solidFill>
                  <a:srgbClr val="007635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O/40%H</a:t>
            </a:r>
            <a:r>
              <a:rPr lang="fr-FR" sz="1400" b="1" baseline="-25000" dirty="0" smtClean="0">
                <a:solidFill>
                  <a:srgbClr val="007635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O</a:t>
            </a:r>
            <a:endParaRPr lang="fr-FR" sz="1400" b="1" dirty="0">
              <a:solidFill>
                <a:srgbClr val="007635"/>
              </a:solidFill>
              <a:cs typeface="Arial" pitchFamily="34" charset="0"/>
            </a:endParaRPr>
          </a:p>
        </p:txBody>
      </p:sp>
      <p:grpSp>
        <p:nvGrpSpPr>
          <p:cNvPr id="52" name="Groupe 40"/>
          <p:cNvGrpSpPr>
            <a:grpSpLocks/>
          </p:cNvGrpSpPr>
          <p:nvPr/>
        </p:nvGrpSpPr>
        <p:grpSpPr bwMode="auto">
          <a:xfrm>
            <a:off x="1895471" y="2232823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53" name="Ellipse 5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4" name="Ellipse 5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5" name="Groupe 40"/>
          <p:cNvGrpSpPr>
            <a:grpSpLocks/>
          </p:cNvGrpSpPr>
          <p:nvPr/>
        </p:nvGrpSpPr>
        <p:grpSpPr bwMode="auto">
          <a:xfrm>
            <a:off x="1538669" y="2233071"/>
            <a:ext cx="225425" cy="192087"/>
            <a:chOff x="3696463" y="4217830"/>
            <a:chExt cx="270232" cy="244567"/>
          </a:xfrm>
        </p:grpSpPr>
        <p:sp>
          <p:nvSpPr>
            <p:cNvPr id="56" name="Ellipse 55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7" name="Ellipse 56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8" name="Groupe 40"/>
          <p:cNvGrpSpPr>
            <a:grpSpLocks/>
          </p:cNvGrpSpPr>
          <p:nvPr/>
        </p:nvGrpSpPr>
        <p:grpSpPr bwMode="auto">
          <a:xfrm>
            <a:off x="1098541" y="2255051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59" name="Ellipse 58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0" name="Ellipse 59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61" name="Parallélogramme 60"/>
          <p:cNvSpPr/>
          <p:nvPr/>
        </p:nvSpPr>
        <p:spPr>
          <a:xfrm>
            <a:off x="1033844" y="1925398"/>
            <a:ext cx="1401916" cy="209551"/>
          </a:xfrm>
          <a:prstGeom prst="parallelogram">
            <a:avLst>
              <a:gd name="adj" fmla="val 53261"/>
            </a:avLst>
          </a:prstGeom>
          <a:solidFill>
            <a:srgbClr val="007033">
              <a:alpha val="7568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Parallélogramme 61"/>
          <p:cNvSpPr/>
          <p:nvPr/>
        </p:nvSpPr>
        <p:spPr>
          <a:xfrm>
            <a:off x="2330458" y="1928592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Parallélogramme 62"/>
          <p:cNvSpPr/>
          <p:nvPr/>
        </p:nvSpPr>
        <p:spPr>
          <a:xfrm>
            <a:off x="969174" y="1929014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>
            <a:off x="2374968" y="1915927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65" name="Connecteur droit 64"/>
          <p:cNvCxnSpPr/>
          <p:nvPr/>
        </p:nvCxnSpPr>
        <p:spPr>
          <a:xfrm>
            <a:off x="1037565" y="2128697"/>
            <a:ext cx="1279146" cy="12663"/>
          </a:xfrm>
          <a:prstGeom prst="line">
            <a:avLst/>
          </a:prstGeom>
          <a:ln w="12700">
            <a:solidFill>
              <a:srgbClr val="3366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lèche droite 65"/>
          <p:cNvSpPr/>
          <p:nvPr/>
        </p:nvSpPr>
        <p:spPr>
          <a:xfrm rot="729827">
            <a:off x="1083302" y="1944221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" name="Flèche droite 66"/>
          <p:cNvSpPr/>
          <p:nvPr/>
        </p:nvSpPr>
        <p:spPr>
          <a:xfrm rot="20880000">
            <a:off x="1735393" y="1950453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ZoneTexte 68"/>
          <p:cNvSpPr txBox="1"/>
          <p:nvPr/>
        </p:nvSpPr>
        <p:spPr>
          <a:xfrm>
            <a:off x="2929325" y="1875345"/>
            <a:ext cx="332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endParaRPr lang="fr-FR" sz="1600" baseline="30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608192" y="3132103"/>
            <a:ext cx="332142" cy="4520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0" name="ZoneTexte 5"/>
          <p:cNvSpPr txBox="1">
            <a:spLocks noChangeArrowheads="1"/>
          </p:cNvSpPr>
          <p:nvPr/>
        </p:nvSpPr>
        <p:spPr bwMode="auto">
          <a:xfrm>
            <a:off x="3676651" y="5727700"/>
            <a:ext cx="3028950" cy="369332"/>
          </a:xfrm>
          <a:prstGeom prst="rect">
            <a:avLst/>
          </a:prstGeom>
          <a:solidFill>
            <a:srgbClr val="7030A0">
              <a:alpha val="21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dirty="0" smtClean="0">
                <a:cs typeface="Arial" charset="0"/>
              </a:rPr>
              <a:t>Neutron </a:t>
            </a:r>
            <a:r>
              <a:rPr lang="fr-FR" dirty="0" err="1" smtClean="0">
                <a:cs typeface="Arial" charset="0"/>
              </a:rPr>
              <a:t>Reflectivity</a:t>
            </a:r>
            <a:r>
              <a:rPr lang="fr-FR" dirty="0" smtClean="0">
                <a:cs typeface="Arial" charset="0"/>
              </a:rPr>
              <a:t> </a:t>
            </a:r>
            <a:r>
              <a:rPr lang="fr-FR" dirty="0" smtClean="0">
                <a:cs typeface="Arial" charset="0"/>
              </a:rPr>
              <a:t>or SANS ? </a:t>
            </a:r>
            <a:endParaRPr lang="fr-FR" dirty="0">
              <a:cs typeface="Arial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72" name="ZoneTexte 71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at air/water interface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4002296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8"/>
          <p:cNvSpPr>
            <a:spLocks noChangeArrowheads="1"/>
          </p:cNvSpPr>
          <p:nvPr/>
        </p:nvSpPr>
        <p:spPr bwMode="auto">
          <a:xfrm>
            <a:off x="979888" y="3311863"/>
            <a:ext cx="1313035" cy="600075"/>
          </a:xfrm>
          <a:prstGeom prst="rect">
            <a:avLst/>
          </a:prstGeom>
          <a:solidFill>
            <a:srgbClr val="FF0000">
              <a:alpha val="75685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6" name="Rectangle 2057"/>
          <p:cNvSpPr>
            <a:spLocks noChangeArrowheads="1"/>
          </p:cNvSpPr>
          <p:nvPr/>
        </p:nvSpPr>
        <p:spPr bwMode="auto">
          <a:xfrm>
            <a:off x="935610" y="3911938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7" name="Rectangle 2058"/>
          <p:cNvSpPr>
            <a:spLocks noChangeArrowheads="1"/>
          </p:cNvSpPr>
          <p:nvPr/>
        </p:nvSpPr>
        <p:spPr bwMode="auto">
          <a:xfrm>
            <a:off x="935610" y="3303926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8" name="Rectangle 2059"/>
          <p:cNvSpPr>
            <a:spLocks noChangeArrowheads="1"/>
          </p:cNvSpPr>
          <p:nvPr/>
        </p:nvSpPr>
        <p:spPr bwMode="auto">
          <a:xfrm>
            <a:off x="2292923" y="3300751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9" name="Text Box 2138"/>
          <p:cNvSpPr txBox="1">
            <a:spLocks noChangeArrowheads="1"/>
          </p:cNvSpPr>
          <p:nvPr/>
        </p:nvSpPr>
        <p:spPr bwMode="auto">
          <a:xfrm>
            <a:off x="926828" y="2839518"/>
            <a:ext cx="154192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80%D</a:t>
            </a:r>
            <a:r>
              <a:rPr lang="fr-FR" sz="1400" b="1" baseline="-10000" dirty="0" smtClean="0">
                <a:solidFill>
                  <a:srgbClr val="FF0000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O/20%H</a:t>
            </a:r>
            <a:r>
              <a:rPr lang="fr-FR" sz="1400" b="1" baseline="-25000" dirty="0" smtClean="0">
                <a:solidFill>
                  <a:srgbClr val="FF0000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FF0000"/>
                </a:solidFill>
                <a:cs typeface="Arial" pitchFamily="34" charset="0"/>
              </a:rPr>
              <a:t>O</a:t>
            </a:r>
            <a:endParaRPr lang="fr-FR" sz="1400" b="1" dirty="0">
              <a:solidFill>
                <a:srgbClr val="FF0000"/>
              </a:solidFill>
              <a:cs typeface="Arial" pitchFamily="34" charset="0"/>
            </a:endParaRPr>
          </a:p>
        </p:txBody>
      </p:sp>
      <p:grpSp>
        <p:nvGrpSpPr>
          <p:cNvPr id="10" name="Groupe 40"/>
          <p:cNvGrpSpPr>
            <a:grpSpLocks/>
          </p:cNvGrpSpPr>
          <p:nvPr/>
        </p:nvGrpSpPr>
        <p:grpSpPr bwMode="auto">
          <a:xfrm>
            <a:off x="1863912" y="3411628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1" name="Ellipse 1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" name="Ellipse 1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3" name="Groupe 40"/>
          <p:cNvGrpSpPr>
            <a:grpSpLocks/>
          </p:cNvGrpSpPr>
          <p:nvPr/>
        </p:nvGrpSpPr>
        <p:grpSpPr bwMode="auto">
          <a:xfrm>
            <a:off x="1507110" y="3411876"/>
            <a:ext cx="225425" cy="192087"/>
            <a:chOff x="3696463" y="4217830"/>
            <a:chExt cx="270232" cy="244567"/>
          </a:xfrm>
        </p:grpSpPr>
        <p:sp>
          <p:nvSpPr>
            <p:cNvPr id="14" name="Ellipse 13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" name="Ellipse 14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6" name="Groupe 40"/>
          <p:cNvGrpSpPr>
            <a:grpSpLocks/>
          </p:cNvGrpSpPr>
          <p:nvPr/>
        </p:nvGrpSpPr>
        <p:grpSpPr bwMode="auto">
          <a:xfrm>
            <a:off x="1066982" y="3433856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17" name="Ellipse 16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8" name="Ellipse 17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9" name="Parallélogramme 18"/>
          <p:cNvSpPr/>
          <p:nvPr/>
        </p:nvSpPr>
        <p:spPr>
          <a:xfrm>
            <a:off x="1002285" y="3104203"/>
            <a:ext cx="1401916" cy="209551"/>
          </a:xfrm>
          <a:prstGeom prst="parallelogram">
            <a:avLst>
              <a:gd name="adj" fmla="val 53261"/>
            </a:avLst>
          </a:prstGeom>
          <a:solidFill>
            <a:srgbClr val="FF0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Parallélogramme 19"/>
          <p:cNvSpPr/>
          <p:nvPr/>
        </p:nvSpPr>
        <p:spPr>
          <a:xfrm>
            <a:off x="2298899" y="3107397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Parallélogramme 20"/>
          <p:cNvSpPr/>
          <p:nvPr/>
        </p:nvSpPr>
        <p:spPr>
          <a:xfrm>
            <a:off x="937615" y="3107819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2343409" y="3145532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23" name="Connecteur droit 22"/>
          <p:cNvCxnSpPr/>
          <p:nvPr/>
        </p:nvCxnSpPr>
        <p:spPr>
          <a:xfrm>
            <a:off x="1006006" y="3307502"/>
            <a:ext cx="1279146" cy="12663"/>
          </a:xfrm>
          <a:prstGeom prst="line">
            <a:avLst/>
          </a:prstGeom>
          <a:ln w="12700"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lèche droite 23"/>
          <p:cNvSpPr/>
          <p:nvPr/>
        </p:nvSpPr>
        <p:spPr>
          <a:xfrm rot="729827">
            <a:off x="1051743" y="3123026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Flèche droite 24"/>
          <p:cNvSpPr/>
          <p:nvPr/>
        </p:nvSpPr>
        <p:spPr>
          <a:xfrm rot="20880000">
            <a:off x="1703834" y="3129258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38"/>
          <p:cNvSpPr>
            <a:spLocks noChangeArrowheads="1"/>
          </p:cNvSpPr>
          <p:nvPr/>
        </p:nvSpPr>
        <p:spPr bwMode="auto">
          <a:xfrm>
            <a:off x="959404" y="4481507"/>
            <a:ext cx="1313035" cy="600075"/>
          </a:xfrm>
          <a:prstGeom prst="rect">
            <a:avLst/>
          </a:prstGeom>
          <a:solidFill>
            <a:schemeClr val="tx1">
              <a:alpha val="76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7" name="Rectangle 2057"/>
          <p:cNvSpPr>
            <a:spLocks noChangeArrowheads="1"/>
          </p:cNvSpPr>
          <p:nvPr/>
        </p:nvSpPr>
        <p:spPr bwMode="auto">
          <a:xfrm>
            <a:off x="915126" y="5081582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8" name="Rectangle 2058"/>
          <p:cNvSpPr>
            <a:spLocks noChangeArrowheads="1"/>
          </p:cNvSpPr>
          <p:nvPr/>
        </p:nvSpPr>
        <p:spPr bwMode="auto">
          <a:xfrm>
            <a:off x="915126" y="4473570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29" name="Rectangle 2059"/>
          <p:cNvSpPr>
            <a:spLocks noChangeArrowheads="1"/>
          </p:cNvSpPr>
          <p:nvPr/>
        </p:nvSpPr>
        <p:spPr bwMode="auto">
          <a:xfrm>
            <a:off x="2272439" y="4470395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30" name="Text Box 2138"/>
          <p:cNvSpPr txBox="1">
            <a:spLocks noChangeArrowheads="1"/>
          </p:cNvSpPr>
          <p:nvPr/>
        </p:nvSpPr>
        <p:spPr bwMode="auto">
          <a:xfrm>
            <a:off x="1082616" y="4009162"/>
            <a:ext cx="121761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cs typeface="Arial" pitchFamily="34" charset="0"/>
              </a:rPr>
              <a:t>100%D</a:t>
            </a:r>
            <a:r>
              <a:rPr lang="fr-FR" sz="1400" b="1" baseline="-10000" dirty="0" smtClean="0">
                <a:cs typeface="Arial" pitchFamily="34" charset="0"/>
              </a:rPr>
              <a:t>2</a:t>
            </a:r>
            <a:r>
              <a:rPr lang="fr-FR" sz="1400" b="1" dirty="0" smtClean="0">
                <a:cs typeface="Arial" pitchFamily="34" charset="0"/>
              </a:rPr>
              <a:t>O</a:t>
            </a:r>
            <a:endParaRPr lang="fr-FR" sz="1400" b="1" dirty="0">
              <a:cs typeface="Arial" pitchFamily="34" charset="0"/>
            </a:endParaRPr>
          </a:p>
        </p:txBody>
      </p:sp>
      <p:grpSp>
        <p:nvGrpSpPr>
          <p:cNvPr id="31" name="Groupe 40"/>
          <p:cNvGrpSpPr>
            <a:grpSpLocks/>
          </p:cNvGrpSpPr>
          <p:nvPr/>
        </p:nvGrpSpPr>
        <p:grpSpPr bwMode="auto">
          <a:xfrm>
            <a:off x="1843428" y="4581272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32" name="Ellipse 31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3" name="Ellipse 32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4" name="Groupe 40"/>
          <p:cNvGrpSpPr>
            <a:grpSpLocks/>
          </p:cNvGrpSpPr>
          <p:nvPr/>
        </p:nvGrpSpPr>
        <p:grpSpPr bwMode="auto">
          <a:xfrm>
            <a:off x="1486626" y="4581520"/>
            <a:ext cx="225425" cy="192087"/>
            <a:chOff x="3696463" y="4217830"/>
            <a:chExt cx="270232" cy="244567"/>
          </a:xfrm>
        </p:grpSpPr>
        <p:sp>
          <p:nvSpPr>
            <p:cNvPr id="35" name="Ellipse 3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6" name="Ellipse 3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7" name="Groupe 40"/>
          <p:cNvGrpSpPr>
            <a:grpSpLocks/>
          </p:cNvGrpSpPr>
          <p:nvPr/>
        </p:nvGrpSpPr>
        <p:grpSpPr bwMode="auto">
          <a:xfrm>
            <a:off x="1046498" y="4603500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38" name="Ellipse 3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39" name="Ellipse 3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0" name="Parallélogramme 39"/>
          <p:cNvSpPr/>
          <p:nvPr/>
        </p:nvSpPr>
        <p:spPr>
          <a:xfrm>
            <a:off x="981801" y="4273847"/>
            <a:ext cx="1401916" cy="209551"/>
          </a:xfrm>
          <a:prstGeom prst="parallelogram">
            <a:avLst>
              <a:gd name="adj" fmla="val 53261"/>
            </a:avLst>
          </a:prstGeom>
          <a:solidFill>
            <a:schemeClr val="tx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Parallélogramme 40"/>
          <p:cNvSpPr/>
          <p:nvPr/>
        </p:nvSpPr>
        <p:spPr>
          <a:xfrm>
            <a:off x="2278415" y="4277041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Parallélogramme 41"/>
          <p:cNvSpPr/>
          <p:nvPr/>
        </p:nvSpPr>
        <p:spPr>
          <a:xfrm>
            <a:off x="917131" y="4277463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322925" y="4264376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44" name="Connecteur droit 43"/>
          <p:cNvCxnSpPr/>
          <p:nvPr/>
        </p:nvCxnSpPr>
        <p:spPr>
          <a:xfrm>
            <a:off x="985522" y="4477146"/>
            <a:ext cx="1279146" cy="12663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lèche droite 44"/>
          <p:cNvSpPr/>
          <p:nvPr/>
        </p:nvSpPr>
        <p:spPr>
          <a:xfrm rot="729827">
            <a:off x="1031259" y="4292670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Flèche droite 45"/>
          <p:cNvSpPr/>
          <p:nvPr/>
        </p:nvSpPr>
        <p:spPr>
          <a:xfrm rot="20880000">
            <a:off x="1683350" y="4298902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Rectangle 38"/>
          <p:cNvSpPr>
            <a:spLocks noChangeArrowheads="1"/>
          </p:cNvSpPr>
          <p:nvPr/>
        </p:nvSpPr>
        <p:spPr bwMode="auto">
          <a:xfrm>
            <a:off x="1011447" y="2133058"/>
            <a:ext cx="1313035" cy="600075"/>
          </a:xfrm>
          <a:prstGeom prst="rect">
            <a:avLst/>
          </a:prstGeom>
          <a:solidFill>
            <a:srgbClr val="007033">
              <a:alpha val="76000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48" name="Rectangle 2057"/>
          <p:cNvSpPr>
            <a:spLocks noChangeArrowheads="1"/>
          </p:cNvSpPr>
          <p:nvPr/>
        </p:nvSpPr>
        <p:spPr bwMode="auto">
          <a:xfrm>
            <a:off x="967169" y="2733133"/>
            <a:ext cx="1357313" cy="71438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49" name="Rectangle 2058"/>
          <p:cNvSpPr>
            <a:spLocks noChangeArrowheads="1"/>
          </p:cNvSpPr>
          <p:nvPr/>
        </p:nvSpPr>
        <p:spPr bwMode="auto">
          <a:xfrm>
            <a:off x="967169" y="2125121"/>
            <a:ext cx="71438" cy="679450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50" name="Rectangle 2059"/>
          <p:cNvSpPr>
            <a:spLocks noChangeArrowheads="1"/>
          </p:cNvSpPr>
          <p:nvPr/>
        </p:nvSpPr>
        <p:spPr bwMode="auto">
          <a:xfrm>
            <a:off x="2324482" y="2121946"/>
            <a:ext cx="71437" cy="68262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fr-FR">
              <a:cs typeface="Arial" pitchFamily="34" charset="0"/>
            </a:endParaRPr>
          </a:p>
        </p:txBody>
      </p:sp>
      <p:sp>
        <p:nvSpPr>
          <p:cNvPr id="51" name="Text Box 2138"/>
          <p:cNvSpPr txBox="1">
            <a:spLocks noChangeArrowheads="1"/>
          </p:cNvSpPr>
          <p:nvPr/>
        </p:nvSpPr>
        <p:spPr bwMode="auto">
          <a:xfrm>
            <a:off x="936353" y="1638679"/>
            <a:ext cx="154342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60%D</a:t>
            </a:r>
            <a:r>
              <a:rPr lang="fr-FR" sz="1400" b="1" baseline="-10000" dirty="0" smtClean="0">
                <a:solidFill>
                  <a:srgbClr val="007635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O/40%H</a:t>
            </a:r>
            <a:r>
              <a:rPr lang="fr-FR" sz="1400" b="1" baseline="-25000" dirty="0" smtClean="0">
                <a:solidFill>
                  <a:srgbClr val="007635"/>
                </a:solidFill>
                <a:cs typeface="Arial" pitchFamily="34" charset="0"/>
              </a:rPr>
              <a:t>2</a:t>
            </a:r>
            <a:r>
              <a:rPr lang="fr-FR" sz="1400" b="1" dirty="0" smtClean="0">
                <a:solidFill>
                  <a:srgbClr val="007635"/>
                </a:solidFill>
                <a:cs typeface="Arial" pitchFamily="34" charset="0"/>
              </a:rPr>
              <a:t>O</a:t>
            </a:r>
            <a:endParaRPr lang="fr-FR" sz="1400" b="1" dirty="0">
              <a:solidFill>
                <a:srgbClr val="007635"/>
              </a:solidFill>
              <a:cs typeface="Arial" pitchFamily="34" charset="0"/>
            </a:endParaRPr>
          </a:p>
        </p:txBody>
      </p:sp>
      <p:grpSp>
        <p:nvGrpSpPr>
          <p:cNvPr id="52" name="Groupe 40"/>
          <p:cNvGrpSpPr>
            <a:grpSpLocks/>
          </p:cNvGrpSpPr>
          <p:nvPr/>
        </p:nvGrpSpPr>
        <p:grpSpPr bwMode="auto">
          <a:xfrm>
            <a:off x="1895471" y="2232823"/>
            <a:ext cx="225426" cy="19208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53" name="Ellipse 5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4" name="Ellipse 5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5" name="Groupe 40"/>
          <p:cNvGrpSpPr>
            <a:grpSpLocks/>
          </p:cNvGrpSpPr>
          <p:nvPr/>
        </p:nvGrpSpPr>
        <p:grpSpPr bwMode="auto">
          <a:xfrm>
            <a:off x="1538669" y="2233071"/>
            <a:ext cx="225425" cy="192087"/>
            <a:chOff x="3696463" y="4217830"/>
            <a:chExt cx="270232" cy="244567"/>
          </a:xfrm>
        </p:grpSpPr>
        <p:sp>
          <p:nvSpPr>
            <p:cNvPr id="56" name="Ellipse 55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7" name="Ellipse 56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8" name="Groupe 40"/>
          <p:cNvGrpSpPr>
            <a:grpSpLocks/>
          </p:cNvGrpSpPr>
          <p:nvPr/>
        </p:nvGrpSpPr>
        <p:grpSpPr bwMode="auto">
          <a:xfrm>
            <a:off x="1098541" y="2255051"/>
            <a:ext cx="225426" cy="19208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59" name="Ellipse 58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0" name="Ellipse 59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61" name="Parallélogramme 60"/>
          <p:cNvSpPr/>
          <p:nvPr/>
        </p:nvSpPr>
        <p:spPr>
          <a:xfrm>
            <a:off x="1033844" y="1925398"/>
            <a:ext cx="1401916" cy="209551"/>
          </a:xfrm>
          <a:prstGeom prst="parallelogram">
            <a:avLst>
              <a:gd name="adj" fmla="val 53261"/>
            </a:avLst>
          </a:prstGeom>
          <a:solidFill>
            <a:srgbClr val="007033">
              <a:alpha val="7568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Parallélogramme 61"/>
          <p:cNvSpPr/>
          <p:nvPr/>
        </p:nvSpPr>
        <p:spPr>
          <a:xfrm>
            <a:off x="2330458" y="1928592"/>
            <a:ext cx="155962" cy="196121"/>
          </a:xfrm>
          <a:prstGeom prst="parallelogram">
            <a:avLst>
              <a:gd name="adj" fmla="val 59865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Parallélogramme 62"/>
          <p:cNvSpPr/>
          <p:nvPr/>
        </p:nvSpPr>
        <p:spPr>
          <a:xfrm>
            <a:off x="969174" y="1929014"/>
            <a:ext cx="182797" cy="196121"/>
          </a:xfrm>
          <a:prstGeom prst="parallelogram">
            <a:avLst>
              <a:gd name="adj" fmla="val 6184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>
            <a:off x="2374968" y="1966727"/>
            <a:ext cx="116517" cy="894135"/>
          </a:xfrm>
          <a:custGeom>
            <a:avLst/>
            <a:gdLst>
              <a:gd name="connsiteX0" fmla="*/ 108918 w 116517"/>
              <a:gd name="connsiteY0" fmla="*/ 0 h 863741"/>
              <a:gd name="connsiteX1" fmla="*/ 116517 w 116517"/>
              <a:gd name="connsiteY1" fmla="*/ 681368 h 863741"/>
              <a:gd name="connsiteX2" fmla="*/ 15198 w 116517"/>
              <a:gd name="connsiteY2" fmla="*/ 863741 h 863741"/>
              <a:gd name="connsiteX3" fmla="*/ 0 w 116517"/>
              <a:gd name="connsiteY3" fmla="*/ 207704 h 863741"/>
              <a:gd name="connsiteX4" fmla="*/ 108918 w 116517"/>
              <a:gd name="connsiteY4" fmla="*/ 0 h 86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7" h="863741">
                <a:moveTo>
                  <a:pt x="108918" y="0"/>
                </a:moveTo>
                <a:lnTo>
                  <a:pt x="116517" y="681368"/>
                </a:lnTo>
                <a:lnTo>
                  <a:pt x="15198" y="863741"/>
                </a:lnTo>
                <a:lnTo>
                  <a:pt x="0" y="207704"/>
                </a:lnTo>
                <a:lnTo>
                  <a:pt x="10891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65" name="Connecteur droit 64"/>
          <p:cNvCxnSpPr/>
          <p:nvPr/>
        </p:nvCxnSpPr>
        <p:spPr>
          <a:xfrm>
            <a:off x="1037565" y="2128697"/>
            <a:ext cx="1279146" cy="12663"/>
          </a:xfrm>
          <a:prstGeom prst="line">
            <a:avLst/>
          </a:prstGeom>
          <a:ln w="12700">
            <a:solidFill>
              <a:srgbClr val="3366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lèche droite 65"/>
          <p:cNvSpPr/>
          <p:nvPr/>
        </p:nvSpPr>
        <p:spPr>
          <a:xfrm rot="729827">
            <a:off x="1083302" y="1944221"/>
            <a:ext cx="635217" cy="45719"/>
          </a:xfrm>
          <a:prstGeom prst="rightArrow">
            <a:avLst/>
          </a:prstGeom>
          <a:solidFill>
            <a:schemeClr val="tx1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" name="Flèche droite 66"/>
          <p:cNvSpPr/>
          <p:nvPr/>
        </p:nvSpPr>
        <p:spPr>
          <a:xfrm rot="20880000">
            <a:off x="1735393" y="1950453"/>
            <a:ext cx="635217" cy="45719"/>
          </a:xfrm>
          <a:prstGeom prst="rightArrow">
            <a:avLst/>
          </a:prstGeom>
          <a:solidFill>
            <a:srgbClr val="7030A0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 prstMaterial="softEdge">
            <a:bevelT w="165100" prst="coolSlant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aphicFrame>
        <p:nvGraphicFramePr>
          <p:cNvPr id="70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5763256"/>
              </p:ext>
            </p:extLst>
          </p:nvPr>
        </p:nvGraphicFramePr>
        <p:xfrm>
          <a:off x="2449264" y="1592869"/>
          <a:ext cx="5385192" cy="3807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0" name="Graph" r:id="rId3" imgW="4279680" imgH="3025440" progId="Origin50.Graph">
                  <p:embed/>
                </p:oleObj>
              </mc:Choice>
              <mc:Fallback>
                <p:oleObj name="Graph" r:id="rId3" imgW="4279680" imgH="3025440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9264" y="1592869"/>
                        <a:ext cx="5385192" cy="3807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" name="ZoneTexte 70"/>
          <p:cNvSpPr txBox="1"/>
          <p:nvPr/>
        </p:nvSpPr>
        <p:spPr>
          <a:xfrm>
            <a:off x="2878923" y="2114526"/>
            <a:ext cx="567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RQ</a:t>
            </a:r>
            <a:r>
              <a:rPr lang="fr-FR" sz="16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fr-FR" sz="1600" baseline="30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2741212" y="3033700"/>
            <a:ext cx="275422" cy="5728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ZoneTexte 5"/>
          <p:cNvSpPr txBox="1">
            <a:spLocks noChangeArrowheads="1"/>
          </p:cNvSpPr>
          <p:nvPr/>
        </p:nvSpPr>
        <p:spPr bwMode="auto">
          <a:xfrm>
            <a:off x="3676651" y="5727700"/>
            <a:ext cx="3028950" cy="369332"/>
          </a:xfrm>
          <a:prstGeom prst="rect">
            <a:avLst/>
          </a:prstGeom>
          <a:solidFill>
            <a:srgbClr val="7030A0">
              <a:alpha val="21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dirty="0" smtClean="0">
                <a:cs typeface="Arial" charset="0"/>
              </a:rPr>
              <a:t>Neutron </a:t>
            </a:r>
            <a:r>
              <a:rPr lang="fr-FR" dirty="0" err="1" smtClean="0">
                <a:cs typeface="Arial" charset="0"/>
              </a:rPr>
              <a:t>Reflectivity</a:t>
            </a:r>
            <a:r>
              <a:rPr lang="fr-FR" dirty="0" smtClean="0">
                <a:cs typeface="Arial" charset="0"/>
              </a:rPr>
              <a:t> </a:t>
            </a:r>
            <a:r>
              <a:rPr lang="fr-FR" dirty="0" smtClean="0">
                <a:cs typeface="Arial" charset="0"/>
              </a:rPr>
              <a:t>or SANS ? </a:t>
            </a:r>
            <a:endParaRPr lang="fr-FR" dirty="0">
              <a:cs typeface="Arial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76" name="ZoneTexte 7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at air/water interface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3454406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Rectangle 202"/>
          <p:cNvSpPr>
            <a:spLocks noChangeArrowheads="1"/>
          </p:cNvSpPr>
          <p:nvPr/>
        </p:nvSpPr>
        <p:spPr bwMode="auto">
          <a:xfrm>
            <a:off x="257393" y="3924718"/>
            <a:ext cx="4716462" cy="2099344"/>
          </a:xfrm>
          <a:prstGeom prst="rect">
            <a:avLst/>
          </a:prstGeom>
          <a:solidFill>
            <a:srgbClr val="95B3D7">
              <a:alpha val="65097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cs typeface="Arial" pitchFamily="34" charset="0"/>
            </a:endParaRPr>
          </a:p>
        </p:txBody>
      </p:sp>
      <p:grpSp>
        <p:nvGrpSpPr>
          <p:cNvPr id="2" name="Groupe 178"/>
          <p:cNvGrpSpPr>
            <a:grpSpLocks noChangeAspect="1"/>
          </p:cNvGrpSpPr>
          <p:nvPr/>
        </p:nvGrpSpPr>
        <p:grpSpPr bwMode="auto">
          <a:xfrm>
            <a:off x="2689443" y="3997743"/>
            <a:ext cx="2189162" cy="1843088"/>
            <a:chOff x="390525" y="3443288"/>
            <a:chExt cx="2638425" cy="2222500"/>
          </a:xfrm>
        </p:grpSpPr>
        <p:sp>
          <p:nvSpPr>
            <p:cNvPr id="23922" name="Oval 12"/>
            <p:cNvSpPr>
              <a:spLocks noChangeArrowheads="1"/>
            </p:cNvSpPr>
            <p:nvPr/>
          </p:nvSpPr>
          <p:spPr bwMode="auto">
            <a:xfrm>
              <a:off x="390525" y="3443288"/>
              <a:ext cx="2638425" cy="22225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377" name="Oval 11"/>
            <p:cNvSpPr>
              <a:spLocks noChangeArrowheads="1"/>
            </p:cNvSpPr>
            <p:nvPr/>
          </p:nvSpPr>
          <p:spPr bwMode="auto">
            <a:xfrm>
              <a:off x="476250" y="3491067"/>
              <a:ext cx="2514600" cy="2098429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926" name="Oval 5"/>
            <p:cNvSpPr>
              <a:spLocks noChangeArrowheads="1"/>
            </p:cNvSpPr>
            <p:nvPr/>
          </p:nvSpPr>
          <p:spPr bwMode="auto">
            <a:xfrm>
              <a:off x="600075" y="3609975"/>
              <a:ext cx="2228850" cy="18748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379" name="Oval 6"/>
            <p:cNvSpPr>
              <a:spLocks noChangeArrowheads="1"/>
            </p:cNvSpPr>
            <p:nvPr/>
          </p:nvSpPr>
          <p:spPr bwMode="auto">
            <a:xfrm>
              <a:off x="657225" y="3664312"/>
              <a:ext cx="2103948" cy="1753734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930" name="Oval 7"/>
            <p:cNvSpPr>
              <a:spLocks noChangeArrowheads="1"/>
            </p:cNvSpPr>
            <p:nvPr/>
          </p:nvSpPr>
          <p:spPr bwMode="auto">
            <a:xfrm>
              <a:off x="873125" y="3794125"/>
              <a:ext cx="1717675" cy="1509713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381" name="Oval 8"/>
            <p:cNvSpPr>
              <a:spLocks noChangeArrowheads="1"/>
            </p:cNvSpPr>
            <p:nvPr/>
          </p:nvSpPr>
          <p:spPr bwMode="auto">
            <a:xfrm>
              <a:off x="946034" y="3852326"/>
              <a:ext cx="1597141" cy="1394270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</p:grpSp>
      <p:sp>
        <p:nvSpPr>
          <p:cNvPr id="212" name="Rectangle 98"/>
          <p:cNvSpPr>
            <a:spLocks noChangeArrowheads="1"/>
          </p:cNvSpPr>
          <p:nvPr/>
        </p:nvSpPr>
        <p:spPr bwMode="auto">
          <a:xfrm>
            <a:off x="645011" y="3286832"/>
            <a:ext cx="3960000" cy="45719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blurRad="139700" dist="685800" dir="5340000" sx="117000" sy="117000" algn="ctr" rotWithShape="0">
              <a:srgbClr val="FF0000">
                <a:alpha val="85000"/>
              </a:srgbClr>
            </a:outerShdw>
          </a:effectLst>
          <a:scene3d>
            <a:camera prst="orthographicFront"/>
            <a:lightRig rig="threePt" dir="t"/>
          </a:scene3d>
          <a:sp3d/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sp>
        <p:nvSpPr>
          <p:cNvPr id="23560" name="Text Box 47"/>
          <p:cNvSpPr txBox="1">
            <a:spLocks noChangeArrowheads="1"/>
          </p:cNvSpPr>
          <p:nvPr/>
        </p:nvSpPr>
        <p:spPr bwMode="auto">
          <a:xfrm>
            <a:off x="4799230" y="5767873"/>
            <a:ext cx="301625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>
                <a:cs typeface="Arial" pitchFamily="34" charset="0"/>
              </a:rPr>
              <a:t>z</a:t>
            </a:r>
          </a:p>
        </p:txBody>
      </p:sp>
      <p:grpSp>
        <p:nvGrpSpPr>
          <p:cNvPr id="3" name="Groupe 178"/>
          <p:cNvGrpSpPr>
            <a:grpSpLocks noChangeAspect="1"/>
          </p:cNvGrpSpPr>
          <p:nvPr/>
        </p:nvGrpSpPr>
        <p:grpSpPr bwMode="auto">
          <a:xfrm>
            <a:off x="290730" y="4002506"/>
            <a:ext cx="2189163" cy="1843087"/>
            <a:chOff x="390525" y="3443288"/>
            <a:chExt cx="2638425" cy="2222500"/>
          </a:xfrm>
        </p:grpSpPr>
        <p:sp>
          <p:nvSpPr>
            <p:cNvPr id="23910" name="Oval 12"/>
            <p:cNvSpPr>
              <a:spLocks noChangeArrowheads="1"/>
            </p:cNvSpPr>
            <p:nvPr/>
          </p:nvSpPr>
          <p:spPr bwMode="auto">
            <a:xfrm>
              <a:off x="390525" y="3443288"/>
              <a:ext cx="2638425" cy="22225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113" name="Oval 11"/>
            <p:cNvSpPr>
              <a:spLocks noChangeArrowheads="1"/>
            </p:cNvSpPr>
            <p:nvPr/>
          </p:nvSpPr>
          <p:spPr bwMode="auto">
            <a:xfrm>
              <a:off x="476250" y="3491067"/>
              <a:ext cx="2514600" cy="2098429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914" name="Oval 5"/>
            <p:cNvSpPr>
              <a:spLocks noChangeArrowheads="1"/>
            </p:cNvSpPr>
            <p:nvPr/>
          </p:nvSpPr>
          <p:spPr bwMode="auto">
            <a:xfrm>
              <a:off x="600075" y="3609975"/>
              <a:ext cx="2228850" cy="18748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115" name="Oval 6"/>
            <p:cNvSpPr>
              <a:spLocks noChangeArrowheads="1"/>
            </p:cNvSpPr>
            <p:nvPr/>
          </p:nvSpPr>
          <p:spPr bwMode="auto">
            <a:xfrm>
              <a:off x="657225" y="3664312"/>
              <a:ext cx="2103948" cy="1753734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918" name="Oval 7"/>
            <p:cNvSpPr>
              <a:spLocks noChangeArrowheads="1"/>
            </p:cNvSpPr>
            <p:nvPr/>
          </p:nvSpPr>
          <p:spPr bwMode="auto">
            <a:xfrm>
              <a:off x="873125" y="3794125"/>
              <a:ext cx="1717675" cy="1509713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>
                <a:cs typeface="Arial" pitchFamily="34" charset="0"/>
              </a:endParaRPr>
            </a:p>
          </p:txBody>
        </p:sp>
        <p:sp>
          <p:nvSpPr>
            <p:cNvPr id="117" name="Oval 8"/>
            <p:cNvSpPr>
              <a:spLocks noChangeArrowheads="1"/>
            </p:cNvSpPr>
            <p:nvPr/>
          </p:nvSpPr>
          <p:spPr bwMode="auto">
            <a:xfrm>
              <a:off x="946034" y="3852326"/>
              <a:ext cx="1597141" cy="1394270"/>
            </a:xfrm>
            <a:prstGeom prst="ellipse">
              <a:avLst/>
            </a:prstGeom>
            <a:gradFill>
              <a:gsLst>
                <a:gs pos="0">
                  <a:srgbClr val="CCFFFF">
                    <a:gamma/>
                    <a:shade val="81961"/>
                    <a:invGamma/>
                  </a:srgbClr>
                </a:gs>
                <a:gs pos="50000">
                  <a:srgbClr val="CCFFFF"/>
                </a:gs>
                <a:gs pos="100000">
                  <a:srgbClr val="CCFFFF">
                    <a:gamma/>
                    <a:shade val="81961"/>
                    <a:invGamma/>
                  </a:srgbClr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fr-FR"/>
            </a:p>
          </p:txBody>
        </p:sp>
      </p:grpSp>
      <p:sp>
        <p:nvSpPr>
          <p:cNvPr id="23562" name="Line 133"/>
          <p:cNvSpPr>
            <a:spLocks noChangeShapeType="1"/>
          </p:cNvSpPr>
          <p:nvPr/>
        </p:nvSpPr>
        <p:spPr bwMode="auto">
          <a:xfrm rot="5042607">
            <a:off x="630455" y="3792956"/>
            <a:ext cx="290513" cy="46037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  <p:txBody>
          <a:bodyPr/>
          <a:lstStyle/>
          <a:p>
            <a:endParaRPr lang="fr-FR"/>
          </a:p>
        </p:txBody>
      </p:sp>
      <p:grpSp>
        <p:nvGrpSpPr>
          <p:cNvPr id="4" name="Groupe 414"/>
          <p:cNvGrpSpPr>
            <a:grpSpLocks noChangeAspect="1"/>
          </p:cNvGrpSpPr>
          <p:nvPr/>
        </p:nvGrpSpPr>
        <p:grpSpPr bwMode="auto">
          <a:xfrm>
            <a:off x="547905" y="2892843"/>
            <a:ext cx="568325" cy="328613"/>
            <a:chOff x="4545551" y="2015408"/>
            <a:chExt cx="861606" cy="493986"/>
          </a:xfrm>
        </p:grpSpPr>
        <p:grpSp>
          <p:nvGrpSpPr>
            <p:cNvPr id="5" name="Groupe 163"/>
            <p:cNvGrpSpPr>
              <a:grpSpLocks/>
            </p:cNvGrpSpPr>
            <p:nvPr/>
          </p:nvGrpSpPr>
          <p:grpSpPr bwMode="auto">
            <a:xfrm rot="-5400000">
              <a:off x="4381780" y="2181114"/>
              <a:ext cx="479434" cy="151892"/>
              <a:chOff x="944304" y="2679727"/>
              <a:chExt cx="479382" cy="151935"/>
            </a:xfrm>
          </p:grpSpPr>
          <p:sp>
            <p:nvSpPr>
              <p:cNvPr id="297" name="Ellipse 296"/>
              <p:cNvSpPr/>
              <p:nvPr/>
            </p:nvSpPr>
            <p:spPr bwMode="auto">
              <a:xfrm rot="15859496">
                <a:off x="932533" y="2691498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3909" name="Connecteur droit 220"/>
              <p:cNvCxnSpPr>
                <a:cxnSpLocks noChangeShapeType="1"/>
              </p:cNvCxnSpPr>
              <p:nvPr/>
            </p:nvCxnSpPr>
            <p:spPr bwMode="auto">
              <a:xfrm>
                <a:off x="1076445" y="2743200"/>
                <a:ext cx="347241" cy="1157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</p:cxnSp>
        </p:grpSp>
        <p:grpSp>
          <p:nvGrpSpPr>
            <p:cNvPr id="6" name="Groupe 164"/>
            <p:cNvGrpSpPr>
              <a:grpSpLocks/>
            </p:cNvGrpSpPr>
            <p:nvPr/>
          </p:nvGrpSpPr>
          <p:grpSpPr bwMode="auto">
            <a:xfrm rot="-5400000">
              <a:off x="4626708" y="2179185"/>
              <a:ext cx="479434" cy="151892"/>
              <a:chOff x="944304" y="2679727"/>
              <a:chExt cx="479382" cy="151935"/>
            </a:xfrm>
          </p:grpSpPr>
          <p:sp>
            <p:nvSpPr>
              <p:cNvPr id="295" name="Ellipse 294"/>
              <p:cNvSpPr/>
              <p:nvPr/>
            </p:nvSpPr>
            <p:spPr bwMode="auto">
              <a:xfrm rot="15859496">
                <a:off x="932533" y="2691498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3907" name="Connecteur droit 218"/>
              <p:cNvCxnSpPr>
                <a:cxnSpLocks noChangeShapeType="1"/>
              </p:cNvCxnSpPr>
              <p:nvPr/>
            </p:nvCxnSpPr>
            <p:spPr bwMode="auto">
              <a:xfrm>
                <a:off x="1076445" y="2743200"/>
                <a:ext cx="347241" cy="1157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</p:cxnSp>
        </p:grpSp>
        <p:grpSp>
          <p:nvGrpSpPr>
            <p:cNvPr id="7" name="Groupe 167"/>
            <p:cNvGrpSpPr>
              <a:grpSpLocks/>
            </p:cNvGrpSpPr>
            <p:nvPr/>
          </p:nvGrpSpPr>
          <p:grpSpPr bwMode="auto">
            <a:xfrm rot="-5400000">
              <a:off x="4846566" y="2193735"/>
              <a:ext cx="479434" cy="151892"/>
              <a:chOff x="944304" y="2679727"/>
              <a:chExt cx="479382" cy="151935"/>
            </a:xfrm>
          </p:grpSpPr>
          <p:sp>
            <p:nvSpPr>
              <p:cNvPr id="293" name="Ellipse 292"/>
              <p:cNvSpPr/>
              <p:nvPr/>
            </p:nvSpPr>
            <p:spPr bwMode="auto">
              <a:xfrm rot="15859496">
                <a:off x="932533" y="2691498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3905" name="Connecteur droit 216"/>
              <p:cNvCxnSpPr>
                <a:cxnSpLocks noChangeShapeType="1"/>
              </p:cNvCxnSpPr>
              <p:nvPr/>
            </p:nvCxnSpPr>
            <p:spPr bwMode="auto">
              <a:xfrm>
                <a:off x="1076445" y="2743200"/>
                <a:ext cx="347241" cy="1157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</p:cxnSp>
        </p:grpSp>
        <p:grpSp>
          <p:nvGrpSpPr>
            <p:cNvPr id="8" name="Groupe 170"/>
            <p:cNvGrpSpPr>
              <a:grpSpLocks/>
            </p:cNvGrpSpPr>
            <p:nvPr/>
          </p:nvGrpSpPr>
          <p:grpSpPr bwMode="auto">
            <a:xfrm rot="-5400000">
              <a:off x="5091494" y="2191806"/>
              <a:ext cx="479434" cy="151892"/>
              <a:chOff x="944304" y="2679727"/>
              <a:chExt cx="479382" cy="151935"/>
            </a:xfrm>
          </p:grpSpPr>
          <p:sp>
            <p:nvSpPr>
              <p:cNvPr id="291" name="Ellipse 290"/>
              <p:cNvSpPr/>
              <p:nvPr/>
            </p:nvSpPr>
            <p:spPr bwMode="auto">
              <a:xfrm rot="15859496">
                <a:off x="932533" y="2691498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3903" name="Connecteur droit 214"/>
              <p:cNvCxnSpPr>
                <a:cxnSpLocks noChangeShapeType="1"/>
              </p:cNvCxnSpPr>
              <p:nvPr/>
            </p:nvCxnSpPr>
            <p:spPr bwMode="auto">
              <a:xfrm>
                <a:off x="1076445" y="2743200"/>
                <a:ext cx="347241" cy="1157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</p:cxnSp>
        </p:grpSp>
      </p:grpSp>
      <p:sp>
        <p:nvSpPr>
          <p:cNvPr id="299" name="Oval 132"/>
          <p:cNvSpPr>
            <a:spLocks noChangeAspect="1" noChangeArrowheads="1"/>
          </p:cNvSpPr>
          <p:nvPr/>
        </p:nvSpPr>
        <p:spPr bwMode="auto">
          <a:xfrm rot="13678527">
            <a:off x="321328" y="2716196"/>
            <a:ext cx="938929" cy="952500"/>
          </a:xfrm>
          <a:prstGeom prst="ellipse">
            <a:avLst/>
          </a:prstGeom>
          <a:gradFill flip="none" rotWithShape="1">
            <a:gsLst>
              <a:gs pos="57000">
                <a:schemeClr val="bg1">
                  <a:alpha val="26000"/>
                </a:schemeClr>
              </a:gs>
              <a:gs pos="33000">
                <a:schemeClr val="tx2">
                  <a:lumMod val="60000"/>
                  <a:lumOff val="40000"/>
                  <a:alpha val="44000"/>
                </a:schemeClr>
              </a:gs>
              <a:gs pos="56000">
                <a:schemeClr val="accent1">
                  <a:tint val="23500"/>
                  <a:satMod val="160000"/>
                </a:schemeClr>
              </a:gs>
            </a:gsLst>
            <a:lin ang="2700000" scaled="0"/>
            <a:tileRect/>
          </a:gradFill>
          <a:ln w="254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23567" name="Line 133"/>
          <p:cNvSpPr>
            <a:spLocks noChangeShapeType="1"/>
          </p:cNvSpPr>
          <p:nvPr/>
        </p:nvSpPr>
        <p:spPr bwMode="auto">
          <a:xfrm rot="5042607" flipV="1">
            <a:off x="2899786" y="3719137"/>
            <a:ext cx="690563" cy="396875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  <p:txBody>
          <a:bodyPr/>
          <a:lstStyle/>
          <a:p>
            <a:endParaRPr lang="fr-FR"/>
          </a:p>
        </p:txBody>
      </p:sp>
      <p:cxnSp>
        <p:nvCxnSpPr>
          <p:cNvPr id="127" name="Connecteur droit avec flèche 126"/>
          <p:cNvCxnSpPr/>
          <p:nvPr/>
        </p:nvCxnSpPr>
        <p:spPr>
          <a:xfrm>
            <a:off x="4977030" y="3902493"/>
            <a:ext cx="0" cy="2121569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e 374"/>
          <p:cNvGrpSpPr>
            <a:grpSpLocks/>
          </p:cNvGrpSpPr>
          <p:nvPr/>
        </p:nvGrpSpPr>
        <p:grpSpPr bwMode="auto">
          <a:xfrm>
            <a:off x="2349718" y="1643481"/>
            <a:ext cx="1325562" cy="642937"/>
            <a:chOff x="3062077" y="1107183"/>
            <a:chExt cx="1326492" cy="641831"/>
          </a:xfrm>
        </p:grpSpPr>
        <p:grpSp>
          <p:nvGrpSpPr>
            <p:cNvPr id="10" name="Groupe 346"/>
            <p:cNvGrpSpPr>
              <a:grpSpLocks/>
            </p:cNvGrpSpPr>
            <p:nvPr/>
          </p:nvGrpSpPr>
          <p:grpSpPr bwMode="auto">
            <a:xfrm rot="-906698">
              <a:off x="3795309" y="1322422"/>
              <a:ext cx="500321" cy="390631"/>
              <a:chOff x="1601534" y="2005963"/>
              <a:chExt cx="1008009" cy="838295"/>
            </a:xfrm>
          </p:grpSpPr>
          <p:sp>
            <p:nvSpPr>
              <p:cNvPr id="220" name="Ellipse 219"/>
              <p:cNvSpPr/>
              <p:nvPr/>
            </p:nvSpPr>
            <p:spPr>
              <a:xfrm rot="603068">
                <a:off x="2227258" y="209659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1" name="Ellipse 220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2" name="Ellipse 221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3" name="Ellipse 222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4" name="Ellipse 223"/>
              <p:cNvSpPr/>
              <p:nvPr/>
            </p:nvSpPr>
            <p:spPr>
              <a:xfrm rot="603068">
                <a:off x="2102579" y="20059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5" name="Ellipse 224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6" name="Ellipse 225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7" name="Ellipse 226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8" name="Ellipse 227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29" name="Ellipse 228"/>
              <p:cNvSpPr/>
              <p:nvPr/>
            </p:nvSpPr>
            <p:spPr>
              <a:xfrm rot="603068">
                <a:off x="2025320" y="203642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0" name="Ellipse 229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1" name="Forme libre 230"/>
              <p:cNvSpPr/>
              <p:nvPr/>
            </p:nvSpPr>
            <p:spPr>
              <a:xfrm rot="603068">
                <a:off x="1995655" y="2212630"/>
                <a:ext cx="92817" cy="18025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2" name="Ellipse 231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3" name="Ellipse 232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4" name="Ellipse 233"/>
              <p:cNvSpPr/>
              <p:nvPr/>
            </p:nvSpPr>
            <p:spPr>
              <a:xfrm rot="2173892">
                <a:off x="2330009" y="242650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6" name="Ellipse 235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8" name="Ellipse 237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0" name="Forme libre 239"/>
              <p:cNvSpPr/>
              <p:nvPr/>
            </p:nvSpPr>
            <p:spPr>
              <a:xfrm rot="603068">
                <a:off x="2082035" y="2250589"/>
                <a:ext cx="86418" cy="18025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1" name="Forme libre 240"/>
              <p:cNvSpPr/>
              <p:nvPr/>
            </p:nvSpPr>
            <p:spPr>
              <a:xfrm rot="603068">
                <a:off x="1893807" y="2091356"/>
                <a:ext cx="89617" cy="18025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2" name="Forme libre 241"/>
              <p:cNvSpPr/>
              <p:nvPr/>
            </p:nvSpPr>
            <p:spPr>
              <a:xfrm rot="603068">
                <a:off x="2137329" y="2308666"/>
                <a:ext cx="86416" cy="176848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3" name="Forme libre 242"/>
              <p:cNvSpPr/>
              <p:nvPr/>
            </p:nvSpPr>
            <p:spPr>
              <a:xfrm rot="603068">
                <a:off x="2183692" y="2388842"/>
                <a:ext cx="86416" cy="17344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4" name="Forme libre 243"/>
              <p:cNvSpPr/>
              <p:nvPr/>
            </p:nvSpPr>
            <p:spPr>
              <a:xfrm rot="603068">
                <a:off x="1695366" y="2237633"/>
                <a:ext cx="83216" cy="17004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5" name="Forme libre 244"/>
              <p:cNvSpPr/>
              <p:nvPr/>
            </p:nvSpPr>
            <p:spPr>
              <a:xfrm rot="603068">
                <a:off x="1795072" y="2369261"/>
                <a:ext cx="89617" cy="16664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Forme libre 245"/>
              <p:cNvSpPr/>
              <p:nvPr/>
            </p:nvSpPr>
            <p:spPr>
              <a:xfrm rot="603068">
                <a:off x="1907103" y="2458412"/>
                <a:ext cx="92817" cy="176848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7" name="Forme libre 246"/>
              <p:cNvSpPr/>
              <p:nvPr/>
            </p:nvSpPr>
            <p:spPr>
              <a:xfrm rot="603068">
                <a:off x="1980571" y="2512701"/>
                <a:ext cx="80015" cy="16664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1" name="Groupe 309"/>
            <p:cNvGrpSpPr>
              <a:grpSpLocks/>
            </p:cNvGrpSpPr>
            <p:nvPr/>
          </p:nvGrpSpPr>
          <p:grpSpPr bwMode="auto">
            <a:xfrm rot="-3613977">
              <a:off x="2999268" y="1264910"/>
              <a:ext cx="499969" cy="374352"/>
              <a:chOff x="1601534" y="2041462"/>
              <a:chExt cx="1008009" cy="802796"/>
            </a:xfrm>
          </p:grpSpPr>
          <p:sp>
            <p:nvSpPr>
              <p:cNvPr id="191" name="Ellipse 190"/>
              <p:cNvSpPr/>
              <p:nvPr/>
            </p:nvSpPr>
            <p:spPr>
              <a:xfrm rot="603068">
                <a:off x="2231773" y="210694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2" name="Ellipse 191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3" name="Ellipse 192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4" name="Ellipse 193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5" name="Ellipse 194"/>
              <p:cNvSpPr/>
              <p:nvPr/>
            </p:nvSpPr>
            <p:spPr>
              <a:xfrm rot="603068">
                <a:off x="2107950" y="204146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6" name="Ellipse 195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7" name="Ellipse 196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8" name="Ellipse 197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9" name="Ellipse 198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0" name="Ellipse 199"/>
              <p:cNvSpPr/>
              <p:nvPr/>
            </p:nvSpPr>
            <p:spPr>
              <a:xfrm rot="603068">
                <a:off x="2025039" y="204662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1" name="Ellipse 200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2" name="Forme libre 201"/>
              <p:cNvSpPr/>
              <p:nvPr/>
            </p:nvSpPr>
            <p:spPr>
              <a:xfrm rot="603068">
                <a:off x="2015037" y="2224670"/>
                <a:ext cx="92657" cy="17374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3" name="Ellipse 202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4" name="Ellipse 203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5" name="Ellipse 204"/>
              <p:cNvSpPr/>
              <p:nvPr/>
            </p:nvSpPr>
            <p:spPr>
              <a:xfrm rot="2173892">
                <a:off x="2330009" y="242650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6" name="Ellipse 205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7" name="Ellipse 206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8" name="Ellipse 207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9" name="Ellipse 208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0" name="Ellipse 209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1" name="Forme libre 210"/>
              <p:cNvSpPr/>
              <p:nvPr/>
            </p:nvSpPr>
            <p:spPr>
              <a:xfrm rot="603068">
                <a:off x="2085022" y="2285266"/>
                <a:ext cx="89463" cy="177152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3" name="Forme libre 212"/>
              <p:cNvSpPr/>
              <p:nvPr/>
            </p:nvSpPr>
            <p:spPr>
              <a:xfrm rot="603068">
                <a:off x="1905053" y="2152208"/>
                <a:ext cx="89463" cy="18396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4" name="Forme libre 213"/>
              <p:cNvSpPr/>
              <p:nvPr/>
            </p:nvSpPr>
            <p:spPr>
              <a:xfrm rot="603068">
                <a:off x="2188683" y="2394018"/>
                <a:ext cx="92657" cy="180558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5" name="Forme libre 214"/>
              <p:cNvSpPr/>
              <p:nvPr/>
            </p:nvSpPr>
            <p:spPr>
              <a:xfrm rot="603068">
                <a:off x="2218251" y="2485556"/>
                <a:ext cx="89463" cy="16352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6" name="Forme libre 215"/>
              <p:cNvSpPr/>
              <p:nvPr/>
            </p:nvSpPr>
            <p:spPr>
              <a:xfrm rot="603068">
                <a:off x="1681970" y="2325547"/>
                <a:ext cx="95854" cy="18396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7" name="Forme libre 216"/>
              <p:cNvSpPr/>
              <p:nvPr/>
            </p:nvSpPr>
            <p:spPr>
              <a:xfrm rot="603068">
                <a:off x="1789012" y="2378404"/>
                <a:ext cx="89463" cy="16352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8" name="Forme libre 217"/>
              <p:cNvSpPr/>
              <p:nvPr/>
            </p:nvSpPr>
            <p:spPr>
              <a:xfrm rot="603068">
                <a:off x="1903773" y="2485606"/>
                <a:ext cx="92659" cy="18396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19" name="Forme libre 218"/>
              <p:cNvSpPr/>
              <p:nvPr/>
            </p:nvSpPr>
            <p:spPr>
              <a:xfrm rot="603068">
                <a:off x="2002486" y="2582132"/>
                <a:ext cx="92657" cy="18056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" name="Groupe 346"/>
            <p:cNvGrpSpPr>
              <a:grpSpLocks/>
            </p:cNvGrpSpPr>
            <p:nvPr/>
          </p:nvGrpSpPr>
          <p:grpSpPr bwMode="auto">
            <a:xfrm rot="-2539581">
              <a:off x="3283845" y="1222101"/>
              <a:ext cx="467773" cy="390633"/>
              <a:chOff x="1601534" y="2005963"/>
              <a:chExt cx="942426" cy="838295"/>
            </a:xfrm>
          </p:grpSpPr>
          <p:sp>
            <p:nvSpPr>
              <p:cNvPr id="167" name="Ellipse 166"/>
              <p:cNvSpPr/>
              <p:nvPr/>
            </p:nvSpPr>
            <p:spPr>
              <a:xfrm rot="603068">
                <a:off x="2227258" y="209659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8" name="Ellipse 167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9" name="Ellipse 168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0" name="Ellipse 169"/>
              <p:cNvSpPr/>
              <p:nvPr/>
            </p:nvSpPr>
            <p:spPr>
              <a:xfrm rot="603068">
                <a:off x="2102579" y="20059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1" name="Ellipse 170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2" name="Ellipse 171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3" name="Ellipse 172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4" name="Ellipse 173"/>
              <p:cNvSpPr/>
              <p:nvPr/>
            </p:nvSpPr>
            <p:spPr>
              <a:xfrm rot="603068">
                <a:off x="2025320" y="203642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5" name="Ellipse 174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6" name="Forme libre 175"/>
              <p:cNvSpPr/>
              <p:nvPr/>
            </p:nvSpPr>
            <p:spPr>
              <a:xfrm rot="603068">
                <a:off x="2041691" y="2229951"/>
                <a:ext cx="86417" cy="1768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7" name="Ellipse 176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8" name="Ellipse 177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9" name="Ellipse 178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0" name="Ellipse 179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1" name="Ellipse 180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2" name="Ellipse 181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3" name="Ellipse 182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4" name="Forme libre 183"/>
              <p:cNvSpPr/>
              <p:nvPr/>
            </p:nvSpPr>
            <p:spPr>
              <a:xfrm rot="603068">
                <a:off x="2127565" y="2297754"/>
                <a:ext cx="92816" cy="1768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5" name="Forme libre 184"/>
              <p:cNvSpPr/>
              <p:nvPr/>
            </p:nvSpPr>
            <p:spPr>
              <a:xfrm rot="603068">
                <a:off x="1932620" y="2164893"/>
                <a:ext cx="92818" cy="1802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6" name="Forme libre 185"/>
              <p:cNvSpPr/>
              <p:nvPr/>
            </p:nvSpPr>
            <p:spPr>
              <a:xfrm rot="603068">
                <a:off x="2196582" y="2386597"/>
                <a:ext cx="89617" cy="1802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7" name="Forme libre 186"/>
              <p:cNvSpPr/>
              <p:nvPr/>
            </p:nvSpPr>
            <p:spPr>
              <a:xfrm rot="603068">
                <a:off x="1718035" y="2323676"/>
                <a:ext cx="89617" cy="1802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8" name="Forme libre 187"/>
              <p:cNvSpPr/>
              <p:nvPr/>
            </p:nvSpPr>
            <p:spPr>
              <a:xfrm rot="603068">
                <a:off x="1832732" y="2372727"/>
                <a:ext cx="86417" cy="1768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9" name="Forme libre 188"/>
              <p:cNvSpPr/>
              <p:nvPr/>
            </p:nvSpPr>
            <p:spPr>
              <a:xfrm rot="603068">
                <a:off x="1955176" y="2471923"/>
                <a:ext cx="92818" cy="1802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0" name="Forme libre 189"/>
              <p:cNvSpPr/>
              <p:nvPr/>
            </p:nvSpPr>
            <p:spPr>
              <a:xfrm rot="603068">
                <a:off x="2028905" y="2592326"/>
                <a:ext cx="89617" cy="1802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0" name="Ellipse 59"/>
            <p:cNvSpPr/>
            <p:nvPr/>
          </p:nvSpPr>
          <p:spPr bwMode="auto">
            <a:xfrm rot="11830756">
              <a:off x="4051579" y="1696450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" name="Forme libre 60"/>
            <p:cNvSpPr/>
            <p:nvPr/>
          </p:nvSpPr>
          <p:spPr bwMode="auto">
            <a:xfrm rot="21296370">
              <a:off x="4083555" y="1614309"/>
              <a:ext cx="46070" cy="8399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3" name="Groupe 530"/>
            <p:cNvGrpSpPr>
              <a:grpSpLocks/>
            </p:cNvGrpSpPr>
            <p:nvPr/>
          </p:nvGrpSpPr>
          <p:grpSpPr bwMode="auto">
            <a:xfrm rot="4595530">
              <a:off x="3534716" y="763087"/>
              <a:ext cx="491584" cy="1179775"/>
              <a:chOff x="1474483" y="1219774"/>
              <a:chExt cx="491680" cy="1179176"/>
            </a:xfrm>
          </p:grpSpPr>
          <p:sp>
            <p:nvSpPr>
              <p:cNvPr id="101" name="Ellipse 100"/>
              <p:cNvSpPr/>
              <p:nvPr/>
            </p:nvSpPr>
            <p:spPr>
              <a:xfrm rot="15626444">
                <a:off x="1584100" y="164185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2" name="Ellipse 101"/>
              <p:cNvSpPr/>
              <p:nvPr/>
            </p:nvSpPr>
            <p:spPr>
              <a:xfrm rot="16404995">
                <a:off x="1602356" y="158350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3" name="Ellipse 102"/>
              <p:cNvSpPr/>
              <p:nvPr/>
            </p:nvSpPr>
            <p:spPr>
              <a:xfrm rot="17053933">
                <a:off x="1632947" y="152588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4" name="Ellipse 103"/>
              <p:cNvSpPr/>
              <p:nvPr/>
            </p:nvSpPr>
            <p:spPr>
              <a:xfrm rot="17197268">
                <a:off x="1670985" y="147779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5" name="Ellipse 104"/>
              <p:cNvSpPr/>
              <p:nvPr/>
            </p:nvSpPr>
            <p:spPr>
              <a:xfrm rot="15626444">
                <a:off x="1575967" y="170996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6" name="Ellipse 105"/>
              <p:cNvSpPr/>
              <p:nvPr/>
            </p:nvSpPr>
            <p:spPr>
              <a:xfrm rot="15626444">
                <a:off x="1600171" y="167979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7" name="Ellipse 106"/>
              <p:cNvSpPr/>
              <p:nvPr/>
            </p:nvSpPr>
            <p:spPr>
              <a:xfrm rot="16404995">
                <a:off x="1618427" y="162144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8" name="Ellipse 107"/>
              <p:cNvSpPr/>
              <p:nvPr/>
            </p:nvSpPr>
            <p:spPr>
              <a:xfrm rot="17053933">
                <a:off x="1649019" y="156382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9" name="Ellipse 108"/>
              <p:cNvSpPr/>
              <p:nvPr/>
            </p:nvSpPr>
            <p:spPr>
              <a:xfrm rot="17197268">
                <a:off x="1687056" y="151573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0" name="Ellipse 109"/>
              <p:cNvSpPr/>
              <p:nvPr/>
            </p:nvSpPr>
            <p:spPr>
              <a:xfrm rot="15626444">
                <a:off x="1592038" y="174790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1" name="Ellipse 110"/>
              <p:cNvSpPr/>
              <p:nvPr/>
            </p:nvSpPr>
            <p:spPr>
              <a:xfrm rot="15626444">
                <a:off x="1621161" y="1710029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2" name="Ellipse 111"/>
              <p:cNvSpPr/>
              <p:nvPr/>
            </p:nvSpPr>
            <p:spPr>
              <a:xfrm rot="16404995">
                <a:off x="1639416" y="165167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4" name="Ellipse 113"/>
              <p:cNvSpPr/>
              <p:nvPr/>
            </p:nvSpPr>
            <p:spPr>
              <a:xfrm rot="17053933">
                <a:off x="1670008" y="159405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6" name="Ellipse 115"/>
              <p:cNvSpPr/>
              <p:nvPr/>
            </p:nvSpPr>
            <p:spPr>
              <a:xfrm rot="17197268">
                <a:off x="1708045" y="154596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8" name="Ellipse 117"/>
              <p:cNvSpPr/>
              <p:nvPr/>
            </p:nvSpPr>
            <p:spPr>
              <a:xfrm rot="15626444">
                <a:off x="1613027" y="177813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9" name="Ellipse 118"/>
              <p:cNvSpPr/>
              <p:nvPr/>
            </p:nvSpPr>
            <p:spPr>
              <a:xfrm rot="16700840">
                <a:off x="1756682" y="135628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1" name="Ellipse 120"/>
              <p:cNvSpPr/>
              <p:nvPr/>
            </p:nvSpPr>
            <p:spPr>
              <a:xfrm rot="17479391">
                <a:off x="1796753" y="130398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3" name="Ellipse 122"/>
              <p:cNvSpPr/>
              <p:nvPr/>
            </p:nvSpPr>
            <p:spPr>
              <a:xfrm rot="18128329">
                <a:off x="1843578" y="125856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4" name="Ellipse 123"/>
              <p:cNvSpPr/>
              <p:nvPr/>
            </p:nvSpPr>
            <p:spPr>
              <a:xfrm rot="18271664">
                <a:off x="1894559" y="122449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5" name="Ellipse 124"/>
              <p:cNvSpPr/>
              <p:nvPr/>
            </p:nvSpPr>
            <p:spPr>
              <a:xfrm rot="16700840">
                <a:off x="1716301" y="141936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" name="Ellipse 125"/>
              <p:cNvSpPr/>
              <p:nvPr/>
            </p:nvSpPr>
            <p:spPr>
              <a:xfrm rot="16700840">
                <a:off x="1765068" y="139494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8" name="Ellipse 127"/>
              <p:cNvSpPr/>
              <p:nvPr/>
            </p:nvSpPr>
            <p:spPr>
              <a:xfrm rot="17479391">
                <a:off x="1800381" y="134502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9" name="Ellipse 128"/>
              <p:cNvSpPr/>
              <p:nvPr/>
            </p:nvSpPr>
            <p:spPr>
              <a:xfrm rot="18128329">
                <a:off x="1847207" y="129960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0" name="Ellipse 129"/>
              <p:cNvSpPr/>
              <p:nvPr/>
            </p:nvSpPr>
            <p:spPr>
              <a:xfrm rot="18271664">
                <a:off x="1898187" y="126554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1" name="Ellipse 130"/>
              <p:cNvSpPr/>
              <p:nvPr/>
            </p:nvSpPr>
            <p:spPr>
              <a:xfrm rot="16700840">
                <a:off x="1731630" y="145725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2" name="Ellipse 131"/>
              <p:cNvSpPr/>
              <p:nvPr/>
            </p:nvSpPr>
            <p:spPr>
              <a:xfrm rot="16700840">
                <a:off x="1775745" y="143016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3" name="Ellipse 132"/>
              <p:cNvSpPr/>
              <p:nvPr/>
            </p:nvSpPr>
            <p:spPr>
              <a:xfrm rot="17479391">
                <a:off x="1811059" y="138024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4" name="Ellipse 133"/>
              <p:cNvSpPr/>
              <p:nvPr/>
            </p:nvSpPr>
            <p:spPr>
              <a:xfrm rot="18128329">
                <a:off x="1857884" y="133482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5" name="Ellipse 134"/>
              <p:cNvSpPr/>
              <p:nvPr/>
            </p:nvSpPr>
            <p:spPr>
              <a:xfrm rot="18271664">
                <a:off x="1908865" y="130076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6" name="Ellipse 135"/>
              <p:cNvSpPr/>
              <p:nvPr/>
            </p:nvSpPr>
            <p:spPr>
              <a:xfrm rot="16700840">
                <a:off x="1747065" y="149247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7" name="Ellipse 136"/>
              <p:cNvSpPr/>
              <p:nvPr/>
            </p:nvSpPr>
            <p:spPr>
              <a:xfrm rot="13993561">
                <a:off x="1480212" y="223369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8" name="Ellipse 137"/>
              <p:cNvSpPr/>
              <p:nvPr/>
            </p:nvSpPr>
            <p:spPr>
              <a:xfrm rot="14772112">
                <a:off x="1469759" y="217344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9" name="Ellipse 138"/>
              <p:cNvSpPr/>
              <p:nvPr/>
            </p:nvSpPr>
            <p:spPr>
              <a:xfrm rot="15421050">
                <a:off x="1470614" y="210821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" name="Ellipse 139"/>
              <p:cNvSpPr/>
              <p:nvPr/>
            </p:nvSpPr>
            <p:spPr>
              <a:xfrm rot="15564385">
                <a:off x="1482448" y="204805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1" name="Ellipse 140"/>
              <p:cNvSpPr/>
              <p:nvPr/>
            </p:nvSpPr>
            <p:spPr>
              <a:xfrm rot="13993561">
                <a:off x="1504127" y="2297979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" name="Ellipse 141"/>
              <p:cNvSpPr/>
              <p:nvPr/>
            </p:nvSpPr>
            <p:spPr>
              <a:xfrm rot="13993561">
                <a:off x="1511855" y="226008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3" name="Ellipse 142"/>
              <p:cNvSpPr/>
              <p:nvPr/>
            </p:nvSpPr>
            <p:spPr>
              <a:xfrm rot="14772112">
                <a:off x="1501402" y="219983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4" name="Ellipse 143"/>
              <p:cNvSpPr/>
              <p:nvPr/>
            </p:nvSpPr>
            <p:spPr>
              <a:xfrm rot="15421050">
                <a:off x="1502257" y="213460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5" name="Ellipse 144"/>
              <p:cNvSpPr/>
              <p:nvPr/>
            </p:nvSpPr>
            <p:spPr>
              <a:xfrm rot="15564385">
                <a:off x="1514091" y="207444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6" name="Ellipse 145"/>
              <p:cNvSpPr/>
              <p:nvPr/>
            </p:nvSpPr>
            <p:spPr>
              <a:xfrm rot="13993561">
                <a:off x="1535769" y="232436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7" name="Ellipse 146"/>
              <p:cNvSpPr/>
              <p:nvPr/>
            </p:nvSpPr>
            <p:spPr>
              <a:xfrm rot="13993561">
                <a:off x="1544347" y="227736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8" name="Ellipse 147"/>
              <p:cNvSpPr/>
              <p:nvPr/>
            </p:nvSpPr>
            <p:spPr>
              <a:xfrm rot="14772112">
                <a:off x="1533893" y="221712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9" name="Ellipse 148"/>
              <p:cNvSpPr/>
              <p:nvPr/>
            </p:nvSpPr>
            <p:spPr>
              <a:xfrm rot="15421050">
                <a:off x="1534749" y="215189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0" name="Ellipse 149"/>
              <p:cNvSpPr/>
              <p:nvPr/>
            </p:nvSpPr>
            <p:spPr>
              <a:xfrm rot="15564385">
                <a:off x="1546582" y="209172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1" name="Ellipse 150"/>
              <p:cNvSpPr/>
              <p:nvPr/>
            </p:nvSpPr>
            <p:spPr>
              <a:xfrm rot="13993561">
                <a:off x="1568261" y="234165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2" name="Ellipse 151"/>
              <p:cNvSpPr/>
              <p:nvPr/>
            </p:nvSpPr>
            <p:spPr>
              <a:xfrm rot="15067957">
                <a:off x="1503088" y="190080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3" name="Ellipse 152"/>
              <p:cNvSpPr/>
              <p:nvPr/>
            </p:nvSpPr>
            <p:spPr>
              <a:xfrm rot="15846508">
                <a:off x="1514805" y="183596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4" name="Ellipse 153"/>
              <p:cNvSpPr/>
              <p:nvPr/>
            </p:nvSpPr>
            <p:spPr>
              <a:xfrm rot="16495446">
                <a:off x="1535675" y="177416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" name="Ellipse 154"/>
              <p:cNvSpPr/>
              <p:nvPr/>
            </p:nvSpPr>
            <p:spPr>
              <a:xfrm rot="16638781">
                <a:off x="1565433" y="172055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6" name="Ellipse 155"/>
              <p:cNvSpPr/>
              <p:nvPr/>
            </p:nvSpPr>
            <p:spPr>
              <a:xfrm rot="15067957">
                <a:off x="1496025" y="197536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" name="Ellipse 156"/>
              <p:cNvSpPr/>
              <p:nvPr/>
            </p:nvSpPr>
            <p:spPr>
              <a:xfrm rot="15067957">
                <a:off x="1528225" y="193134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8" name="Ellipse 157"/>
              <p:cNvSpPr/>
              <p:nvPr/>
            </p:nvSpPr>
            <p:spPr>
              <a:xfrm rot="15846508">
                <a:off x="1536801" y="187080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" name="Ellipse 158"/>
              <p:cNvSpPr/>
              <p:nvPr/>
            </p:nvSpPr>
            <p:spPr>
              <a:xfrm rot="16495446">
                <a:off x="1557671" y="180900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" name="Ellipse 159"/>
              <p:cNvSpPr/>
              <p:nvPr/>
            </p:nvSpPr>
            <p:spPr>
              <a:xfrm rot="16638781">
                <a:off x="1587429" y="175539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" name="Ellipse 160"/>
              <p:cNvSpPr/>
              <p:nvPr/>
            </p:nvSpPr>
            <p:spPr>
              <a:xfrm rot="15067957">
                <a:off x="1526985" y="200205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" name="Ellipse 161"/>
              <p:cNvSpPr/>
              <p:nvPr/>
            </p:nvSpPr>
            <p:spPr>
              <a:xfrm rot="15067957">
                <a:off x="1553828" y="195778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" name="Ellipse 162"/>
              <p:cNvSpPr/>
              <p:nvPr/>
            </p:nvSpPr>
            <p:spPr>
              <a:xfrm rot="15846508">
                <a:off x="1562404" y="189724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4" name="Ellipse 163"/>
              <p:cNvSpPr/>
              <p:nvPr/>
            </p:nvSpPr>
            <p:spPr>
              <a:xfrm rot="16495446">
                <a:off x="1583274" y="183544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5" name="Ellipse 164"/>
              <p:cNvSpPr/>
              <p:nvPr/>
            </p:nvSpPr>
            <p:spPr>
              <a:xfrm rot="16638781">
                <a:off x="1613031" y="1781829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6" name="Ellipse 165"/>
              <p:cNvSpPr/>
              <p:nvPr/>
            </p:nvSpPr>
            <p:spPr>
              <a:xfrm rot="15067957">
                <a:off x="1556817" y="202631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3" name="Ellipse 62"/>
            <p:cNvSpPr/>
            <p:nvPr/>
          </p:nvSpPr>
          <p:spPr bwMode="auto">
            <a:xfrm rot="11830756">
              <a:off x="4211558" y="1633843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" name="Forme libre 63"/>
            <p:cNvSpPr/>
            <p:nvPr/>
          </p:nvSpPr>
          <p:spPr bwMode="auto">
            <a:xfrm rot="21296370">
              <a:off x="4245594" y="1554088"/>
              <a:ext cx="46070" cy="8399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5" name="Ellipse 64"/>
            <p:cNvSpPr/>
            <p:nvPr/>
          </p:nvSpPr>
          <p:spPr bwMode="auto">
            <a:xfrm rot="11830756">
              <a:off x="4159574" y="1652092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" name="Forme libre 65"/>
            <p:cNvSpPr/>
            <p:nvPr/>
          </p:nvSpPr>
          <p:spPr bwMode="auto">
            <a:xfrm rot="21296370">
              <a:off x="4194758" y="1563597"/>
              <a:ext cx="44481" cy="85578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" name="Ellipse 66"/>
            <p:cNvSpPr/>
            <p:nvPr/>
          </p:nvSpPr>
          <p:spPr bwMode="auto">
            <a:xfrm rot="11830756">
              <a:off x="4109035" y="1676375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8" name="Forme libre 67"/>
            <p:cNvSpPr/>
            <p:nvPr/>
          </p:nvSpPr>
          <p:spPr bwMode="auto">
            <a:xfrm rot="21296370">
              <a:off x="4140745" y="1596876"/>
              <a:ext cx="46070" cy="8399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9" name="Forme libre 68"/>
            <p:cNvSpPr/>
            <p:nvPr/>
          </p:nvSpPr>
          <p:spPr bwMode="auto">
            <a:xfrm rot="21296370">
              <a:off x="4209056" y="1490697"/>
              <a:ext cx="44481" cy="8399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0" name="Forme libre 69"/>
            <p:cNvSpPr/>
            <p:nvPr/>
          </p:nvSpPr>
          <p:spPr bwMode="auto">
            <a:xfrm rot="21296370">
              <a:off x="4274189" y="1462171"/>
              <a:ext cx="44481" cy="83992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1" name="Forme libre 70"/>
            <p:cNvSpPr/>
            <p:nvPr/>
          </p:nvSpPr>
          <p:spPr bwMode="auto">
            <a:xfrm rot="21296370">
              <a:off x="4344088" y="1441569"/>
              <a:ext cx="44481" cy="83993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4" name="Groupe 309"/>
            <p:cNvGrpSpPr>
              <a:grpSpLocks/>
            </p:cNvGrpSpPr>
            <p:nvPr/>
          </p:nvGrpSpPr>
          <p:grpSpPr bwMode="auto">
            <a:xfrm rot="-1981094">
              <a:off x="3525025" y="1243076"/>
              <a:ext cx="500321" cy="374089"/>
              <a:chOff x="1601534" y="2041462"/>
              <a:chExt cx="1008009" cy="802796"/>
            </a:xfrm>
          </p:grpSpPr>
          <p:sp>
            <p:nvSpPr>
              <p:cNvPr id="73" name="Ellipse 72"/>
              <p:cNvSpPr/>
              <p:nvPr/>
            </p:nvSpPr>
            <p:spPr>
              <a:xfrm rot="603068">
                <a:off x="2231773" y="210694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" name="Ellipse 73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" name="Ellipse 74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" name="Ellipse 75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7" name="Ellipse 76"/>
              <p:cNvSpPr/>
              <p:nvPr/>
            </p:nvSpPr>
            <p:spPr>
              <a:xfrm rot="603068">
                <a:off x="2107950" y="204146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8" name="Ellipse 77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9" name="Ellipse 78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" name="Ellipse 79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" name="Ellipse 80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" name="Ellipse 81"/>
              <p:cNvSpPr/>
              <p:nvPr/>
            </p:nvSpPr>
            <p:spPr>
              <a:xfrm rot="603068">
                <a:off x="2025039" y="204662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3" name="Ellipse 82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4" name="Forme libre 83"/>
              <p:cNvSpPr/>
              <p:nvPr/>
            </p:nvSpPr>
            <p:spPr>
              <a:xfrm rot="603068">
                <a:off x="1990464" y="2211242"/>
                <a:ext cx="92817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" name="Ellipse 84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" name="Ellipse 85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" name="Ellipse 86"/>
              <p:cNvSpPr/>
              <p:nvPr/>
            </p:nvSpPr>
            <p:spPr>
              <a:xfrm rot="2173892">
                <a:off x="2330009" y="242650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8" name="Ellipse 87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" name="Ellipse 88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" name="Ellipse 89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" name="Ellipse 90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" name="Ellipse 91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" name="Forme libre 92"/>
              <p:cNvSpPr/>
              <p:nvPr/>
            </p:nvSpPr>
            <p:spPr>
              <a:xfrm rot="603068">
                <a:off x="2057556" y="2257572"/>
                <a:ext cx="92819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" name="Forme libre 93"/>
              <p:cNvSpPr/>
              <p:nvPr/>
            </p:nvSpPr>
            <p:spPr>
              <a:xfrm rot="603068">
                <a:off x="1888349" y="2128559"/>
                <a:ext cx="92817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" name="Forme libre 94"/>
              <p:cNvSpPr/>
              <p:nvPr/>
            </p:nvSpPr>
            <p:spPr>
              <a:xfrm rot="603068">
                <a:off x="2153637" y="2356365"/>
                <a:ext cx="92817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" name="Forme libre 95"/>
              <p:cNvSpPr/>
              <p:nvPr/>
            </p:nvSpPr>
            <p:spPr>
              <a:xfrm rot="603068">
                <a:off x="2224091" y="2465854"/>
                <a:ext cx="92817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7" name="Forme libre 96"/>
              <p:cNvSpPr/>
              <p:nvPr/>
            </p:nvSpPr>
            <p:spPr>
              <a:xfrm rot="603068">
                <a:off x="1700450" y="2318905"/>
                <a:ext cx="92819" cy="1802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8" name="Forme libre 97"/>
              <p:cNvSpPr/>
              <p:nvPr/>
            </p:nvSpPr>
            <p:spPr>
              <a:xfrm rot="603068">
                <a:off x="1793834" y="2390396"/>
                <a:ext cx="89617" cy="180247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" name="Forme libre 98"/>
              <p:cNvSpPr/>
              <p:nvPr/>
            </p:nvSpPr>
            <p:spPr>
              <a:xfrm rot="603068">
                <a:off x="1914479" y="2486976"/>
                <a:ext cx="92817" cy="18025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" name="Forme libre 99"/>
              <p:cNvSpPr/>
              <p:nvPr/>
            </p:nvSpPr>
            <p:spPr>
              <a:xfrm rot="603068">
                <a:off x="2000830" y="2587492"/>
                <a:ext cx="92819" cy="183649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5" name="Groupe 375"/>
          <p:cNvGrpSpPr>
            <a:grpSpLocks/>
          </p:cNvGrpSpPr>
          <p:nvPr/>
        </p:nvGrpSpPr>
        <p:grpSpPr bwMode="auto">
          <a:xfrm>
            <a:off x="2348130" y="2821406"/>
            <a:ext cx="1046163" cy="620712"/>
            <a:chOff x="3061267" y="2284518"/>
            <a:chExt cx="1044857" cy="621311"/>
          </a:xfrm>
        </p:grpSpPr>
        <p:sp>
          <p:nvSpPr>
            <p:cNvPr id="42" name="Ellipse 41"/>
            <p:cNvSpPr/>
            <p:nvPr/>
          </p:nvSpPr>
          <p:spPr bwMode="auto">
            <a:xfrm rot="11830756">
              <a:off x="3952954" y="2793306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3" name="Forme libre 42"/>
            <p:cNvSpPr/>
            <p:nvPr/>
          </p:nvSpPr>
          <p:spPr bwMode="auto">
            <a:xfrm rot="21296370">
              <a:off x="3984039" y="2711967"/>
              <a:ext cx="47566" cy="8421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4" name="Ellipse 43"/>
            <p:cNvSpPr/>
            <p:nvPr/>
          </p:nvSpPr>
          <p:spPr bwMode="auto">
            <a:xfrm rot="11830756">
              <a:off x="3889717" y="2815722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5" name="Forme libre 44"/>
            <p:cNvSpPr/>
            <p:nvPr/>
          </p:nvSpPr>
          <p:spPr bwMode="auto">
            <a:xfrm rot="21296370">
              <a:off x="3923789" y="2735803"/>
              <a:ext cx="45981" cy="84218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6" name="Ellipse 45"/>
            <p:cNvSpPr/>
            <p:nvPr/>
          </p:nvSpPr>
          <p:spPr bwMode="auto">
            <a:xfrm rot="11830756">
              <a:off x="3839841" y="2832506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7" name="Forme libre 46"/>
            <p:cNvSpPr/>
            <p:nvPr/>
          </p:nvSpPr>
          <p:spPr bwMode="auto">
            <a:xfrm rot="21296370">
              <a:off x="3871467" y="2753282"/>
              <a:ext cx="45980" cy="8421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8" name="Forme libre 47"/>
            <p:cNvSpPr/>
            <p:nvPr/>
          </p:nvSpPr>
          <p:spPr bwMode="auto">
            <a:xfrm rot="21296370">
              <a:off x="3949157" y="2645228"/>
              <a:ext cx="45981" cy="84219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9" name="Forme libre 48"/>
            <p:cNvSpPr/>
            <p:nvPr/>
          </p:nvSpPr>
          <p:spPr bwMode="auto">
            <a:xfrm rot="21296370">
              <a:off x="3993552" y="2637283"/>
              <a:ext cx="45981" cy="84218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0" name="Forme libre 49"/>
            <p:cNvSpPr/>
            <p:nvPr/>
          </p:nvSpPr>
          <p:spPr bwMode="auto">
            <a:xfrm rot="21296370">
              <a:off x="4060143" y="2595968"/>
              <a:ext cx="45981" cy="84218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6" name="Groupe 690"/>
            <p:cNvGrpSpPr>
              <a:grpSpLocks/>
            </p:cNvGrpSpPr>
            <p:nvPr/>
          </p:nvGrpSpPr>
          <p:grpSpPr bwMode="auto">
            <a:xfrm rot="4595530">
              <a:off x="3440305" y="2065368"/>
              <a:ext cx="429026" cy="867325"/>
              <a:chOff x="2684831" y="3362914"/>
              <a:chExt cx="429110" cy="866884"/>
            </a:xfrm>
          </p:grpSpPr>
          <p:sp>
            <p:nvSpPr>
              <p:cNvPr id="333" name="Ellipse 332"/>
              <p:cNvSpPr/>
              <p:nvPr/>
            </p:nvSpPr>
            <p:spPr>
              <a:xfrm rot="16700840">
                <a:off x="2909218" y="349704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4" name="Ellipse 333"/>
              <p:cNvSpPr/>
              <p:nvPr/>
            </p:nvSpPr>
            <p:spPr>
              <a:xfrm rot="17479391">
                <a:off x="2944532" y="344712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5" name="Ellipse 334"/>
              <p:cNvSpPr/>
              <p:nvPr/>
            </p:nvSpPr>
            <p:spPr>
              <a:xfrm rot="18128329">
                <a:off x="2991356" y="340170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6" name="Ellipse 335"/>
              <p:cNvSpPr/>
              <p:nvPr/>
            </p:nvSpPr>
            <p:spPr>
              <a:xfrm rot="18271664">
                <a:off x="3042338" y="336763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7" name="Ellipse 336"/>
              <p:cNvSpPr/>
              <p:nvPr/>
            </p:nvSpPr>
            <p:spPr>
              <a:xfrm rot="16700840">
                <a:off x="2859353" y="356411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8" name="Ellipse 337"/>
              <p:cNvSpPr/>
              <p:nvPr/>
            </p:nvSpPr>
            <p:spPr>
              <a:xfrm rot="16700840">
                <a:off x="2912846" y="353808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9" name="Ellipse 338"/>
              <p:cNvSpPr/>
              <p:nvPr/>
            </p:nvSpPr>
            <p:spPr>
              <a:xfrm rot="17479391">
                <a:off x="2948160" y="348816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0" name="Ellipse 339"/>
              <p:cNvSpPr/>
              <p:nvPr/>
            </p:nvSpPr>
            <p:spPr>
              <a:xfrm rot="18128329">
                <a:off x="2994985" y="344274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1" name="Ellipse 340"/>
              <p:cNvSpPr/>
              <p:nvPr/>
            </p:nvSpPr>
            <p:spPr>
              <a:xfrm rot="18271664">
                <a:off x="3045966" y="340868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2" name="Ellipse 341"/>
              <p:cNvSpPr/>
              <p:nvPr/>
            </p:nvSpPr>
            <p:spPr>
              <a:xfrm rot="16700840">
                <a:off x="2884165" y="360039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3" name="Ellipse 342"/>
              <p:cNvSpPr/>
              <p:nvPr/>
            </p:nvSpPr>
            <p:spPr>
              <a:xfrm rot="16700840">
                <a:off x="2923523" y="357330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4" name="Ellipse 343"/>
              <p:cNvSpPr/>
              <p:nvPr/>
            </p:nvSpPr>
            <p:spPr>
              <a:xfrm rot="17479391">
                <a:off x="2958837" y="352338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5" name="Ellipse 344"/>
              <p:cNvSpPr/>
              <p:nvPr/>
            </p:nvSpPr>
            <p:spPr>
              <a:xfrm rot="18128329">
                <a:off x="3005663" y="347796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6" name="Ellipse 345"/>
              <p:cNvSpPr/>
              <p:nvPr/>
            </p:nvSpPr>
            <p:spPr>
              <a:xfrm rot="18271664">
                <a:off x="3056643" y="344390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7" name="Ellipse 346"/>
              <p:cNvSpPr/>
              <p:nvPr/>
            </p:nvSpPr>
            <p:spPr>
              <a:xfrm rot="16700840">
                <a:off x="2894843" y="363561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8" name="Ellipse 347"/>
              <p:cNvSpPr/>
              <p:nvPr/>
            </p:nvSpPr>
            <p:spPr>
              <a:xfrm rot="15626444">
                <a:off x="2731874" y="378499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49" name="Ellipse 348"/>
              <p:cNvSpPr/>
              <p:nvPr/>
            </p:nvSpPr>
            <p:spPr>
              <a:xfrm rot="16404995">
                <a:off x="2750130" y="372664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0" name="Ellipse 349"/>
              <p:cNvSpPr/>
              <p:nvPr/>
            </p:nvSpPr>
            <p:spPr>
              <a:xfrm rot="17053933">
                <a:off x="2780721" y="366902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1" name="Ellipse 350"/>
              <p:cNvSpPr/>
              <p:nvPr/>
            </p:nvSpPr>
            <p:spPr>
              <a:xfrm rot="17197268">
                <a:off x="2818759" y="362093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2" name="Ellipse 351"/>
              <p:cNvSpPr/>
              <p:nvPr/>
            </p:nvSpPr>
            <p:spPr>
              <a:xfrm rot="15626444">
                <a:off x="2723741" y="385310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3" name="Ellipse 352"/>
              <p:cNvSpPr/>
              <p:nvPr/>
            </p:nvSpPr>
            <p:spPr>
              <a:xfrm rot="15626444">
                <a:off x="2747945" y="382293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4" name="Ellipse 353"/>
              <p:cNvSpPr/>
              <p:nvPr/>
            </p:nvSpPr>
            <p:spPr>
              <a:xfrm rot="16404995">
                <a:off x="2766201" y="376457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5" name="Ellipse 354"/>
              <p:cNvSpPr/>
              <p:nvPr/>
            </p:nvSpPr>
            <p:spPr>
              <a:xfrm rot="17053933">
                <a:off x="2796793" y="370696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6" name="Ellipse 355"/>
              <p:cNvSpPr/>
              <p:nvPr/>
            </p:nvSpPr>
            <p:spPr>
              <a:xfrm rot="17197268">
                <a:off x="2834830" y="365887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7" name="Ellipse 356"/>
              <p:cNvSpPr/>
              <p:nvPr/>
            </p:nvSpPr>
            <p:spPr>
              <a:xfrm rot="15626444">
                <a:off x="2739812" y="389104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8" name="Ellipse 357"/>
              <p:cNvSpPr/>
              <p:nvPr/>
            </p:nvSpPr>
            <p:spPr>
              <a:xfrm rot="15626444">
                <a:off x="2768935" y="385316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59" name="Ellipse 358"/>
              <p:cNvSpPr/>
              <p:nvPr/>
            </p:nvSpPr>
            <p:spPr>
              <a:xfrm rot="16404995">
                <a:off x="2787190" y="3794809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0" name="Ellipse 359"/>
              <p:cNvSpPr/>
              <p:nvPr/>
            </p:nvSpPr>
            <p:spPr>
              <a:xfrm rot="17053933">
                <a:off x="2817782" y="373719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1" name="Ellipse 360"/>
              <p:cNvSpPr/>
              <p:nvPr/>
            </p:nvSpPr>
            <p:spPr>
              <a:xfrm rot="17197268">
                <a:off x="2855819" y="368910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2" name="Ellipse 361"/>
              <p:cNvSpPr/>
              <p:nvPr/>
            </p:nvSpPr>
            <p:spPr>
              <a:xfrm rot="15626444">
                <a:off x="2760801" y="3921273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3" name="Ellipse 362"/>
              <p:cNvSpPr/>
              <p:nvPr/>
            </p:nvSpPr>
            <p:spPr>
              <a:xfrm rot="14471498">
                <a:off x="2682110" y="4053379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4" name="Ellipse 363"/>
              <p:cNvSpPr/>
              <p:nvPr/>
            </p:nvSpPr>
            <p:spPr>
              <a:xfrm rot="15250049">
                <a:off x="2680107" y="399226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5" name="Ellipse 364"/>
              <p:cNvSpPr/>
              <p:nvPr/>
            </p:nvSpPr>
            <p:spPr>
              <a:xfrm rot="15898987">
                <a:off x="2689993" y="392778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6" name="Ellipse 365"/>
              <p:cNvSpPr/>
              <p:nvPr/>
            </p:nvSpPr>
            <p:spPr>
              <a:xfrm rot="14471498">
                <a:off x="2682878" y="4136952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7" name="Ellipse 366"/>
              <p:cNvSpPr/>
              <p:nvPr/>
            </p:nvSpPr>
            <p:spPr>
              <a:xfrm rot="14471498">
                <a:off x="2709791" y="4083898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8" name="Ellipse 367"/>
              <p:cNvSpPr/>
              <p:nvPr/>
            </p:nvSpPr>
            <p:spPr>
              <a:xfrm rot="15250049">
                <a:off x="2707787" y="4022785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69" name="Ellipse 368"/>
              <p:cNvSpPr/>
              <p:nvPr/>
            </p:nvSpPr>
            <p:spPr>
              <a:xfrm rot="15898987">
                <a:off x="2717674" y="3958304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70" name="Ellipse 369"/>
              <p:cNvSpPr/>
              <p:nvPr/>
            </p:nvSpPr>
            <p:spPr>
              <a:xfrm rot="14471498">
                <a:off x="2724565" y="415088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71" name="Ellipse 370"/>
              <p:cNvSpPr/>
              <p:nvPr/>
            </p:nvSpPr>
            <p:spPr>
              <a:xfrm rot="14471498">
                <a:off x="2739574" y="4105520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72" name="Ellipse 371"/>
              <p:cNvSpPr/>
              <p:nvPr/>
            </p:nvSpPr>
            <p:spPr>
              <a:xfrm rot="15250049">
                <a:off x="2737569" y="4044407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73" name="Ellipse 372"/>
              <p:cNvSpPr/>
              <p:nvPr/>
            </p:nvSpPr>
            <p:spPr>
              <a:xfrm rot="15898987">
                <a:off x="2747456" y="3979926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74" name="Ellipse 373"/>
              <p:cNvSpPr/>
              <p:nvPr/>
            </p:nvSpPr>
            <p:spPr>
              <a:xfrm rot="14471498">
                <a:off x="2754348" y="4172501"/>
                <a:ext cx="62021" cy="5257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7" name="Groupe 272"/>
            <p:cNvGrpSpPr>
              <a:grpSpLocks/>
            </p:cNvGrpSpPr>
            <p:nvPr/>
          </p:nvGrpSpPr>
          <p:grpSpPr bwMode="auto">
            <a:xfrm rot="-906698">
              <a:off x="3528132" y="2466230"/>
              <a:ext cx="500321" cy="395401"/>
              <a:chOff x="1601534" y="1995726"/>
              <a:chExt cx="1008009" cy="848532"/>
            </a:xfrm>
          </p:grpSpPr>
          <p:sp>
            <p:nvSpPr>
              <p:cNvPr id="305" name="Ellipse 304"/>
              <p:cNvSpPr/>
              <p:nvPr/>
            </p:nvSpPr>
            <p:spPr>
              <a:xfrm rot="603068">
                <a:off x="2231773" y="210694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6" name="Ellipse 305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7" name="Ellipse 306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8" name="Ellipse 307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9" name="Ellipse 308"/>
              <p:cNvSpPr/>
              <p:nvPr/>
            </p:nvSpPr>
            <p:spPr>
              <a:xfrm rot="603068">
                <a:off x="2099623" y="1995726"/>
                <a:ext cx="125019" cy="112800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0" name="Ellipse 309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1" name="Ellipse 310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2" name="Ellipse 311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3" name="Ellipse 312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4" name="Ellipse 313"/>
              <p:cNvSpPr/>
              <p:nvPr/>
            </p:nvSpPr>
            <p:spPr>
              <a:xfrm rot="603068">
                <a:off x="2025039" y="204662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5" name="Ellipse 314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6" name="Forme libre 315"/>
              <p:cNvSpPr/>
              <p:nvPr/>
            </p:nvSpPr>
            <p:spPr>
              <a:xfrm rot="603068">
                <a:off x="1970284" y="2066497"/>
                <a:ext cx="92636" cy="18755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7" name="Ellipse 316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8" name="Ellipse 317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19" name="Ellipse 318"/>
              <p:cNvSpPr/>
              <p:nvPr/>
            </p:nvSpPr>
            <p:spPr>
              <a:xfrm rot="2173892">
                <a:off x="2330009" y="242650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0" name="Ellipse 319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1" name="Ellipse 320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2" name="Ellipse 321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3" name="Ellipse 322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4" name="Ellipse 323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5" name="Forme libre 324"/>
              <p:cNvSpPr/>
              <p:nvPr/>
            </p:nvSpPr>
            <p:spPr>
              <a:xfrm rot="603068">
                <a:off x="2025977" y="2160261"/>
                <a:ext cx="92636" cy="18755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6" name="Forme libre 325"/>
              <p:cNvSpPr/>
              <p:nvPr/>
            </p:nvSpPr>
            <p:spPr>
              <a:xfrm rot="603068">
                <a:off x="1825587" y="2010657"/>
                <a:ext cx="92636" cy="18755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7" name="Forme libre 326"/>
              <p:cNvSpPr/>
              <p:nvPr/>
            </p:nvSpPr>
            <p:spPr>
              <a:xfrm rot="603068">
                <a:off x="2158466" y="2290752"/>
                <a:ext cx="95832" cy="18755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8" name="Forme libre 327"/>
              <p:cNvSpPr/>
              <p:nvPr/>
            </p:nvSpPr>
            <p:spPr>
              <a:xfrm rot="603068">
                <a:off x="2215914" y="2420221"/>
                <a:ext cx="95832" cy="18073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29" name="Forme libre 328"/>
              <p:cNvSpPr/>
              <p:nvPr/>
            </p:nvSpPr>
            <p:spPr>
              <a:xfrm rot="603068">
                <a:off x="1642123" y="2177105"/>
                <a:ext cx="95832" cy="18073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0" name="Forme libre 329"/>
              <p:cNvSpPr/>
              <p:nvPr/>
            </p:nvSpPr>
            <p:spPr>
              <a:xfrm rot="603068">
                <a:off x="1707786" y="2255683"/>
                <a:ext cx="92638" cy="18414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1" name="Forme libre 330"/>
              <p:cNvSpPr/>
              <p:nvPr/>
            </p:nvSpPr>
            <p:spPr>
              <a:xfrm rot="603068">
                <a:off x="1848490" y="2338691"/>
                <a:ext cx="92636" cy="18755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32" name="Forme libre 331"/>
              <p:cNvSpPr/>
              <p:nvPr/>
            </p:nvSpPr>
            <p:spPr>
              <a:xfrm rot="603068">
                <a:off x="1948115" y="2481822"/>
                <a:ext cx="102220" cy="18755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8" name="Groupe 270"/>
            <p:cNvGrpSpPr>
              <a:grpSpLocks/>
            </p:cNvGrpSpPr>
            <p:nvPr/>
          </p:nvGrpSpPr>
          <p:grpSpPr bwMode="auto">
            <a:xfrm rot="-1981094">
              <a:off x="3258472" y="2391576"/>
              <a:ext cx="500321" cy="374089"/>
              <a:chOff x="1601534" y="2041462"/>
              <a:chExt cx="1008009" cy="802796"/>
            </a:xfrm>
          </p:grpSpPr>
          <p:sp>
            <p:nvSpPr>
              <p:cNvPr id="273" name="Ellipse 272"/>
              <p:cNvSpPr/>
              <p:nvPr/>
            </p:nvSpPr>
            <p:spPr>
              <a:xfrm rot="603068">
                <a:off x="2231773" y="210694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4" name="Ellipse 273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5" name="Ellipse 274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6" name="Ellipse 275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7" name="Ellipse 276"/>
              <p:cNvSpPr/>
              <p:nvPr/>
            </p:nvSpPr>
            <p:spPr>
              <a:xfrm rot="603068">
                <a:off x="2107950" y="204146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8" name="Ellipse 277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9" name="Ellipse 278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0" name="Ellipse 279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1" name="Ellipse 280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2" name="Ellipse 281"/>
              <p:cNvSpPr/>
              <p:nvPr/>
            </p:nvSpPr>
            <p:spPr>
              <a:xfrm rot="603068">
                <a:off x="2025039" y="204662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3" name="Ellipse 282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4" name="Forme libre 283"/>
              <p:cNvSpPr/>
              <p:nvPr/>
            </p:nvSpPr>
            <p:spPr>
              <a:xfrm rot="603068">
                <a:off x="2000882" y="2124997"/>
                <a:ext cx="95832" cy="19437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5" name="Ellipse 284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6" name="Ellipse 285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7" name="Ellipse 286"/>
              <p:cNvSpPr/>
              <p:nvPr/>
            </p:nvSpPr>
            <p:spPr>
              <a:xfrm rot="2173892">
                <a:off x="2330009" y="242650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8" name="Ellipse 287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89" name="Ellipse 288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0" name="Ellipse 289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2" name="Ellipse 291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4" name="Ellipse 293"/>
              <p:cNvSpPr/>
              <p:nvPr/>
            </p:nvSpPr>
            <p:spPr>
              <a:xfrm rot="12737454">
                <a:off x="1890190" y="273145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6" name="Forme libre 295"/>
              <p:cNvSpPr/>
              <p:nvPr/>
            </p:nvSpPr>
            <p:spPr>
              <a:xfrm rot="603068">
                <a:off x="2079884" y="2257611"/>
                <a:ext cx="89443" cy="18073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98" name="Forme libre 297"/>
              <p:cNvSpPr/>
              <p:nvPr/>
            </p:nvSpPr>
            <p:spPr>
              <a:xfrm rot="603068">
                <a:off x="1898431" y="2081076"/>
                <a:ext cx="95832" cy="18073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0" name="Forme libre 299"/>
              <p:cNvSpPr/>
              <p:nvPr/>
            </p:nvSpPr>
            <p:spPr>
              <a:xfrm rot="603068">
                <a:off x="2192782" y="2231959"/>
                <a:ext cx="92638" cy="18755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1" name="Forme libre 300"/>
              <p:cNvSpPr/>
              <p:nvPr/>
            </p:nvSpPr>
            <p:spPr>
              <a:xfrm rot="603068">
                <a:off x="2252600" y="2376564"/>
                <a:ext cx="95832" cy="19096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2" name="Forme libre 301"/>
              <p:cNvSpPr/>
              <p:nvPr/>
            </p:nvSpPr>
            <p:spPr>
              <a:xfrm rot="603068">
                <a:off x="1790097" y="2329712"/>
                <a:ext cx="89443" cy="18755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3" name="Forme libre 302"/>
              <p:cNvSpPr/>
              <p:nvPr/>
            </p:nvSpPr>
            <p:spPr>
              <a:xfrm rot="603068">
                <a:off x="1911314" y="2359741"/>
                <a:ext cx="95832" cy="19437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304" name="Forme libre 303"/>
              <p:cNvSpPr/>
              <p:nvPr/>
            </p:nvSpPr>
            <p:spPr>
              <a:xfrm rot="603068">
                <a:off x="2003256" y="2567182"/>
                <a:ext cx="92636" cy="177324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9" name="Groupe 272"/>
            <p:cNvGrpSpPr>
              <a:grpSpLocks/>
            </p:cNvGrpSpPr>
            <p:nvPr/>
          </p:nvGrpSpPr>
          <p:grpSpPr bwMode="auto">
            <a:xfrm rot="-3136040">
              <a:off x="2984782" y="2397489"/>
              <a:ext cx="500321" cy="347352"/>
              <a:chOff x="1601534" y="1995726"/>
              <a:chExt cx="1008009" cy="745418"/>
            </a:xfrm>
          </p:grpSpPr>
          <p:sp>
            <p:nvSpPr>
              <p:cNvPr id="248" name="Ellipse 247"/>
              <p:cNvSpPr/>
              <p:nvPr/>
            </p:nvSpPr>
            <p:spPr>
              <a:xfrm rot="603068">
                <a:off x="2231773" y="210694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9" name="Ellipse 248"/>
              <p:cNvSpPr/>
              <p:nvPr/>
            </p:nvSpPr>
            <p:spPr>
              <a:xfrm rot="1381619">
                <a:off x="2330232" y="2185863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>
              <a:xfrm rot="2030557">
                <a:off x="2418941" y="228918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1" name="Ellipse 250"/>
              <p:cNvSpPr/>
              <p:nvPr/>
            </p:nvSpPr>
            <p:spPr>
              <a:xfrm rot="2173892">
                <a:off x="2484524" y="240068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2" name="Ellipse 251"/>
              <p:cNvSpPr/>
              <p:nvPr/>
            </p:nvSpPr>
            <p:spPr>
              <a:xfrm rot="603068">
                <a:off x="2099623" y="1995726"/>
                <a:ext cx="125019" cy="112800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177800" dist="228600" dir="18960000" sx="1000" sy="1000" algn="ctr" rotWithShape="0">
                  <a:schemeClr val="tx2">
                    <a:lumMod val="40000"/>
                    <a:lumOff val="60000"/>
                    <a:alpha val="89000"/>
                  </a:schemeClr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3" name="Ellipse 252"/>
              <p:cNvSpPr/>
              <p:nvPr/>
            </p:nvSpPr>
            <p:spPr>
              <a:xfrm rot="603068">
                <a:off x="2148861" y="211210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4" name="Ellipse 253"/>
              <p:cNvSpPr/>
              <p:nvPr/>
            </p:nvSpPr>
            <p:spPr>
              <a:xfrm rot="1381619">
                <a:off x="2247321" y="2191026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5" name="Ellipse 254"/>
              <p:cNvSpPr/>
              <p:nvPr/>
            </p:nvSpPr>
            <p:spPr>
              <a:xfrm rot="2030557">
                <a:off x="2336029" y="2294345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6" name="Ellipse 255"/>
              <p:cNvSpPr/>
              <p:nvPr/>
            </p:nvSpPr>
            <p:spPr>
              <a:xfrm rot="2173892">
                <a:off x="2401612" y="240585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7" name="Ellipse 256"/>
              <p:cNvSpPr/>
              <p:nvPr/>
            </p:nvSpPr>
            <p:spPr>
              <a:xfrm rot="603068">
                <a:off x="2025039" y="2046624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8" name="Ellipse 257"/>
              <p:cNvSpPr/>
              <p:nvPr/>
            </p:nvSpPr>
            <p:spPr>
              <a:xfrm rot="603068">
                <a:off x="2077256" y="2132759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9" name="Forme libre 258"/>
              <p:cNvSpPr/>
              <p:nvPr/>
            </p:nvSpPr>
            <p:spPr>
              <a:xfrm rot="603068">
                <a:off x="2005385" y="2171714"/>
                <a:ext cx="92843" cy="18033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0" name="Ellipse 259"/>
              <p:cNvSpPr/>
              <p:nvPr/>
            </p:nvSpPr>
            <p:spPr>
              <a:xfrm rot="1381619">
                <a:off x="2175717" y="2211678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1" name="Ellipse 260"/>
              <p:cNvSpPr/>
              <p:nvPr/>
            </p:nvSpPr>
            <p:spPr>
              <a:xfrm rot="2030557">
                <a:off x="2264424" y="231499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2" name="Ellipse 261"/>
              <p:cNvSpPr/>
              <p:nvPr/>
            </p:nvSpPr>
            <p:spPr>
              <a:xfrm rot="603068">
                <a:off x="1953435" y="2067277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3" name="Ellipse 262"/>
              <p:cNvSpPr/>
              <p:nvPr/>
            </p:nvSpPr>
            <p:spPr>
              <a:xfrm rot="13185296">
                <a:off x="1601534" y="2450041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4" name="Ellipse 263"/>
              <p:cNvSpPr/>
              <p:nvPr/>
            </p:nvSpPr>
            <p:spPr>
              <a:xfrm rot="13801766">
                <a:off x="1707568" y="2523960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5" name="Ellipse 264"/>
              <p:cNvSpPr/>
              <p:nvPr/>
            </p:nvSpPr>
            <p:spPr>
              <a:xfrm rot="13185296">
                <a:off x="1802522" y="2625932"/>
                <a:ext cx="125019" cy="112801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6" name="Forme libre 265"/>
              <p:cNvSpPr/>
              <p:nvPr/>
            </p:nvSpPr>
            <p:spPr>
              <a:xfrm rot="603068">
                <a:off x="2112064" y="2287117"/>
                <a:ext cx="86440" cy="18373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7" name="Forme libre 266"/>
              <p:cNvSpPr/>
              <p:nvPr/>
            </p:nvSpPr>
            <p:spPr>
              <a:xfrm rot="603068">
                <a:off x="1922586" y="2158066"/>
                <a:ext cx="92841" cy="18033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8" name="Forme libre 267"/>
              <p:cNvSpPr/>
              <p:nvPr/>
            </p:nvSpPr>
            <p:spPr>
              <a:xfrm rot="603068">
                <a:off x="2205407" y="2365200"/>
                <a:ext cx="92843" cy="187140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69" name="Forme libre 268"/>
              <p:cNvSpPr/>
              <p:nvPr/>
            </p:nvSpPr>
            <p:spPr>
              <a:xfrm rot="603068">
                <a:off x="1729102" y="2287070"/>
                <a:ext cx="92843" cy="18033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0" name="Forme libre 269"/>
              <p:cNvSpPr/>
              <p:nvPr/>
            </p:nvSpPr>
            <p:spPr>
              <a:xfrm rot="603068">
                <a:off x="1816309" y="2378967"/>
                <a:ext cx="86440" cy="193943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1" name="Forme libre 270"/>
              <p:cNvSpPr/>
              <p:nvPr/>
            </p:nvSpPr>
            <p:spPr>
              <a:xfrm rot="603068">
                <a:off x="1880163" y="2371112"/>
                <a:ext cx="89641" cy="183736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72" name="Forme libre 271"/>
              <p:cNvSpPr/>
              <p:nvPr/>
            </p:nvSpPr>
            <p:spPr>
              <a:xfrm rot="603068">
                <a:off x="2044085" y="2552900"/>
                <a:ext cx="92843" cy="180335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2700">
                <a:solidFill>
                  <a:schemeClr val="tx1"/>
                </a:solidFill>
              </a:ln>
              <a:effectLst>
                <a:outerShdw blurRad="63500" dist="50800" dir="5400000" sx="125000" sy="125000" algn="ctr" rotWithShape="0">
                  <a:srgbClr val="000000">
                    <a:alpha val="60000"/>
                  </a:srgb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55" name="Ellipse 54"/>
            <p:cNvSpPr/>
            <p:nvPr/>
          </p:nvSpPr>
          <p:spPr bwMode="auto">
            <a:xfrm rot="11830756">
              <a:off x="3783548" y="2853265"/>
              <a:ext cx="62053" cy="5256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" name="Forme libre 55"/>
            <p:cNvSpPr/>
            <p:nvPr/>
          </p:nvSpPr>
          <p:spPr bwMode="auto">
            <a:xfrm rot="21296370">
              <a:off x="3815974" y="2767584"/>
              <a:ext cx="45981" cy="84218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2700">
              <a:solidFill>
                <a:schemeClr val="tx1"/>
              </a:solidFill>
            </a:ln>
            <a:effectLst>
              <a:outerShdw blurRad="63500" dist="50800" dir="5400000" sx="125000" sy="125000" algn="ctr" rotWithShape="0">
                <a:srgbClr val="000000">
                  <a:alpha val="6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20" name="Groupe 376"/>
          <p:cNvGrpSpPr>
            <a:grpSpLocks/>
          </p:cNvGrpSpPr>
          <p:nvPr/>
        </p:nvGrpSpPr>
        <p:grpSpPr bwMode="auto">
          <a:xfrm>
            <a:off x="3716555" y="1970506"/>
            <a:ext cx="352425" cy="1152525"/>
            <a:chOff x="4076699" y="1433513"/>
            <a:chExt cx="352426" cy="1152000"/>
          </a:xfrm>
        </p:grpSpPr>
        <p:cxnSp>
          <p:nvCxnSpPr>
            <p:cNvPr id="23575" name="Connecteur droit avec flèche 431"/>
            <p:cNvCxnSpPr>
              <a:cxnSpLocks noChangeShapeType="1"/>
            </p:cNvCxnSpPr>
            <p:nvPr/>
          </p:nvCxnSpPr>
          <p:spPr bwMode="auto">
            <a:xfrm rot="5400000" flipH="1" flipV="1">
              <a:off x="3500699" y="2009513"/>
              <a:ext cx="1152000" cy="0"/>
            </a:xfrm>
            <a:prstGeom prst="straightConnector1">
              <a:avLst/>
            </a:prstGeom>
            <a:noFill/>
            <a:ln w="15875" algn="ctr">
              <a:solidFill>
                <a:schemeClr val="tx1"/>
              </a:solidFill>
              <a:miter lim="800000"/>
              <a:headEnd type="triangle" w="med" len="med"/>
              <a:tailEnd type="triangle" w="med" len="med"/>
            </a:ln>
          </p:spPr>
        </p:cxnSp>
        <p:sp>
          <p:nvSpPr>
            <p:cNvPr id="23576" name="ZoneTexte 432"/>
            <p:cNvSpPr txBox="1">
              <a:spLocks noChangeArrowheads="1"/>
            </p:cNvSpPr>
            <p:nvPr/>
          </p:nvSpPr>
          <p:spPr bwMode="auto">
            <a:xfrm>
              <a:off x="4098925" y="1774825"/>
              <a:ext cx="330200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/>
                <a:t>d</a:t>
              </a:r>
            </a:p>
          </p:txBody>
        </p:sp>
      </p:grpSp>
      <p:sp>
        <p:nvSpPr>
          <p:cNvPr id="23573" name="Oval 131"/>
          <p:cNvSpPr>
            <a:spLocks noChangeArrowheads="1"/>
          </p:cNvSpPr>
          <p:nvPr/>
        </p:nvSpPr>
        <p:spPr bwMode="auto">
          <a:xfrm rot="5398334">
            <a:off x="1961574" y="1188662"/>
            <a:ext cx="2043112" cy="2406650"/>
          </a:xfrm>
          <a:prstGeom prst="ellipse">
            <a:avLst/>
          </a:prstGeom>
          <a:solidFill>
            <a:srgbClr val="95B3D7">
              <a:alpha val="65097"/>
            </a:srgbClr>
          </a:solidFill>
          <a:ln w="254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fr-FR">
              <a:latin typeface="Calibri" pitchFamily="34" charset="0"/>
            </a:endParaRPr>
          </a:p>
        </p:txBody>
      </p:sp>
      <p:graphicFrame>
        <p:nvGraphicFramePr>
          <p:cNvPr id="23554" name="Object 7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78184381"/>
              </p:ext>
            </p:extLst>
          </p:nvPr>
        </p:nvGraphicFramePr>
        <p:xfrm>
          <a:off x="4200598" y="3346453"/>
          <a:ext cx="4151832" cy="29352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6" name="Graph" r:id="rId4" imgW="4279392" imgH="3024835" progId="Origin50.Graph">
                  <p:embed/>
                </p:oleObj>
              </mc:Choice>
              <mc:Fallback>
                <p:oleObj name="Graph" r:id="rId4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0598" y="3346453"/>
                        <a:ext cx="4151832" cy="293523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6" name="Rectangle 375"/>
          <p:cNvSpPr/>
          <p:nvPr/>
        </p:nvSpPr>
        <p:spPr>
          <a:xfrm>
            <a:off x="5936776" y="3358260"/>
            <a:ext cx="1228299" cy="358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5" name="ZoneTexte 374"/>
          <p:cNvSpPr txBox="1"/>
          <p:nvPr/>
        </p:nvSpPr>
        <p:spPr>
          <a:xfrm>
            <a:off x="7794916" y="3748604"/>
            <a:ext cx="11623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 err="1" smtClean="0">
                <a:latin typeface="Symbol" pitchFamily="18" charset="2"/>
                <a:cs typeface="Arial" pitchFamily="34" charset="0"/>
              </a:rPr>
              <a:t>F</a:t>
            </a:r>
            <a:r>
              <a:rPr lang="fr-FR" sz="900" dirty="0" err="1" smtClean="0">
                <a:latin typeface="Arial" pitchFamily="34" charset="0"/>
                <a:cs typeface="Arial" pitchFamily="34" charset="0"/>
              </a:rPr>
              <a:t>fatty</a:t>
            </a:r>
            <a:r>
              <a:rPr lang="fr-FR" sz="9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fr-FR" sz="900" dirty="0" err="1" smtClean="0">
                <a:latin typeface="Arial" pitchFamily="34" charset="0"/>
                <a:cs typeface="Arial" pitchFamily="34" charset="0"/>
              </a:rPr>
              <a:t>acids</a:t>
            </a:r>
            <a:r>
              <a:rPr lang="fr-FR" sz="9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fr-FR" sz="1200" dirty="0" smtClean="0">
                <a:latin typeface="Arial" pitchFamily="34" charset="0"/>
                <a:cs typeface="Arial" pitchFamily="34" charset="0"/>
              </a:rPr>
              <a:t>(z)</a:t>
            </a:r>
            <a:endParaRPr lang="fr-FR" sz="1200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3" name="Obje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79531756"/>
              </p:ext>
            </p:extLst>
          </p:nvPr>
        </p:nvGraphicFramePr>
        <p:xfrm>
          <a:off x="3976284" y="426698"/>
          <a:ext cx="4758272" cy="3366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7" name="Graph" r:id="rId6" imgW="4279392" imgH="3024835" progId="Origin50.Graph">
                  <p:embed/>
                </p:oleObj>
              </mc:Choice>
              <mc:Fallback>
                <p:oleObj name="Graph" r:id="rId6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76284" y="426698"/>
                        <a:ext cx="4758272" cy="3366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4" name="Rectangle 383"/>
          <p:cNvSpPr/>
          <p:nvPr/>
        </p:nvSpPr>
        <p:spPr>
          <a:xfrm>
            <a:off x="6202349" y="925060"/>
            <a:ext cx="1762125" cy="3351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5" name="ZoneTexte 384"/>
          <p:cNvSpPr txBox="1"/>
          <p:nvPr/>
        </p:nvSpPr>
        <p:spPr>
          <a:xfrm>
            <a:off x="6202351" y="887737"/>
            <a:ext cx="16990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 err="1" smtClean="0">
                <a:cs typeface="Arial" pitchFamily="34" charset="0"/>
              </a:rPr>
              <a:t>Experimental</a:t>
            </a:r>
            <a:r>
              <a:rPr lang="fr-FR" sz="1000" dirty="0" smtClean="0">
                <a:cs typeface="Arial" pitchFamily="34" charset="0"/>
              </a:rPr>
              <a:t> data</a:t>
            </a:r>
            <a:endParaRPr lang="fr-FR" sz="1000" dirty="0">
              <a:cs typeface="Arial" pitchFamily="34" charset="0"/>
            </a:endParaRPr>
          </a:p>
        </p:txBody>
      </p:sp>
      <p:sp>
        <p:nvSpPr>
          <p:cNvPr id="386" name="ZoneTexte 385"/>
          <p:cNvSpPr txBox="1"/>
          <p:nvPr/>
        </p:nvSpPr>
        <p:spPr>
          <a:xfrm>
            <a:off x="6192826" y="1056210"/>
            <a:ext cx="177164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 smtClean="0">
                <a:cs typeface="Arial" pitchFamily="34" charset="0"/>
              </a:rPr>
              <a:t>Model of </a:t>
            </a:r>
            <a:r>
              <a:rPr lang="fr-FR" sz="1000" dirty="0" err="1" smtClean="0">
                <a:cs typeface="Arial" pitchFamily="34" charset="0"/>
              </a:rPr>
              <a:t>adsorbed</a:t>
            </a:r>
            <a:r>
              <a:rPr lang="fr-FR" sz="1000" dirty="0" smtClean="0">
                <a:cs typeface="Arial" pitchFamily="34" charset="0"/>
              </a:rPr>
              <a:t> tubes</a:t>
            </a:r>
            <a:endParaRPr lang="fr-FR" sz="1000" dirty="0">
              <a:cs typeface="Arial" pitchFamily="34" charset="0"/>
            </a:endParaRPr>
          </a:p>
        </p:txBody>
      </p:sp>
      <p:sp>
        <p:nvSpPr>
          <p:cNvPr id="378" name="ZoneTexte 377"/>
          <p:cNvSpPr txBox="1"/>
          <p:nvPr/>
        </p:nvSpPr>
        <p:spPr>
          <a:xfrm>
            <a:off x="1743252" y="6273412"/>
            <a:ext cx="5648544" cy="369332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b="1" dirty="0" smtClean="0"/>
              <a:t>Adsorption </a:t>
            </a:r>
            <a:r>
              <a:rPr lang="en-US" b="1" dirty="0"/>
              <a:t>of the tubes </a:t>
            </a:r>
            <a:r>
              <a:rPr lang="en-US" dirty="0"/>
              <a:t>at the air/water interface</a:t>
            </a:r>
            <a:r>
              <a:rPr lang="en-US" b="1" dirty="0" smtClean="0"/>
              <a:t>!</a:t>
            </a:r>
            <a:endParaRPr lang="en-US" b="1" dirty="0"/>
          </a:p>
        </p:txBody>
      </p:sp>
      <p:sp>
        <p:nvSpPr>
          <p:cNvPr id="380" name="Rectangle 37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82" name="ZoneTexte 381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at air/water interface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3378666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70" name="ZoneTexte 5"/>
          <p:cNvSpPr txBox="1">
            <a:spLocks noChangeArrowheads="1"/>
          </p:cNvSpPr>
          <p:nvPr/>
        </p:nvSpPr>
        <p:spPr bwMode="auto">
          <a:xfrm>
            <a:off x="946151" y="5487988"/>
            <a:ext cx="7234822" cy="400110"/>
          </a:xfrm>
          <a:prstGeom prst="rect">
            <a:avLst/>
          </a:prstGeom>
          <a:solidFill>
            <a:srgbClr val="92D050">
              <a:alpha val="3300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 dirty="0"/>
              <a:t>Structure </a:t>
            </a:r>
            <a:r>
              <a:rPr lang="fr-FR" sz="2000" dirty="0" err="1" smtClean="0"/>
              <a:t>at</a:t>
            </a:r>
            <a:r>
              <a:rPr lang="fr-FR" sz="2000" dirty="0" smtClean="0"/>
              <a:t> the interface </a:t>
            </a:r>
            <a:r>
              <a:rPr lang="fr-FR" sz="2000" dirty="0" err="1" smtClean="0"/>
              <a:t>tuneable</a:t>
            </a:r>
            <a:r>
              <a:rPr lang="fr-FR" sz="2000" dirty="0" smtClean="0"/>
              <a:t> </a:t>
            </a:r>
            <a:r>
              <a:rPr lang="fr-FR" sz="2000" dirty="0" err="1" smtClean="0"/>
              <a:t>with</a:t>
            </a:r>
            <a:r>
              <a:rPr lang="fr-FR" sz="2000" dirty="0" smtClean="0"/>
              <a:t> </a:t>
            </a:r>
            <a:r>
              <a:rPr lang="fr-FR" sz="2000" dirty="0" err="1" smtClean="0"/>
              <a:t>temperature</a:t>
            </a:r>
            <a:r>
              <a:rPr lang="fr-FR" sz="2000" dirty="0"/>
              <a:t>! </a:t>
            </a:r>
          </a:p>
        </p:txBody>
      </p:sp>
      <p:sp>
        <p:nvSpPr>
          <p:cNvPr id="66563" name="ZoneTexte 6"/>
          <p:cNvSpPr txBox="1">
            <a:spLocks noChangeArrowheads="1"/>
          </p:cNvSpPr>
          <p:nvPr/>
        </p:nvSpPr>
        <p:spPr bwMode="auto">
          <a:xfrm>
            <a:off x="20638" y="4532313"/>
            <a:ext cx="21590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/>
              <a:t>20°C</a:t>
            </a:r>
          </a:p>
        </p:txBody>
      </p:sp>
      <p:sp>
        <p:nvSpPr>
          <p:cNvPr id="66564" name="ZoneTexte 7"/>
          <p:cNvSpPr txBox="1">
            <a:spLocks noChangeArrowheads="1"/>
          </p:cNvSpPr>
          <p:nvPr/>
        </p:nvSpPr>
        <p:spPr bwMode="auto">
          <a:xfrm>
            <a:off x="2441575" y="4532313"/>
            <a:ext cx="18002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/>
              <a:t>50°C</a:t>
            </a:r>
          </a:p>
        </p:txBody>
      </p:sp>
      <p:sp>
        <p:nvSpPr>
          <p:cNvPr id="66565" name="ZoneTexte 8"/>
          <p:cNvSpPr txBox="1">
            <a:spLocks noChangeArrowheads="1"/>
          </p:cNvSpPr>
          <p:nvPr/>
        </p:nvSpPr>
        <p:spPr bwMode="auto">
          <a:xfrm>
            <a:off x="4586288" y="4532313"/>
            <a:ext cx="2087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/>
              <a:t>60°C</a:t>
            </a:r>
          </a:p>
        </p:txBody>
      </p:sp>
      <p:cxnSp>
        <p:nvCxnSpPr>
          <p:cNvPr id="397" name="Connecteur droit avec flèche 396"/>
          <p:cNvCxnSpPr/>
          <p:nvPr/>
        </p:nvCxnSpPr>
        <p:spPr bwMode="auto">
          <a:xfrm>
            <a:off x="98425" y="4473575"/>
            <a:ext cx="8893175" cy="0"/>
          </a:xfrm>
          <a:prstGeom prst="straightConnector1">
            <a:avLst/>
          </a:prstGeom>
          <a:ln w="2540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8" name="Connecteur droit 397"/>
          <p:cNvCxnSpPr/>
          <p:nvPr/>
        </p:nvCxnSpPr>
        <p:spPr bwMode="auto">
          <a:xfrm rot="5400000">
            <a:off x="904081" y="4496594"/>
            <a:ext cx="14128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9" name="Connecteur droit 398"/>
          <p:cNvCxnSpPr/>
          <p:nvPr/>
        </p:nvCxnSpPr>
        <p:spPr bwMode="auto">
          <a:xfrm rot="5400000">
            <a:off x="3147219" y="4496594"/>
            <a:ext cx="14128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Connecteur droit 399"/>
          <p:cNvCxnSpPr/>
          <p:nvPr/>
        </p:nvCxnSpPr>
        <p:spPr bwMode="auto">
          <a:xfrm rot="5400000">
            <a:off x="5422106" y="4496594"/>
            <a:ext cx="141288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571" name="ZoneTexte 8"/>
          <p:cNvSpPr txBox="1">
            <a:spLocks noChangeArrowheads="1"/>
          </p:cNvSpPr>
          <p:nvPr/>
        </p:nvSpPr>
        <p:spPr bwMode="auto">
          <a:xfrm>
            <a:off x="7056438" y="4511675"/>
            <a:ext cx="208756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/>
              <a:t>70°C</a:t>
            </a:r>
          </a:p>
        </p:txBody>
      </p:sp>
      <p:cxnSp>
        <p:nvCxnSpPr>
          <p:cNvPr id="24" name="Connecteur droit 23"/>
          <p:cNvCxnSpPr/>
          <p:nvPr/>
        </p:nvCxnSpPr>
        <p:spPr bwMode="auto">
          <a:xfrm rot="5400000">
            <a:off x="7892256" y="4475957"/>
            <a:ext cx="141287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17"/>
          <p:cNvGrpSpPr>
            <a:grpSpLocks/>
          </p:cNvGrpSpPr>
          <p:nvPr/>
        </p:nvGrpSpPr>
        <p:grpSpPr bwMode="auto">
          <a:xfrm>
            <a:off x="68263" y="1209675"/>
            <a:ext cx="9001125" cy="2838450"/>
            <a:chOff x="68263" y="1209675"/>
            <a:chExt cx="9001125" cy="2838450"/>
          </a:xfrm>
        </p:grpSpPr>
        <p:grpSp>
          <p:nvGrpSpPr>
            <p:cNvPr id="3" name="Groupe 14"/>
            <p:cNvGrpSpPr>
              <a:grpSpLocks/>
            </p:cNvGrpSpPr>
            <p:nvPr/>
          </p:nvGrpSpPr>
          <p:grpSpPr bwMode="auto">
            <a:xfrm>
              <a:off x="68263" y="1209675"/>
              <a:ext cx="9001125" cy="2838450"/>
              <a:chOff x="35496" y="-99392"/>
              <a:chExt cx="9001000" cy="2837785"/>
            </a:xfrm>
          </p:grpSpPr>
          <p:pic>
            <p:nvPicPr>
              <p:cNvPr id="66578" name="Picture 2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5496" y="248015"/>
                <a:ext cx="2307545" cy="2472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6579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2351627" y="-99392"/>
                <a:ext cx="2012964" cy="28377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6580" name="Picture 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700896" y="698501"/>
                <a:ext cx="2335600" cy="20194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6657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7563869" y="1541802"/>
              <a:ext cx="464515" cy="1081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6577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409673" y="1556792"/>
              <a:ext cx="2307577" cy="2473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" name="ZoneTexte 26"/>
          <p:cNvSpPr txBox="1"/>
          <p:nvPr/>
        </p:nvSpPr>
        <p:spPr>
          <a:xfrm>
            <a:off x="3356831" y="6545104"/>
            <a:ext cx="575189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A.-L.Fameau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J-P.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Douliez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Boué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dirty="0" err="1" smtClean="0">
                <a:latin typeface="Arial" pitchFamily="34" charset="0"/>
                <a:cs typeface="Arial" pitchFamily="34" charset="0"/>
              </a:rPr>
              <a:t>F.Ott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F. Cousin,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J. Colloid Interface Sci., </a:t>
            </a:r>
            <a:r>
              <a:rPr lang="en-US" sz="1000" b="1" dirty="0" smtClean="0">
                <a:latin typeface="Arial" pitchFamily="34" charset="0"/>
                <a:cs typeface="Arial" pitchFamily="34" charset="0"/>
              </a:rPr>
              <a:t>2011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i="1" dirty="0" smtClean="0">
                <a:latin typeface="Arial" pitchFamily="34" charset="0"/>
                <a:cs typeface="Arial" pitchFamily="34" charset="0"/>
              </a:rPr>
              <a:t>362</a:t>
            </a:r>
            <a:r>
              <a:rPr lang="en-US" sz="1000" dirty="0" smtClean="0">
                <a:latin typeface="Arial" pitchFamily="34" charset="0"/>
                <a:cs typeface="Arial" pitchFamily="34" charset="0"/>
              </a:rPr>
              <a:t>, 397-405</a:t>
            </a:r>
            <a:endParaRPr lang="fr-FR"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5" name="ZoneTexte 2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i="1" dirty="0" err="1" smtClean="0">
                <a:solidFill>
                  <a:srgbClr val="0033CC"/>
                </a:solidFill>
              </a:rPr>
              <a:t>Behavior</a:t>
            </a:r>
            <a:r>
              <a:rPr lang="fr-FR" sz="2400" i="1" dirty="0" smtClean="0">
                <a:solidFill>
                  <a:srgbClr val="0033CC"/>
                </a:solidFill>
              </a:rPr>
              <a:t> at air/water interface	</a:t>
            </a:r>
            <a:r>
              <a:rPr lang="fr-FR" sz="2400" b="1" dirty="0" smtClean="0">
                <a:solidFill>
                  <a:srgbClr val="0033CC"/>
                </a:solidFill>
              </a:rPr>
              <a:t>Smart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based</a:t>
            </a:r>
            <a:r>
              <a:rPr lang="fr-FR" sz="2400" b="1" dirty="0" smtClean="0">
                <a:solidFill>
                  <a:srgbClr val="0033CC"/>
                </a:solidFill>
              </a:rPr>
              <a:t> on </a:t>
            </a:r>
            <a:r>
              <a:rPr lang="fr-FR" sz="2400" b="1" dirty="0" err="1" smtClean="0">
                <a:solidFill>
                  <a:srgbClr val="0033CC"/>
                </a:solidFill>
              </a:rPr>
              <a:t>fatty</a:t>
            </a:r>
            <a:r>
              <a:rPr lang="fr-FR" sz="2400" b="1" dirty="0" smtClean="0">
                <a:solidFill>
                  <a:srgbClr val="0033CC"/>
                </a:solidFill>
              </a:rPr>
              <a:t> </a:t>
            </a:r>
            <a:r>
              <a:rPr lang="fr-FR" sz="2400" b="1" dirty="0" err="1" smtClean="0">
                <a:solidFill>
                  <a:srgbClr val="0033CC"/>
                </a:solidFill>
              </a:rPr>
              <a:t>acids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5111733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7"/>
          <p:cNvSpPr>
            <a:spLocks/>
          </p:cNvSpPr>
          <p:nvPr/>
        </p:nvSpPr>
        <p:spPr bwMode="auto">
          <a:xfrm rot="628007">
            <a:off x="346484" y="4653582"/>
            <a:ext cx="1340363" cy="844903"/>
          </a:xfrm>
          <a:custGeom>
            <a:avLst/>
            <a:gdLst>
              <a:gd name="T0" fmla="*/ 0 w 1557"/>
              <a:gd name="T1" fmla="*/ 2147483647 h 925"/>
              <a:gd name="T2" fmla="*/ 2147483647 w 1557"/>
              <a:gd name="T3" fmla="*/ 2147483647 h 925"/>
              <a:gd name="T4" fmla="*/ 2147483647 w 1557"/>
              <a:gd name="T5" fmla="*/ 0 h 925"/>
              <a:gd name="T6" fmla="*/ 2147483647 w 1557"/>
              <a:gd name="T7" fmla="*/ 2147483647 h 925"/>
              <a:gd name="T8" fmla="*/ 2147483647 w 1557"/>
              <a:gd name="T9" fmla="*/ 2147483647 h 925"/>
              <a:gd name="T10" fmla="*/ 2147483647 w 1557"/>
              <a:gd name="T11" fmla="*/ 2147483647 h 925"/>
              <a:gd name="T12" fmla="*/ 2147483647 w 1557"/>
              <a:gd name="T13" fmla="*/ 2147483647 h 925"/>
              <a:gd name="T14" fmla="*/ 0 w 1557"/>
              <a:gd name="T15" fmla="*/ 2147483647 h 9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57"/>
              <a:gd name="T25" fmla="*/ 0 h 925"/>
              <a:gd name="T26" fmla="*/ 1557 w 1557"/>
              <a:gd name="T27" fmla="*/ 925 h 92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57" h="925">
                <a:moveTo>
                  <a:pt x="0" y="804"/>
                </a:moveTo>
                <a:lnTo>
                  <a:pt x="1405" y="60"/>
                </a:lnTo>
                <a:lnTo>
                  <a:pt x="1373" y="0"/>
                </a:lnTo>
                <a:lnTo>
                  <a:pt x="1557" y="57"/>
                </a:lnTo>
                <a:lnTo>
                  <a:pt x="1501" y="241"/>
                </a:lnTo>
                <a:lnTo>
                  <a:pt x="1469" y="181"/>
                </a:lnTo>
                <a:lnTo>
                  <a:pt x="64" y="925"/>
                </a:lnTo>
                <a:lnTo>
                  <a:pt x="0" y="80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/>
          <a:lstStyle/>
          <a:p>
            <a:endParaRPr lang="fr-FR"/>
          </a:p>
        </p:txBody>
      </p:sp>
      <p:sp>
        <p:nvSpPr>
          <p:cNvPr id="59" name="Freeform 7"/>
          <p:cNvSpPr>
            <a:spLocks/>
          </p:cNvSpPr>
          <p:nvPr/>
        </p:nvSpPr>
        <p:spPr bwMode="auto">
          <a:xfrm rot="628007">
            <a:off x="371885" y="2723183"/>
            <a:ext cx="1340363" cy="844903"/>
          </a:xfrm>
          <a:custGeom>
            <a:avLst/>
            <a:gdLst>
              <a:gd name="T0" fmla="*/ 0 w 1557"/>
              <a:gd name="T1" fmla="*/ 2147483647 h 925"/>
              <a:gd name="T2" fmla="*/ 2147483647 w 1557"/>
              <a:gd name="T3" fmla="*/ 2147483647 h 925"/>
              <a:gd name="T4" fmla="*/ 2147483647 w 1557"/>
              <a:gd name="T5" fmla="*/ 0 h 925"/>
              <a:gd name="T6" fmla="*/ 2147483647 w 1557"/>
              <a:gd name="T7" fmla="*/ 2147483647 h 925"/>
              <a:gd name="T8" fmla="*/ 2147483647 w 1557"/>
              <a:gd name="T9" fmla="*/ 2147483647 h 925"/>
              <a:gd name="T10" fmla="*/ 2147483647 w 1557"/>
              <a:gd name="T11" fmla="*/ 2147483647 h 925"/>
              <a:gd name="T12" fmla="*/ 2147483647 w 1557"/>
              <a:gd name="T13" fmla="*/ 2147483647 h 925"/>
              <a:gd name="T14" fmla="*/ 0 w 1557"/>
              <a:gd name="T15" fmla="*/ 2147483647 h 9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57"/>
              <a:gd name="T25" fmla="*/ 0 h 925"/>
              <a:gd name="T26" fmla="*/ 1557 w 1557"/>
              <a:gd name="T27" fmla="*/ 925 h 92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57" h="925">
                <a:moveTo>
                  <a:pt x="0" y="804"/>
                </a:moveTo>
                <a:lnTo>
                  <a:pt x="1405" y="60"/>
                </a:lnTo>
                <a:lnTo>
                  <a:pt x="1373" y="0"/>
                </a:lnTo>
                <a:lnTo>
                  <a:pt x="1557" y="57"/>
                </a:lnTo>
                <a:lnTo>
                  <a:pt x="1501" y="241"/>
                </a:lnTo>
                <a:lnTo>
                  <a:pt x="1469" y="181"/>
                </a:lnTo>
                <a:lnTo>
                  <a:pt x="64" y="925"/>
                </a:lnTo>
                <a:lnTo>
                  <a:pt x="0" y="80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/>
          <a:lstStyle/>
          <a:p>
            <a:endParaRPr lang="fr-FR"/>
          </a:p>
        </p:txBody>
      </p:sp>
      <p:sp>
        <p:nvSpPr>
          <p:cNvPr id="60" name="Freeform 7"/>
          <p:cNvSpPr>
            <a:spLocks/>
          </p:cNvSpPr>
          <p:nvPr/>
        </p:nvSpPr>
        <p:spPr bwMode="auto">
          <a:xfrm rot="628007">
            <a:off x="397284" y="1630982"/>
            <a:ext cx="1340363" cy="844903"/>
          </a:xfrm>
          <a:custGeom>
            <a:avLst/>
            <a:gdLst>
              <a:gd name="T0" fmla="*/ 0 w 1557"/>
              <a:gd name="T1" fmla="*/ 2147483647 h 925"/>
              <a:gd name="T2" fmla="*/ 2147483647 w 1557"/>
              <a:gd name="T3" fmla="*/ 2147483647 h 925"/>
              <a:gd name="T4" fmla="*/ 2147483647 w 1557"/>
              <a:gd name="T5" fmla="*/ 0 h 925"/>
              <a:gd name="T6" fmla="*/ 2147483647 w 1557"/>
              <a:gd name="T7" fmla="*/ 2147483647 h 925"/>
              <a:gd name="T8" fmla="*/ 2147483647 w 1557"/>
              <a:gd name="T9" fmla="*/ 2147483647 h 925"/>
              <a:gd name="T10" fmla="*/ 2147483647 w 1557"/>
              <a:gd name="T11" fmla="*/ 2147483647 h 925"/>
              <a:gd name="T12" fmla="*/ 2147483647 w 1557"/>
              <a:gd name="T13" fmla="*/ 2147483647 h 925"/>
              <a:gd name="T14" fmla="*/ 0 w 1557"/>
              <a:gd name="T15" fmla="*/ 2147483647 h 9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57"/>
              <a:gd name="T25" fmla="*/ 0 h 925"/>
              <a:gd name="T26" fmla="*/ 1557 w 1557"/>
              <a:gd name="T27" fmla="*/ 925 h 92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57" h="925">
                <a:moveTo>
                  <a:pt x="0" y="804"/>
                </a:moveTo>
                <a:lnTo>
                  <a:pt x="1405" y="60"/>
                </a:lnTo>
                <a:lnTo>
                  <a:pt x="1373" y="0"/>
                </a:lnTo>
                <a:lnTo>
                  <a:pt x="1557" y="57"/>
                </a:lnTo>
                <a:lnTo>
                  <a:pt x="1501" y="241"/>
                </a:lnTo>
                <a:lnTo>
                  <a:pt x="1469" y="181"/>
                </a:lnTo>
                <a:lnTo>
                  <a:pt x="64" y="925"/>
                </a:lnTo>
                <a:lnTo>
                  <a:pt x="0" y="80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/>
          <a:lstStyle/>
          <a:p>
            <a:endParaRPr lang="fr-FR"/>
          </a:p>
        </p:txBody>
      </p:sp>
      <p:graphicFrame>
        <p:nvGraphicFramePr>
          <p:cNvPr id="3174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30915784"/>
              </p:ext>
            </p:extLst>
          </p:nvPr>
        </p:nvGraphicFramePr>
        <p:xfrm>
          <a:off x="1916113" y="746125"/>
          <a:ext cx="7586662" cy="5362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10" name="Graph" r:id="rId3" imgW="4279392" imgH="3024835" progId="Origin50.Graph">
                  <p:embed/>
                </p:oleObj>
              </mc:Choice>
              <mc:Fallback>
                <p:oleObj name="Graph" r:id="rId3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16113" y="746125"/>
                        <a:ext cx="7586662" cy="5362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51" name="Text Box 2138"/>
          <p:cNvSpPr txBox="1">
            <a:spLocks noChangeArrowheads="1"/>
          </p:cNvSpPr>
          <p:nvPr/>
        </p:nvSpPr>
        <p:spPr bwMode="auto">
          <a:xfrm>
            <a:off x="390525" y="3471863"/>
            <a:ext cx="1620838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600" dirty="0" err="1" smtClean="0">
                <a:cs typeface="Arial" charset="0"/>
              </a:rPr>
              <a:t>Drained</a:t>
            </a:r>
            <a:r>
              <a:rPr lang="fr-FR" sz="1600" dirty="0" smtClean="0">
                <a:cs typeface="Arial" charset="0"/>
              </a:rPr>
              <a:t> </a:t>
            </a:r>
            <a:r>
              <a:rPr lang="fr-FR" sz="1600" dirty="0" err="1" smtClean="0">
                <a:cs typeface="Arial" charset="0"/>
              </a:rPr>
              <a:t>liquid</a:t>
            </a:r>
            <a:endParaRPr lang="fr-FR" sz="1600" dirty="0">
              <a:cs typeface="Arial" charset="0"/>
            </a:endParaRPr>
          </a:p>
        </p:txBody>
      </p:sp>
      <p:sp>
        <p:nvSpPr>
          <p:cNvPr id="31752" name="Text Box 2138"/>
          <p:cNvSpPr txBox="1">
            <a:spLocks noChangeArrowheads="1"/>
          </p:cNvSpPr>
          <p:nvPr/>
        </p:nvSpPr>
        <p:spPr bwMode="auto">
          <a:xfrm>
            <a:off x="482600" y="977900"/>
            <a:ext cx="1217613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600" dirty="0" err="1" smtClean="0">
                <a:cs typeface="Arial" charset="0"/>
              </a:rPr>
              <a:t>foam</a:t>
            </a:r>
            <a:endParaRPr lang="fr-FR" sz="1600" dirty="0">
              <a:cs typeface="Arial" charset="0"/>
            </a:endParaRPr>
          </a:p>
        </p:txBody>
      </p:sp>
      <p:sp>
        <p:nvSpPr>
          <p:cNvPr id="31753" name="Rectangle 89"/>
          <p:cNvSpPr>
            <a:spLocks noChangeArrowheads="1"/>
          </p:cNvSpPr>
          <p:nvPr/>
        </p:nvSpPr>
        <p:spPr bwMode="auto">
          <a:xfrm>
            <a:off x="763588" y="2876550"/>
            <a:ext cx="647700" cy="576263"/>
          </a:xfrm>
          <a:prstGeom prst="rect">
            <a:avLst/>
          </a:prstGeom>
          <a:solidFill>
            <a:srgbClr val="38F62E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grpSp>
        <p:nvGrpSpPr>
          <p:cNvPr id="2" name="Groupe 40"/>
          <p:cNvGrpSpPr>
            <a:grpSpLocks/>
          </p:cNvGrpSpPr>
          <p:nvPr/>
        </p:nvGrpSpPr>
        <p:grpSpPr bwMode="auto">
          <a:xfrm>
            <a:off x="840551" y="2945817"/>
            <a:ext cx="141590" cy="12284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82" name="Ellipse 16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3" name="Ellipse 16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" name="Groupe 40"/>
          <p:cNvGrpSpPr>
            <a:grpSpLocks/>
          </p:cNvGrpSpPr>
          <p:nvPr/>
        </p:nvGrpSpPr>
        <p:grpSpPr bwMode="auto">
          <a:xfrm>
            <a:off x="1008421" y="3288199"/>
            <a:ext cx="141590" cy="12284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85" name="Ellipse 3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6" name="Ellipse 33"/>
            <p:cNvSpPr/>
            <p:nvPr/>
          </p:nvSpPr>
          <p:spPr bwMode="auto">
            <a:xfrm rot="7231378">
              <a:off x="3756269" y="4266882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4" name="Groupe 40"/>
          <p:cNvGrpSpPr>
            <a:grpSpLocks/>
          </p:cNvGrpSpPr>
          <p:nvPr/>
        </p:nvGrpSpPr>
        <p:grpSpPr bwMode="auto">
          <a:xfrm>
            <a:off x="796141" y="3164470"/>
            <a:ext cx="141590" cy="123861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88" name="Ellipse 15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9" name="Ellipse 15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" name="Groupe 40"/>
          <p:cNvGrpSpPr>
            <a:grpSpLocks/>
          </p:cNvGrpSpPr>
          <p:nvPr/>
        </p:nvGrpSpPr>
        <p:grpSpPr bwMode="auto">
          <a:xfrm>
            <a:off x="1144588" y="2949575"/>
            <a:ext cx="142875" cy="122238"/>
            <a:chOff x="3696463" y="4217830"/>
            <a:chExt cx="270232" cy="244567"/>
          </a:xfrm>
        </p:grpSpPr>
        <p:sp>
          <p:nvSpPr>
            <p:cNvPr id="92" name="Ellipse 91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4" name="Ellipse 9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pic>
        <p:nvPicPr>
          <p:cNvPr id="31758" name="Picture 48"/>
          <p:cNvPicPr>
            <a:picLocks noChangeAspect="1" noChangeArrowheads="1"/>
          </p:cNvPicPr>
          <p:nvPr/>
        </p:nvPicPr>
        <p:blipFill>
          <a:blip r:embed="rId5" cstate="print"/>
          <a:srcRect l="28571" r="19048"/>
          <a:stretch>
            <a:fillRect/>
          </a:stretch>
        </p:blipFill>
        <p:spPr bwMode="auto">
          <a:xfrm>
            <a:off x="776288" y="1331913"/>
            <a:ext cx="628650" cy="15335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1760" name="Rectangle 89"/>
          <p:cNvSpPr>
            <a:spLocks noChangeArrowheads="1"/>
          </p:cNvSpPr>
          <p:nvPr/>
        </p:nvSpPr>
        <p:spPr bwMode="auto">
          <a:xfrm>
            <a:off x="779463" y="4254500"/>
            <a:ext cx="619125" cy="1547813"/>
          </a:xfrm>
          <a:prstGeom prst="rect">
            <a:avLst/>
          </a:prstGeom>
          <a:solidFill>
            <a:srgbClr val="0C2AA8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sp>
        <p:nvSpPr>
          <p:cNvPr id="31761" name="Text Box 2138"/>
          <p:cNvSpPr txBox="1">
            <a:spLocks noChangeArrowheads="1"/>
          </p:cNvSpPr>
          <p:nvPr/>
        </p:nvSpPr>
        <p:spPr bwMode="auto">
          <a:xfrm>
            <a:off x="238125" y="5776913"/>
            <a:ext cx="162083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r-FR" sz="1600" dirty="0" smtClean="0">
                <a:cs typeface="Arial" charset="0"/>
              </a:rPr>
              <a:t>Initial stock solution</a:t>
            </a:r>
            <a:endParaRPr lang="fr-FR" sz="1600" dirty="0">
              <a:cs typeface="Arial" charset="0"/>
            </a:endParaRPr>
          </a:p>
        </p:txBody>
      </p:sp>
      <p:grpSp>
        <p:nvGrpSpPr>
          <p:cNvPr id="6" name="Groupe 40"/>
          <p:cNvGrpSpPr>
            <a:grpSpLocks/>
          </p:cNvGrpSpPr>
          <p:nvPr/>
        </p:nvGrpSpPr>
        <p:grpSpPr bwMode="auto">
          <a:xfrm>
            <a:off x="1047211" y="5439688"/>
            <a:ext cx="141590" cy="12284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04" name="Ellipse 103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07" name="Ellipse 106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" name="Groupe 40"/>
          <p:cNvGrpSpPr>
            <a:grpSpLocks/>
          </p:cNvGrpSpPr>
          <p:nvPr/>
        </p:nvGrpSpPr>
        <p:grpSpPr bwMode="auto">
          <a:xfrm>
            <a:off x="839788" y="5381625"/>
            <a:ext cx="141287" cy="122238"/>
            <a:chOff x="3696463" y="4217830"/>
            <a:chExt cx="270232" cy="244567"/>
          </a:xfrm>
        </p:grpSpPr>
        <p:sp>
          <p:nvSpPr>
            <p:cNvPr id="111" name="Ellipse 158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3" name="Ellipse 159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8" name="Groupe 40"/>
          <p:cNvGrpSpPr>
            <a:grpSpLocks/>
          </p:cNvGrpSpPr>
          <p:nvPr/>
        </p:nvGrpSpPr>
        <p:grpSpPr bwMode="auto">
          <a:xfrm>
            <a:off x="829337" y="5026480"/>
            <a:ext cx="140592" cy="12284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18" name="Ellipse 11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" name="Ellipse 11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" name="Groupe 40"/>
          <p:cNvGrpSpPr>
            <a:grpSpLocks/>
          </p:cNvGrpSpPr>
          <p:nvPr/>
        </p:nvGrpSpPr>
        <p:grpSpPr bwMode="auto">
          <a:xfrm>
            <a:off x="1039233" y="5307705"/>
            <a:ext cx="141590" cy="123861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123" name="Ellipse 12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4" name="Ellipse 12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0" name="Groupe 40"/>
          <p:cNvGrpSpPr>
            <a:grpSpLocks/>
          </p:cNvGrpSpPr>
          <p:nvPr/>
        </p:nvGrpSpPr>
        <p:grpSpPr bwMode="auto">
          <a:xfrm>
            <a:off x="861748" y="4747286"/>
            <a:ext cx="141590" cy="12284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27" name="Ellipse 16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9" name="Ellipse 16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1" name="Groupe 40"/>
          <p:cNvGrpSpPr>
            <a:grpSpLocks/>
          </p:cNvGrpSpPr>
          <p:nvPr/>
        </p:nvGrpSpPr>
        <p:grpSpPr bwMode="auto">
          <a:xfrm>
            <a:off x="1228725" y="4645025"/>
            <a:ext cx="142875" cy="122238"/>
            <a:chOff x="3696463" y="4217830"/>
            <a:chExt cx="270232" cy="244567"/>
          </a:xfrm>
        </p:grpSpPr>
        <p:sp>
          <p:nvSpPr>
            <p:cNvPr id="131" name="Ellipse 13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2" name="Ellipse 13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2" name="Groupe 40"/>
          <p:cNvGrpSpPr>
            <a:grpSpLocks/>
          </p:cNvGrpSpPr>
          <p:nvPr/>
        </p:nvGrpSpPr>
        <p:grpSpPr bwMode="auto">
          <a:xfrm>
            <a:off x="1052196" y="5067090"/>
            <a:ext cx="141590" cy="122846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136" name="Ellipse 3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9" name="Ellipse 33"/>
            <p:cNvSpPr/>
            <p:nvPr/>
          </p:nvSpPr>
          <p:spPr bwMode="auto">
            <a:xfrm rot="7231378">
              <a:off x="3756269" y="4266882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3" name="Groupe 40"/>
          <p:cNvGrpSpPr>
            <a:grpSpLocks/>
          </p:cNvGrpSpPr>
          <p:nvPr/>
        </p:nvGrpSpPr>
        <p:grpSpPr bwMode="auto">
          <a:xfrm>
            <a:off x="1091724" y="4269035"/>
            <a:ext cx="140592" cy="122846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45" name="Ellipse 15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46" name="Ellipse 15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4" name="Groupe 40"/>
          <p:cNvGrpSpPr>
            <a:grpSpLocks/>
          </p:cNvGrpSpPr>
          <p:nvPr/>
        </p:nvGrpSpPr>
        <p:grpSpPr bwMode="auto">
          <a:xfrm>
            <a:off x="806050" y="4457939"/>
            <a:ext cx="141590" cy="123861"/>
            <a:chOff x="3696463" y="4217830"/>
            <a:chExt cx="270232" cy="244567"/>
          </a:xfrm>
          <a:scene3d>
            <a:camera prst="orthographicFront">
              <a:rot lat="600000" lon="1500000" rev="0"/>
            </a:camera>
            <a:lightRig rig="threePt" dir="t"/>
          </a:scene3d>
        </p:grpSpPr>
        <p:sp>
          <p:nvSpPr>
            <p:cNvPr id="150" name="Ellipse 15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3" name="Ellipse 15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31771" name="Line 22"/>
          <p:cNvSpPr>
            <a:spLocks noChangeShapeType="1"/>
          </p:cNvSpPr>
          <p:nvPr/>
        </p:nvSpPr>
        <p:spPr bwMode="auto">
          <a:xfrm>
            <a:off x="784225" y="4187825"/>
            <a:ext cx="0" cy="2952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sp>
        <p:nvSpPr>
          <p:cNvPr id="31772" name="Line 23"/>
          <p:cNvSpPr>
            <a:spLocks noChangeShapeType="1"/>
          </p:cNvSpPr>
          <p:nvPr/>
        </p:nvSpPr>
        <p:spPr bwMode="auto">
          <a:xfrm flipV="1">
            <a:off x="1403350" y="4194175"/>
            <a:ext cx="0" cy="252413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sp>
        <p:nvSpPr>
          <p:cNvPr id="61" name="ZoneTexte 5"/>
          <p:cNvSpPr txBox="1">
            <a:spLocks noChangeArrowheads="1"/>
          </p:cNvSpPr>
          <p:nvPr/>
        </p:nvSpPr>
        <p:spPr bwMode="auto">
          <a:xfrm>
            <a:off x="1876425" y="5983069"/>
            <a:ext cx="6988175" cy="369332"/>
          </a:xfrm>
          <a:prstGeom prst="rect">
            <a:avLst/>
          </a:prstGeom>
          <a:solidFill>
            <a:srgbClr val="7030A0">
              <a:alpha val="21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cs typeface="Arial" charset="0"/>
              </a:rPr>
              <a:t>Tubes </a:t>
            </a:r>
            <a:r>
              <a:rPr lang="en-US" dirty="0">
                <a:cs typeface="Arial" charset="0"/>
              </a:rPr>
              <a:t>have the </a:t>
            </a:r>
            <a:r>
              <a:rPr lang="en-US" b="1" dirty="0">
                <a:cs typeface="Arial" charset="0"/>
              </a:rPr>
              <a:t>same structure in bulk </a:t>
            </a:r>
            <a:r>
              <a:rPr lang="en-US" dirty="0">
                <a:cs typeface="Arial" charset="0"/>
              </a:rPr>
              <a:t>solution and </a:t>
            </a:r>
            <a:r>
              <a:rPr lang="en-US" b="1" dirty="0" err="1">
                <a:cs typeface="Arial" charset="0"/>
              </a:rPr>
              <a:t>whithin</a:t>
            </a:r>
            <a:r>
              <a:rPr lang="en-US" b="1" dirty="0">
                <a:cs typeface="Arial" charset="0"/>
              </a:rPr>
              <a:t> the </a:t>
            </a:r>
            <a:r>
              <a:rPr lang="en-US" b="1" dirty="0" smtClean="0">
                <a:cs typeface="Arial" charset="0"/>
              </a:rPr>
              <a:t>foam</a:t>
            </a:r>
            <a:endParaRPr lang="en-US" b="1" dirty="0">
              <a:cs typeface="Arial" charset="0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3" name="ZoneTexte 6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9523045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33" name="Text Box 13"/>
          <p:cNvSpPr txBox="1">
            <a:spLocks noChangeAspect="1" noChangeArrowheads="1"/>
          </p:cNvSpPr>
          <p:nvPr/>
        </p:nvSpPr>
        <p:spPr bwMode="auto">
          <a:xfrm>
            <a:off x="2627313" y="126841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>
                <a:solidFill>
                  <a:srgbClr val="000000"/>
                </a:solidFill>
                <a:latin typeface="Arial" charset="0"/>
              </a:rPr>
              <a:t>film</a:t>
            </a:r>
          </a:p>
        </p:txBody>
      </p:sp>
      <p:sp>
        <p:nvSpPr>
          <p:cNvPr id="76839" name="Text Box 13"/>
          <p:cNvSpPr txBox="1">
            <a:spLocks noChangeAspect="1" noChangeArrowheads="1"/>
          </p:cNvSpPr>
          <p:nvPr/>
        </p:nvSpPr>
        <p:spPr bwMode="auto">
          <a:xfrm>
            <a:off x="2987675" y="551656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>
                <a:solidFill>
                  <a:srgbClr val="000000"/>
                </a:solidFill>
                <a:latin typeface="Arial" charset="0"/>
              </a:rPr>
              <a:t>interface</a:t>
            </a:r>
          </a:p>
        </p:txBody>
      </p:sp>
      <p:pic>
        <p:nvPicPr>
          <p:cNvPr id="76802" name="Picture 1"/>
          <p:cNvPicPr>
            <a:picLocks noChangeAspect="1" noChangeArrowheads="1"/>
          </p:cNvPicPr>
          <p:nvPr/>
        </p:nvPicPr>
        <p:blipFill>
          <a:blip r:embed="rId2" cstate="print"/>
          <a:srcRect l="26236" r="31213" b="17451"/>
          <a:stretch>
            <a:fillRect/>
          </a:stretch>
        </p:blipFill>
        <p:spPr bwMode="auto">
          <a:xfrm>
            <a:off x="854075" y="2076450"/>
            <a:ext cx="1241425" cy="30607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76803" name="Text Box 13"/>
          <p:cNvSpPr txBox="1">
            <a:spLocks noChangeAspect="1" noChangeArrowheads="1"/>
          </p:cNvSpPr>
          <p:nvPr/>
        </p:nvSpPr>
        <p:spPr bwMode="auto">
          <a:xfrm>
            <a:off x="458788" y="1641475"/>
            <a:ext cx="2206625" cy="360363"/>
          </a:xfrm>
          <a:prstGeom prst="rect">
            <a:avLst/>
          </a:prstGeom>
          <a:solidFill>
            <a:srgbClr val="0000FF">
              <a:alpha val="19000"/>
            </a:srgbClr>
          </a:solidFill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 smtClean="0">
                <a:solidFill>
                  <a:srgbClr val="000000"/>
                </a:solidFill>
                <a:latin typeface="Arial" charset="0"/>
              </a:rPr>
              <a:t>Ultrastable </a:t>
            </a:r>
            <a:r>
              <a:rPr lang="fr-FR" sz="1800" b="1" dirty="0" err="1" smtClean="0">
                <a:solidFill>
                  <a:srgbClr val="000000"/>
                </a:solidFill>
                <a:latin typeface="Arial" charset="0"/>
              </a:rPr>
              <a:t>foams</a:t>
            </a:r>
            <a:endParaRPr lang="fr-FR" sz="1800" b="1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2" name="Groupe 206"/>
          <p:cNvGrpSpPr>
            <a:grpSpLocks/>
          </p:cNvGrpSpPr>
          <p:nvPr/>
        </p:nvGrpSpPr>
        <p:grpSpPr bwMode="auto">
          <a:xfrm rot="4783398">
            <a:off x="5307013" y="3028950"/>
            <a:ext cx="311150" cy="136525"/>
            <a:chOff x="1682040" y="1796196"/>
            <a:chExt cx="370653" cy="278097"/>
          </a:xfrm>
        </p:grpSpPr>
        <p:sp>
          <p:nvSpPr>
            <p:cNvPr id="552" name="Forme libre 22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56" name="Ellipse 22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3" name="Groupe 206"/>
          <p:cNvGrpSpPr>
            <a:grpSpLocks/>
          </p:cNvGrpSpPr>
          <p:nvPr/>
        </p:nvGrpSpPr>
        <p:grpSpPr bwMode="auto">
          <a:xfrm rot="4169559">
            <a:off x="5353050" y="2987675"/>
            <a:ext cx="309563" cy="138113"/>
            <a:chOff x="1682040" y="1796196"/>
            <a:chExt cx="370653" cy="278097"/>
          </a:xfrm>
        </p:grpSpPr>
        <p:sp>
          <p:nvSpPr>
            <p:cNvPr id="561" name="Forme libre 23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2" name="Ellipse 56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4" name="Groupe 206"/>
          <p:cNvGrpSpPr>
            <a:grpSpLocks/>
          </p:cNvGrpSpPr>
          <p:nvPr/>
        </p:nvGrpSpPr>
        <p:grpSpPr bwMode="auto">
          <a:xfrm rot="3469619">
            <a:off x="6121400" y="2146300"/>
            <a:ext cx="309563" cy="138113"/>
            <a:chOff x="1682040" y="1796196"/>
            <a:chExt cx="370653" cy="278097"/>
          </a:xfrm>
        </p:grpSpPr>
        <p:sp>
          <p:nvSpPr>
            <p:cNvPr id="564" name="Forme libre 5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5" name="Ellipse 5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" name="Groupe 206"/>
          <p:cNvGrpSpPr>
            <a:grpSpLocks/>
          </p:cNvGrpSpPr>
          <p:nvPr/>
        </p:nvGrpSpPr>
        <p:grpSpPr bwMode="auto">
          <a:xfrm rot="3320216">
            <a:off x="6316663" y="1824038"/>
            <a:ext cx="309562" cy="138112"/>
            <a:chOff x="1682040" y="1796196"/>
            <a:chExt cx="370653" cy="278097"/>
          </a:xfrm>
        </p:grpSpPr>
        <p:sp>
          <p:nvSpPr>
            <p:cNvPr id="573" name="Forme libre 57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77" name="Ellipse 57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6" name="Groupe 206"/>
          <p:cNvGrpSpPr>
            <a:grpSpLocks/>
          </p:cNvGrpSpPr>
          <p:nvPr/>
        </p:nvGrpSpPr>
        <p:grpSpPr bwMode="auto">
          <a:xfrm rot="3320216">
            <a:off x="6369050" y="1743075"/>
            <a:ext cx="307975" cy="136525"/>
            <a:chOff x="1682040" y="1796196"/>
            <a:chExt cx="370653" cy="278097"/>
          </a:xfrm>
        </p:grpSpPr>
        <p:sp>
          <p:nvSpPr>
            <p:cNvPr id="582" name="Forme libre 58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83" name="Ellipse 58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84" name="Forme libre 583"/>
          <p:cNvSpPr/>
          <p:nvPr/>
        </p:nvSpPr>
        <p:spPr bwMode="auto">
          <a:xfrm rot="9229055">
            <a:off x="5495805" y="2844185"/>
            <a:ext cx="92683" cy="230996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5" name="Ellipse 584"/>
          <p:cNvSpPr/>
          <p:nvPr/>
        </p:nvSpPr>
        <p:spPr bwMode="auto">
          <a:xfrm rot="20029055">
            <a:off x="5604699" y="3019636"/>
            <a:ext cx="75456" cy="10778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6" name="Forme libre 585"/>
          <p:cNvSpPr/>
          <p:nvPr/>
        </p:nvSpPr>
        <p:spPr bwMode="auto">
          <a:xfrm rot="9229055">
            <a:off x="5564139" y="2782260"/>
            <a:ext cx="92682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90" name="Ellipse 589"/>
          <p:cNvSpPr/>
          <p:nvPr/>
        </p:nvSpPr>
        <p:spPr bwMode="auto">
          <a:xfrm rot="20029055">
            <a:off x="5672779" y="2956720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94" name="Forme libre 183"/>
          <p:cNvSpPr/>
          <p:nvPr/>
        </p:nvSpPr>
        <p:spPr bwMode="auto">
          <a:xfrm rot="11779826">
            <a:off x="4443912" y="3213844"/>
            <a:ext cx="92682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98" name="Ellipse 184"/>
          <p:cNvSpPr/>
          <p:nvPr/>
        </p:nvSpPr>
        <p:spPr bwMode="auto">
          <a:xfrm rot="979826">
            <a:off x="4449785" y="3426149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" name="Groupe 533"/>
          <p:cNvGrpSpPr>
            <a:grpSpLocks/>
          </p:cNvGrpSpPr>
          <p:nvPr/>
        </p:nvGrpSpPr>
        <p:grpSpPr bwMode="auto">
          <a:xfrm>
            <a:off x="2911475" y="3233738"/>
            <a:ext cx="1604963" cy="355600"/>
            <a:chOff x="2879717" y="3233738"/>
            <a:chExt cx="1604971" cy="355597"/>
          </a:xfrm>
        </p:grpSpPr>
        <p:grpSp>
          <p:nvGrpSpPr>
            <p:cNvPr id="8" name="Groupe 364"/>
            <p:cNvGrpSpPr>
              <a:grpSpLocks/>
            </p:cNvGrpSpPr>
            <p:nvPr/>
          </p:nvGrpSpPr>
          <p:grpSpPr bwMode="auto">
            <a:xfrm>
              <a:off x="2879715" y="3270247"/>
              <a:ext cx="423864" cy="319088"/>
              <a:chOff x="2879908" y="3269485"/>
              <a:chExt cx="424110" cy="319850"/>
            </a:xfrm>
          </p:grpSpPr>
          <p:grpSp>
            <p:nvGrpSpPr>
              <p:cNvPr id="9" name="Groupe 348"/>
              <p:cNvGrpSpPr>
                <a:grpSpLocks/>
              </p:cNvGrpSpPr>
              <p:nvPr/>
            </p:nvGrpSpPr>
            <p:grpSpPr bwMode="auto">
              <a:xfrm>
                <a:off x="2879908" y="327978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1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75" name="Forme libre 77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79" name="Ellipse 77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74" name="Ellipse 773"/>
                <p:cNvSpPr/>
                <p:nvPr/>
              </p:nvSpPr>
              <p:spPr bwMode="auto">
                <a:xfrm>
                  <a:off x="2922798" y="3336321"/>
                  <a:ext cx="46064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1" name="Groupe 349"/>
              <p:cNvGrpSpPr>
                <a:grpSpLocks/>
              </p:cNvGrpSpPr>
              <p:nvPr/>
            </p:nvGrpSpPr>
            <p:grpSpPr bwMode="auto">
              <a:xfrm>
                <a:off x="2976706" y="327773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1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71" name="Forme libre 77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72" name="Ellipse 77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70" name="Ellipse 769"/>
                <p:cNvSpPr/>
                <p:nvPr/>
              </p:nvSpPr>
              <p:spPr bwMode="auto">
                <a:xfrm>
                  <a:off x="2922894" y="3336781"/>
                  <a:ext cx="46065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3" name="Groupe 354"/>
              <p:cNvGrpSpPr>
                <a:grpSpLocks/>
              </p:cNvGrpSpPr>
              <p:nvPr/>
            </p:nvGrpSpPr>
            <p:grpSpPr bwMode="auto">
              <a:xfrm>
                <a:off x="3069378" y="3277723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1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58" name="Forme libre 11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62" name="Ellipse 76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54" name="Ellipse 753"/>
                <p:cNvSpPr/>
                <p:nvPr/>
              </p:nvSpPr>
              <p:spPr bwMode="auto">
                <a:xfrm>
                  <a:off x="2922351" y="3336790"/>
                  <a:ext cx="46065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15" name="Groupe 359"/>
              <p:cNvGrpSpPr>
                <a:grpSpLocks/>
              </p:cNvGrpSpPr>
              <p:nvPr/>
            </p:nvGrpSpPr>
            <p:grpSpPr bwMode="auto">
              <a:xfrm>
                <a:off x="3166174" y="3269485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1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51" name="Forme libre 1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52" name="Ellipse 751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50" name="Ellipse 749"/>
                <p:cNvSpPr/>
                <p:nvPr/>
              </p:nvSpPr>
              <p:spPr bwMode="auto">
                <a:xfrm>
                  <a:off x="2922449" y="3337071"/>
                  <a:ext cx="46064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17" name="Groupe 370"/>
            <p:cNvGrpSpPr>
              <a:grpSpLocks/>
            </p:cNvGrpSpPr>
            <p:nvPr/>
          </p:nvGrpSpPr>
          <p:grpSpPr bwMode="auto">
            <a:xfrm>
              <a:off x="3260715" y="3260705"/>
              <a:ext cx="423864" cy="320673"/>
              <a:chOff x="2879908" y="3269485"/>
              <a:chExt cx="424110" cy="319850"/>
            </a:xfrm>
          </p:grpSpPr>
          <p:grpSp>
            <p:nvGrpSpPr>
              <p:cNvPr id="18" name="Groupe 348"/>
              <p:cNvGrpSpPr>
                <a:grpSpLocks/>
              </p:cNvGrpSpPr>
              <p:nvPr/>
            </p:nvGrpSpPr>
            <p:grpSpPr bwMode="auto">
              <a:xfrm>
                <a:off x="2879908" y="327978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19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28" name="Forme libre 14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29" name="Ellipse 72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24" name="Ellipse 723"/>
                <p:cNvSpPr/>
                <p:nvPr/>
              </p:nvSpPr>
              <p:spPr bwMode="auto">
                <a:xfrm>
                  <a:off x="2922800" y="3337592"/>
                  <a:ext cx="46064" cy="4433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0" name="Groupe 349"/>
              <p:cNvGrpSpPr>
                <a:grpSpLocks/>
              </p:cNvGrpSpPr>
              <p:nvPr/>
            </p:nvGrpSpPr>
            <p:grpSpPr bwMode="auto">
              <a:xfrm>
                <a:off x="2976706" y="327773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21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12" name="Forme libre 14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16" name="Ellipse 71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11" name="Ellipse 710"/>
                <p:cNvSpPr/>
                <p:nvPr/>
              </p:nvSpPr>
              <p:spPr bwMode="auto">
                <a:xfrm>
                  <a:off x="2922896" y="3336476"/>
                  <a:ext cx="46065" cy="4591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2" name="Groupe 354"/>
              <p:cNvGrpSpPr>
                <a:grpSpLocks/>
              </p:cNvGrpSpPr>
              <p:nvPr/>
            </p:nvGrpSpPr>
            <p:grpSpPr bwMode="auto">
              <a:xfrm>
                <a:off x="3069378" y="3277723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23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08" name="Forme libre 14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09" name="Ellipse 70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07" name="Ellipse 139"/>
                <p:cNvSpPr/>
                <p:nvPr/>
              </p:nvSpPr>
              <p:spPr bwMode="auto">
                <a:xfrm>
                  <a:off x="2922353" y="3336485"/>
                  <a:ext cx="46065" cy="4591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4" name="Groupe 359"/>
              <p:cNvGrpSpPr>
                <a:grpSpLocks/>
              </p:cNvGrpSpPr>
              <p:nvPr/>
            </p:nvGrpSpPr>
            <p:grpSpPr bwMode="auto">
              <a:xfrm>
                <a:off x="3166174" y="3269485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2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695" name="Forme libre 69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699" name="Ellipse 69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691" name="Ellipse 690"/>
                <p:cNvSpPr/>
                <p:nvPr/>
              </p:nvSpPr>
              <p:spPr bwMode="auto">
                <a:xfrm>
                  <a:off x="2922451" y="3336805"/>
                  <a:ext cx="46064" cy="4433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26" name="Groupe 206"/>
            <p:cNvGrpSpPr>
              <a:grpSpLocks/>
            </p:cNvGrpSpPr>
            <p:nvPr/>
          </p:nvGrpSpPr>
          <p:grpSpPr bwMode="auto">
            <a:xfrm rot="6720330">
              <a:off x="3552826" y="3344862"/>
              <a:ext cx="309562" cy="138113"/>
              <a:chOff x="1682040" y="1796196"/>
              <a:chExt cx="370653" cy="278097"/>
            </a:xfrm>
          </p:grpSpPr>
          <p:sp>
            <p:nvSpPr>
              <p:cNvPr id="678" name="Forme libre 67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82" name="Ellipse 1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06" name="Ellipse 605"/>
            <p:cNvSpPr/>
            <p:nvPr/>
          </p:nvSpPr>
          <p:spPr bwMode="auto">
            <a:xfrm>
              <a:off x="3681409" y="3316287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27" name="Groupe 206"/>
            <p:cNvGrpSpPr>
              <a:grpSpLocks/>
            </p:cNvGrpSpPr>
            <p:nvPr/>
          </p:nvGrpSpPr>
          <p:grpSpPr bwMode="auto">
            <a:xfrm rot="6720330">
              <a:off x="3649662" y="3343276"/>
              <a:ext cx="309563" cy="138112"/>
              <a:chOff x="1682040" y="1796196"/>
              <a:chExt cx="370653" cy="278097"/>
            </a:xfrm>
          </p:grpSpPr>
          <p:sp>
            <p:nvSpPr>
              <p:cNvPr id="670" name="Forme libre 66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74" name="Ellipse 67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11" name="Ellipse 610"/>
            <p:cNvSpPr/>
            <p:nvPr/>
          </p:nvSpPr>
          <p:spPr bwMode="auto">
            <a:xfrm>
              <a:off x="3778246" y="3314699"/>
              <a:ext cx="44450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28" name="Groupe 206"/>
            <p:cNvGrpSpPr>
              <a:grpSpLocks/>
            </p:cNvGrpSpPr>
            <p:nvPr/>
          </p:nvGrpSpPr>
          <p:grpSpPr bwMode="auto">
            <a:xfrm rot="6720330">
              <a:off x="3741737" y="3343276"/>
              <a:ext cx="309563" cy="138112"/>
              <a:chOff x="1682040" y="1796196"/>
              <a:chExt cx="370653" cy="278097"/>
            </a:xfrm>
          </p:grpSpPr>
          <p:sp>
            <p:nvSpPr>
              <p:cNvPr id="668" name="Forme libre 66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9" name="Ellipse 66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19" name="Ellipse 618"/>
            <p:cNvSpPr/>
            <p:nvPr/>
          </p:nvSpPr>
          <p:spPr bwMode="auto">
            <a:xfrm>
              <a:off x="3870322" y="3314699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29" name="Groupe 206"/>
            <p:cNvGrpSpPr>
              <a:grpSpLocks/>
            </p:cNvGrpSpPr>
            <p:nvPr/>
          </p:nvGrpSpPr>
          <p:grpSpPr bwMode="auto">
            <a:xfrm rot="6720330">
              <a:off x="3838576" y="3335337"/>
              <a:ext cx="309562" cy="138113"/>
              <a:chOff x="1682040" y="1796196"/>
              <a:chExt cx="370653" cy="278097"/>
            </a:xfrm>
          </p:grpSpPr>
          <p:sp>
            <p:nvSpPr>
              <p:cNvPr id="666" name="Forme libre 66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7" name="Ellipse 66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24" name="Ellipse 623"/>
            <p:cNvSpPr/>
            <p:nvPr/>
          </p:nvSpPr>
          <p:spPr bwMode="auto">
            <a:xfrm>
              <a:off x="3967160" y="3306762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30" name="Groupe 206"/>
            <p:cNvGrpSpPr>
              <a:grpSpLocks/>
            </p:cNvGrpSpPr>
            <p:nvPr/>
          </p:nvGrpSpPr>
          <p:grpSpPr bwMode="auto">
            <a:xfrm rot="6720330">
              <a:off x="3927475" y="3330575"/>
              <a:ext cx="309563" cy="138113"/>
              <a:chOff x="1682040" y="1796196"/>
              <a:chExt cx="370653" cy="278097"/>
            </a:xfrm>
          </p:grpSpPr>
          <p:sp>
            <p:nvSpPr>
              <p:cNvPr id="661" name="Forme libre 66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5" name="Ellipse 66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26" name="Ellipse 625"/>
            <p:cNvSpPr/>
            <p:nvPr/>
          </p:nvSpPr>
          <p:spPr bwMode="auto">
            <a:xfrm>
              <a:off x="4056061" y="3300412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31" name="Groupe 206"/>
            <p:cNvGrpSpPr>
              <a:grpSpLocks/>
            </p:cNvGrpSpPr>
            <p:nvPr/>
          </p:nvGrpSpPr>
          <p:grpSpPr bwMode="auto">
            <a:xfrm rot="6720330">
              <a:off x="4023519" y="3328194"/>
              <a:ext cx="311150" cy="138112"/>
              <a:chOff x="1682040" y="1796196"/>
              <a:chExt cx="370653" cy="278097"/>
            </a:xfrm>
          </p:grpSpPr>
          <p:sp>
            <p:nvSpPr>
              <p:cNvPr id="653" name="Forme libre 6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7" name="Ellipse 6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28" name="Ellipse 627"/>
            <p:cNvSpPr/>
            <p:nvPr/>
          </p:nvSpPr>
          <p:spPr bwMode="auto">
            <a:xfrm>
              <a:off x="4152898" y="3298824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36" name="Groupe 206"/>
            <p:cNvGrpSpPr>
              <a:grpSpLocks/>
            </p:cNvGrpSpPr>
            <p:nvPr/>
          </p:nvGrpSpPr>
          <p:grpSpPr bwMode="auto">
            <a:xfrm rot="6720330">
              <a:off x="4115594" y="3328194"/>
              <a:ext cx="311150" cy="138112"/>
              <a:chOff x="1682040" y="1796196"/>
              <a:chExt cx="370653" cy="278097"/>
            </a:xfrm>
          </p:grpSpPr>
          <p:sp>
            <p:nvSpPr>
              <p:cNvPr id="648" name="Forme libre 6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9" name="Ellipse 6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36" name="Ellipse 635"/>
            <p:cNvSpPr/>
            <p:nvPr/>
          </p:nvSpPr>
          <p:spPr bwMode="auto">
            <a:xfrm>
              <a:off x="4244974" y="3298824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37" name="Groupe 206"/>
            <p:cNvGrpSpPr>
              <a:grpSpLocks/>
            </p:cNvGrpSpPr>
            <p:nvPr/>
          </p:nvGrpSpPr>
          <p:grpSpPr bwMode="auto">
            <a:xfrm rot="6720330">
              <a:off x="4213226" y="3319462"/>
              <a:ext cx="309562" cy="138113"/>
              <a:chOff x="1682040" y="1796196"/>
              <a:chExt cx="370653" cy="278097"/>
            </a:xfrm>
          </p:grpSpPr>
          <p:sp>
            <p:nvSpPr>
              <p:cNvPr id="646" name="Forme libre 64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7" name="Ellipse 64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44" name="Ellipse 643"/>
            <p:cNvSpPr/>
            <p:nvPr/>
          </p:nvSpPr>
          <p:spPr bwMode="auto">
            <a:xfrm>
              <a:off x="4341812" y="3290888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45" name="Ellipse 644"/>
            <p:cNvSpPr/>
            <p:nvPr/>
          </p:nvSpPr>
          <p:spPr bwMode="auto">
            <a:xfrm>
              <a:off x="4438650" y="327660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38" name="Groupe 534"/>
          <p:cNvGrpSpPr>
            <a:grpSpLocks/>
          </p:cNvGrpSpPr>
          <p:nvPr/>
        </p:nvGrpSpPr>
        <p:grpSpPr bwMode="auto">
          <a:xfrm>
            <a:off x="4524375" y="3140075"/>
            <a:ext cx="688975" cy="387350"/>
            <a:chOff x="4492625" y="3140075"/>
            <a:chExt cx="688975" cy="387350"/>
          </a:xfrm>
        </p:grpSpPr>
        <p:grpSp>
          <p:nvGrpSpPr>
            <p:cNvPr id="739" name="Groupe 206"/>
            <p:cNvGrpSpPr>
              <a:grpSpLocks/>
            </p:cNvGrpSpPr>
            <p:nvPr/>
          </p:nvGrpSpPr>
          <p:grpSpPr bwMode="auto">
            <a:xfrm rot="6720330">
              <a:off x="4406901" y="3303587"/>
              <a:ext cx="309562" cy="138113"/>
              <a:chOff x="1682040" y="1796196"/>
              <a:chExt cx="370653" cy="278097"/>
            </a:xfrm>
          </p:grpSpPr>
          <p:sp>
            <p:nvSpPr>
              <p:cNvPr id="850" name="Forme libre 8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4" name="Ellipse 8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791" name="Ellipse 790"/>
            <p:cNvSpPr/>
            <p:nvPr/>
          </p:nvSpPr>
          <p:spPr bwMode="auto">
            <a:xfrm>
              <a:off x="4535488" y="3275013"/>
              <a:ext cx="44450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0" name="Groupe 206"/>
            <p:cNvGrpSpPr>
              <a:grpSpLocks/>
            </p:cNvGrpSpPr>
            <p:nvPr/>
          </p:nvGrpSpPr>
          <p:grpSpPr bwMode="auto">
            <a:xfrm rot="6720330">
              <a:off x="4498976" y="3303587"/>
              <a:ext cx="309562" cy="138113"/>
              <a:chOff x="1682040" y="1796196"/>
              <a:chExt cx="370653" cy="278097"/>
            </a:xfrm>
          </p:grpSpPr>
          <p:sp>
            <p:nvSpPr>
              <p:cNvPr id="842" name="Forme libre 84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46" name="Ellipse 8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793" name="Ellipse 792"/>
            <p:cNvSpPr/>
            <p:nvPr/>
          </p:nvSpPr>
          <p:spPr bwMode="auto">
            <a:xfrm>
              <a:off x="4627563" y="3275013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1" name="Groupe 206"/>
            <p:cNvGrpSpPr>
              <a:grpSpLocks/>
            </p:cNvGrpSpPr>
            <p:nvPr/>
          </p:nvGrpSpPr>
          <p:grpSpPr bwMode="auto">
            <a:xfrm rot="6720330">
              <a:off x="4595812" y="3295651"/>
              <a:ext cx="309563" cy="138112"/>
              <a:chOff x="1682040" y="1796196"/>
              <a:chExt cx="370653" cy="278097"/>
            </a:xfrm>
          </p:grpSpPr>
          <p:sp>
            <p:nvSpPr>
              <p:cNvPr id="837" name="Forme libre 83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38" name="Ellipse 83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795" name="Ellipse 794"/>
            <p:cNvSpPr/>
            <p:nvPr/>
          </p:nvSpPr>
          <p:spPr bwMode="auto">
            <a:xfrm>
              <a:off x="4724400" y="3267075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2" name="Groupe 206"/>
            <p:cNvGrpSpPr>
              <a:grpSpLocks/>
            </p:cNvGrpSpPr>
            <p:nvPr/>
          </p:nvGrpSpPr>
          <p:grpSpPr bwMode="auto">
            <a:xfrm rot="6047501">
              <a:off x="4679156" y="3290095"/>
              <a:ext cx="307975" cy="138112"/>
              <a:chOff x="1682040" y="1796196"/>
              <a:chExt cx="370653" cy="278097"/>
            </a:xfrm>
          </p:grpSpPr>
          <p:sp>
            <p:nvSpPr>
              <p:cNvPr id="835" name="Forme libre 83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36" name="Ellipse 83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00" name="Ellipse 799"/>
            <p:cNvSpPr/>
            <p:nvPr/>
          </p:nvSpPr>
          <p:spPr bwMode="auto">
            <a:xfrm rot="20927171">
              <a:off x="4792663" y="3263900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3" name="Groupe 206"/>
            <p:cNvGrpSpPr>
              <a:grpSpLocks/>
            </p:cNvGrpSpPr>
            <p:nvPr/>
          </p:nvGrpSpPr>
          <p:grpSpPr bwMode="auto">
            <a:xfrm rot="6047501">
              <a:off x="4774406" y="3269457"/>
              <a:ext cx="307975" cy="138112"/>
              <a:chOff x="1682040" y="1796196"/>
              <a:chExt cx="370653" cy="278097"/>
            </a:xfrm>
          </p:grpSpPr>
          <p:sp>
            <p:nvSpPr>
              <p:cNvPr id="833" name="Forme libre 83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34" name="Ellipse 83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08" name="Ellipse 807"/>
            <p:cNvSpPr/>
            <p:nvPr/>
          </p:nvSpPr>
          <p:spPr bwMode="auto">
            <a:xfrm rot="20927171">
              <a:off x="4886325" y="3243263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4" name="Groupe 206"/>
            <p:cNvGrpSpPr>
              <a:grpSpLocks/>
            </p:cNvGrpSpPr>
            <p:nvPr/>
          </p:nvGrpSpPr>
          <p:grpSpPr bwMode="auto">
            <a:xfrm rot="6047501">
              <a:off x="4864100" y="3251200"/>
              <a:ext cx="309563" cy="138113"/>
              <a:chOff x="1682040" y="1796196"/>
              <a:chExt cx="370653" cy="278097"/>
            </a:xfrm>
          </p:grpSpPr>
          <p:sp>
            <p:nvSpPr>
              <p:cNvPr id="825" name="Forme libre 8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9" name="Ellipse 82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13" name="Ellipse 812"/>
            <p:cNvSpPr/>
            <p:nvPr/>
          </p:nvSpPr>
          <p:spPr bwMode="auto">
            <a:xfrm rot="20927171">
              <a:off x="4978400" y="3224213"/>
              <a:ext cx="44450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5" name="Groupe 206"/>
            <p:cNvGrpSpPr>
              <a:grpSpLocks/>
            </p:cNvGrpSpPr>
            <p:nvPr/>
          </p:nvGrpSpPr>
          <p:grpSpPr bwMode="auto">
            <a:xfrm rot="6047501">
              <a:off x="4958556" y="3225007"/>
              <a:ext cx="307975" cy="138112"/>
              <a:chOff x="1682040" y="1796196"/>
              <a:chExt cx="370653" cy="278097"/>
            </a:xfrm>
          </p:grpSpPr>
          <p:sp>
            <p:nvSpPr>
              <p:cNvPr id="817" name="Forme libre 81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21" name="Ellipse 82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15" name="Ellipse 814"/>
            <p:cNvSpPr/>
            <p:nvPr/>
          </p:nvSpPr>
          <p:spPr bwMode="auto">
            <a:xfrm rot="20927171">
              <a:off x="5070475" y="3197225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16" name="Ellipse 815"/>
            <p:cNvSpPr/>
            <p:nvPr/>
          </p:nvSpPr>
          <p:spPr bwMode="auto">
            <a:xfrm rot="19663068">
              <a:off x="5127625" y="3173413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46" name="Groupe 535"/>
          <p:cNvGrpSpPr>
            <a:grpSpLocks/>
          </p:cNvGrpSpPr>
          <p:nvPr/>
        </p:nvGrpSpPr>
        <p:grpSpPr bwMode="auto">
          <a:xfrm>
            <a:off x="5157788" y="2979738"/>
            <a:ext cx="319087" cy="434975"/>
            <a:chOff x="5126038" y="2979738"/>
            <a:chExt cx="319087" cy="434975"/>
          </a:xfrm>
        </p:grpSpPr>
        <p:grpSp>
          <p:nvGrpSpPr>
            <p:cNvPr id="747" name="Groupe 206"/>
            <p:cNvGrpSpPr>
              <a:grpSpLocks/>
            </p:cNvGrpSpPr>
            <p:nvPr/>
          </p:nvGrpSpPr>
          <p:grpSpPr bwMode="auto">
            <a:xfrm rot="4783398">
              <a:off x="5038726" y="3190875"/>
              <a:ext cx="311150" cy="136525"/>
              <a:chOff x="1682040" y="1796196"/>
              <a:chExt cx="370653" cy="278097"/>
            </a:xfrm>
          </p:grpSpPr>
          <p:sp>
            <p:nvSpPr>
              <p:cNvPr id="879" name="Forme libre 8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80" name="Ellipse 8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48" name="Groupe 206"/>
            <p:cNvGrpSpPr>
              <a:grpSpLocks/>
            </p:cNvGrpSpPr>
            <p:nvPr/>
          </p:nvGrpSpPr>
          <p:grpSpPr bwMode="auto">
            <a:xfrm rot="4783398">
              <a:off x="5118894" y="3136107"/>
              <a:ext cx="311150" cy="138112"/>
              <a:chOff x="1682040" y="1796196"/>
              <a:chExt cx="370653" cy="278097"/>
            </a:xfrm>
          </p:grpSpPr>
          <p:sp>
            <p:nvSpPr>
              <p:cNvPr id="877" name="Forme libre 8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8" name="Ellipse 8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58" name="Ellipse 857"/>
            <p:cNvSpPr/>
            <p:nvPr/>
          </p:nvSpPr>
          <p:spPr bwMode="auto">
            <a:xfrm rot="19663068">
              <a:off x="5208588" y="3121025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49" name="Groupe 206"/>
            <p:cNvGrpSpPr>
              <a:grpSpLocks/>
            </p:cNvGrpSpPr>
            <p:nvPr/>
          </p:nvGrpSpPr>
          <p:grpSpPr bwMode="auto">
            <a:xfrm rot="4783398">
              <a:off x="5198269" y="3086894"/>
              <a:ext cx="311150" cy="138112"/>
              <a:chOff x="1682040" y="1796196"/>
              <a:chExt cx="370653" cy="278097"/>
            </a:xfrm>
          </p:grpSpPr>
          <p:sp>
            <p:nvSpPr>
              <p:cNvPr id="875" name="Forme libre 8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76" name="Ellipse 8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63" name="Ellipse 862"/>
            <p:cNvSpPr/>
            <p:nvPr/>
          </p:nvSpPr>
          <p:spPr bwMode="auto">
            <a:xfrm rot="19663068">
              <a:off x="5286375" y="3071813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67" name="Ellipse 866"/>
            <p:cNvSpPr/>
            <p:nvPr/>
          </p:nvSpPr>
          <p:spPr bwMode="auto">
            <a:xfrm rot="19663068">
              <a:off x="5364163" y="3013075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1" name="Ellipse 870"/>
            <p:cNvSpPr/>
            <p:nvPr/>
          </p:nvSpPr>
          <p:spPr bwMode="auto">
            <a:xfrm rot="19049229">
              <a:off x="5399088" y="2979738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753" name="Groupe 539"/>
          <p:cNvGrpSpPr>
            <a:grpSpLocks/>
          </p:cNvGrpSpPr>
          <p:nvPr/>
        </p:nvGrpSpPr>
        <p:grpSpPr bwMode="auto">
          <a:xfrm>
            <a:off x="5500688" y="2430463"/>
            <a:ext cx="533400" cy="579437"/>
            <a:chOff x="5468938" y="2430463"/>
            <a:chExt cx="533400" cy="579437"/>
          </a:xfrm>
        </p:grpSpPr>
        <p:sp>
          <p:nvSpPr>
            <p:cNvPr id="888" name="Ellipse 887"/>
            <p:cNvSpPr/>
            <p:nvPr/>
          </p:nvSpPr>
          <p:spPr bwMode="auto">
            <a:xfrm rot="19049229">
              <a:off x="5468938" y="291306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92" name="Ellipse 891"/>
            <p:cNvSpPr/>
            <p:nvPr/>
          </p:nvSpPr>
          <p:spPr bwMode="auto">
            <a:xfrm rot="19049229">
              <a:off x="5537200" y="285115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55" name="Groupe 206"/>
            <p:cNvGrpSpPr>
              <a:grpSpLocks/>
            </p:cNvGrpSpPr>
            <p:nvPr/>
          </p:nvGrpSpPr>
          <p:grpSpPr bwMode="auto">
            <a:xfrm rot="4169559">
              <a:off x="5524501" y="2786062"/>
              <a:ext cx="309562" cy="138113"/>
              <a:chOff x="1682040" y="1796196"/>
              <a:chExt cx="370653" cy="278097"/>
            </a:xfrm>
          </p:grpSpPr>
          <p:sp>
            <p:nvSpPr>
              <p:cNvPr id="912" name="Forme libre 9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3" name="Ellipse 91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97" name="Ellipse 896"/>
            <p:cNvSpPr/>
            <p:nvPr/>
          </p:nvSpPr>
          <p:spPr bwMode="auto">
            <a:xfrm rot="19049229">
              <a:off x="5602288" y="277971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56" name="Groupe 206"/>
            <p:cNvGrpSpPr>
              <a:grpSpLocks/>
            </p:cNvGrpSpPr>
            <p:nvPr/>
          </p:nvGrpSpPr>
          <p:grpSpPr bwMode="auto">
            <a:xfrm rot="4054251">
              <a:off x="5582444" y="2723356"/>
              <a:ext cx="307975" cy="138113"/>
              <a:chOff x="1682040" y="1796196"/>
              <a:chExt cx="370653" cy="278097"/>
            </a:xfrm>
          </p:grpSpPr>
          <p:sp>
            <p:nvSpPr>
              <p:cNvPr id="910" name="Forme libre 90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1" name="Ellipse 9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99" name="Ellipse 898"/>
            <p:cNvSpPr/>
            <p:nvPr/>
          </p:nvSpPr>
          <p:spPr bwMode="auto">
            <a:xfrm rot="18933921">
              <a:off x="5657850" y="271780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57" name="Groupe 206"/>
            <p:cNvGrpSpPr>
              <a:grpSpLocks/>
            </p:cNvGrpSpPr>
            <p:nvPr/>
          </p:nvGrpSpPr>
          <p:grpSpPr bwMode="auto">
            <a:xfrm rot="4054251">
              <a:off x="5649119" y="2655094"/>
              <a:ext cx="309563" cy="136525"/>
              <a:chOff x="1682040" y="1796196"/>
              <a:chExt cx="370653" cy="278097"/>
            </a:xfrm>
          </p:grpSpPr>
          <p:sp>
            <p:nvSpPr>
              <p:cNvPr id="908" name="Forme libre 90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9" name="Ellipse 90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01" name="Ellipse 900"/>
            <p:cNvSpPr/>
            <p:nvPr/>
          </p:nvSpPr>
          <p:spPr bwMode="auto">
            <a:xfrm rot="18933921">
              <a:off x="5726113" y="2649538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59" name="Groupe 206"/>
            <p:cNvGrpSpPr>
              <a:grpSpLocks/>
            </p:cNvGrpSpPr>
            <p:nvPr/>
          </p:nvGrpSpPr>
          <p:grpSpPr bwMode="auto">
            <a:xfrm rot="4054251">
              <a:off x="5715001" y="2589212"/>
              <a:ext cx="309562" cy="138113"/>
              <a:chOff x="1682040" y="1796196"/>
              <a:chExt cx="370653" cy="278097"/>
            </a:xfrm>
          </p:grpSpPr>
          <p:sp>
            <p:nvSpPr>
              <p:cNvPr id="906" name="Forme libre 90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7" name="Ellipse 90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60" name="Groupe 206"/>
            <p:cNvGrpSpPr>
              <a:grpSpLocks/>
            </p:cNvGrpSpPr>
            <p:nvPr/>
          </p:nvGrpSpPr>
          <p:grpSpPr bwMode="auto">
            <a:xfrm rot="4054251">
              <a:off x="5779294" y="2515394"/>
              <a:ext cx="307975" cy="138113"/>
              <a:chOff x="1682040" y="1796196"/>
              <a:chExt cx="370653" cy="278097"/>
            </a:xfrm>
          </p:grpSpPr>
          <p:sp>
            <p:nvSpPr>
              <p:cNvPr id="904" name="Forme libre 9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5" name="Ellipse 9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761" name="Groupe 538"/>
          <p:cNvGrpSpPr>
            <a:grpSpLocks/>
          </p:cNvGrpSpPr>
          <p:nvPr/>
        </p:nvGrpSpPr>
        <p:grpSpPr bwMode="auto">
          <a:xfrm>
            <a:off x="5824538" y="2144713"/>
            <a:ext cx="463550" cy="519112"/>
            <a:chOff x="5792788" y="2144713"/>
            <a:chExt cx="463550" cy="519112"/>
          </a:xfrm>
        </p:grpSpPr>
        <p:sp>
          <p:nvSpPr>
            <p:cNvPr id="915" name="Ellipse 914"/>
            <p:cNvSpPr/>
            <p:nvPr/>
          </p:nvSpPr>
          <p:spPr bwMode="auto">
            <a:xfrm rot="18933921">
              <a:off x="5792788" y="2584450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16" name="Ellipse 915"/>
            <p:cNvSpPr/>
            <p:nvPr/>
          </p:nvSpPr>
          <p:spPr bwMode="auto">
            <a:xfrm rot="18933921">
              <a:off x="5854700" y="2511425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63" name="Groupe 206"/>
            <p:cNvGrpSpPr>
              <a:grpSpLocks/>
            </p:cNvGrpSpPr>
            <p:nvPr/>
          </p:nvGrpSpPr>
          <p:grpSpPr bwMode="auto">
            <a:xfrm rot="4014521">
              <a:off x="5837238" y="2439988"/>
              <a:ext cx="309562" cy="138112"/>
              <a:chOff x="1682040" y="1796196"/>
              <a:chExt cx="370653" cy="278097"/>
            </a:xfrm>
          </p:grpSpPr>
          <p:sp>
            <p:nvSpPr>
              <p:cNvPr id="929" name="Forme libre 92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30" name="Ellipse 92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18" name="Ellipse 917"/>
            <p:cNvSpPr/>
            <p:nvPr/>
          </p:nvSpPr>
          <p:spPr bwMode="auto">
            <a:xfrm rot="18894191">
              <a:off x="5913438" y="2435225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64" name="Groupe 206"/>
            <p:cNvGrpSpPr>
              <a:grpSpLocks/>
            </p:cNvGrpSpPr>
            <p:nvPr/>
          </p:nvGrpSpPr>
          <p:grpSpPr bwMode="auto">
            <a:xfrm rot="4014521">
              <a:off x="5903913" y="2370138"/>
              <a:ext cx="309562" cy="138112"/>
              <a:chOff x="1682040" y="1796196"/>
              <a:chExt cx="370653" cy="278097"/>
            </a:xfrm>
          </p:grpSpPr>
          <p:sp>
            <p:nvSpPr>
              <p:cNvPr id="927" name="Forme libre 9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8" name="Ellipse 9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20" name="Ellipse 919"/>
            <p:cNvSpPr/>
            <p:nvPr/>
          </p:nvSpPr>
          <p:spPr bwMode="auto">
            <a:xfrm rot="18894191">
              <a:off x="5980113" y="2365375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65" name="Groupe 206"/>
            <p:cNvGrpSpPr>
              <a:grpSpLocks/>
            </p:cNvGrpSpPr>
            <p:nvPr/>
          </p:nvGrpSpPr>
          <p:grpSpPr bwMode="auto">
            <a:xfrm rot="4014521">
              <a:off x="5969001" y="2305050"/>
              <a:ext cx="311150" cy="136525"/>
              <a:chOff x="1682040" y="1796196"/>
              <a:chExt cx="370653" cy="278097"/>
            </a:xfrm>
          </p:grpSpPr>
          <p:sp>
            <p:nvSpPr>
              <p:cNvPr id="925" name="Forme libre 9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6" name="Ellipse 9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66" name="Groupe 206"/>
            <p:cNvGrpSpPr>
              <a:grpSpLocks/>
            </p:cNvGrpSpPr>
            <p:nvPr/>
          </p:nvGrpSpPr>
          <p:grpSpPr bwMode="auto">
            <a:xfrm rot="4014521">
              <a:off x="6032501" y="2230437"/>
              <a:ext cx="309562" cy="138113"/>
              <a:chOff x="1682040" y="1796196"/>
              <a:chExt cx="370653" cy="278097"/>
            </a:xfrm>
          </p:grpSpPr>
          <p:sp>
            <p:nvSpPr>
              <p:cNvPr id="923" name="Forme libre 9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24" name="Ellipse 9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767" name="Groupe 537"/>
          <p:cNvGrpSpPr>
            <a:grpSpLocks/>
          </p:cNvGrpSpPr>
          <p:nvPr/>
        </p:nvGrpSpPr>
        <p:grpSpPr bwMode="auto">
          <a:xfrm>
            <a:off x="6076950" y="1822450"/>
            <a:ext cx="427038" cy="523875"/>
            <a:chOff x="6045200" y="1822450"/>
            <a:chExt cx="427038" cy="523875"/>
          </a:xfrm>
        </p:grpSpPr>
        <p:sp>
          <p:nvSpPr>
            <p:cNvPr id="932" name="Ellipse 931"/>
            <p:cNvSpPr/>
            <p:nvPr/>
          </p:nvSpPr>
          <p:spPr bwMode="auto">
            <a:xfrm rot="18894191">
              <a:off x="6045200" y="2300288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3" name="Ellipse 932"/>
            <p:cNvSpPr/>
            <p:nvPr/>
          </p:nvSpPr>
          <p:spPr bwMode="auto">
            <a:xfrm rot="18894191">
              <a:off x="6107906" y="2226469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4" name="Ellipse 933"/>
            <p:cNvSpPr/>
            <p:nvPr/>
          </p:nvSpPr>
          <p:spPr bwMode="auto">
            <a:xfrm rot="18349289">
              <a:off x="6157913" y="215106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68" name="Groupe 206"/>
            <p:cNvGrpSpPr>
              <a:grpSpLocks/>
            </p:cNvGrpSpPr>
            <p:nvPr/>
          </p:nvGrpSpPr>
          <p:grpSpPr bwMode="auto">
            <a:xfrm rot="3469619">
              <a:off x="6144419" y="2067719"/>
              <a:ext cx="309563" cy="136525"/>
              <a:chOff x="1682040" y="1796196"/>
              <a:chExt cx="370653" cy="278097"/>
            </a:xfrm>
          </p:grpSpPr>
          <p:sp>
            <p:nvSpPr>
              <p:cNvPr id="945" name="Forme libre 9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6" name="Ellipse 9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36" name="Ellipse 935"/>
            <p:cNvSpPr/>
            <p:nvPr/>
          </p:nvSpPr>
          <p:spPr bwMode="auto">
            <a:xfrm rot="18349289">
              <a:off x="6213475" y="2071688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69" name="Groupe 206"/>
            <p:cNvGrpSpPr>
              <a:grpSpLocks/>
            </p:cNvGrpSpPr>
            <p:nvPr/>
          </p:nvGrpSpPr>
          <p:grpSpPr bwMode="auto">
            <a:xfrm rot="3469619">
              <a:off x="6199981" y="1991520"/>
              <a:ext cx="307975" cy="138112"/>
              <a:chOff x="1682040" y="1796196"/>
              <a:chExt cx="370653" cy="278097"/>
            </a:xfrm>
          </p:grpSpPr>
          <p:sp>
            <p:nvSpPr>
              <p:cNvPr id="943" name="Forme libre 94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4" name="Ellipse 94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38" name="Ellipse 937"/>
            <p:cNvSpPr/>
            <p:nvPr/>
          </p:nvSpPr>
          <p:spPr bwMode="auto">
            <a:xfrm rot="18349289">
              <a:off x="6268244" y="1996281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773" name="Groupe 206"/>
            <p:cNvGrpSpPr>
              <a:grpSpLocks/>
            </p:cNvGrpSpPr>
            <p:nvPr/>
          </p:nvGrpSpPr>
          <p:grpSpPr bwMode="auto">
            <a:xfrm rot="3469619">
              <a:off x="6248400" y="1908175"/>
              <a:ext cx="309563" cy="138113"/>
              <a:chOff x="1682040" y="1796196"/>
              <a:chExt cx="370653" cy="278097"/>
            </a:xfrm>
          </p:grpSpPr>
          <p:sp>
            <p:nvSpPr>
              <p:cNvPr id="941" name="Forme libre 94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2" name="Ellipse 94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40" name="Ellipse 939"/>
            <p:cNvSpPr/>
            <p:nvPr/>
          </p:nvSpPr>
          <p:spPr bwMode="auto">
            <a:xfrm rot="18349289">
              <a:off x="6317456" y="1913732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947" name="Ellipse 946"/>
          <p:cNvSpPr/>
          <p:nvPr/>
        </p:nvSpPr>
        <p:spPr bwMode="auto">
          <a:xfrm rot="18199886">
            <a:off x="6384131" y="183276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948" name="Ellipse 947"/>
          <p:cNvSpPr/>
          <p:nvPr/>
        </p:nvSpPr>
        <p:spPr bwMode="auto">
          <a:xfrm rot="18199886">
            <a:off x="6435725" y="174942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76" name="Groupe 206"/>
          <p:cNvGrpSpPr>
            <a:grpSpLocks/>
          </p:cNvGrpSpPr>
          <p:nvPr/>
        </p:nvGrpSpPr>
        <p:grpSpPr bwMode="auto">
          <a:xfrm rot="3320216">
            <a:off x="6420644" y="1664494"/>
            <a:ext cx="307975" cy="138113"/>
            <a:chOff x="1682040" y="1796196"/>
            <a:chExt cx="370653" cy="278097"/>
          </a:xfrm>
        </p:grpSpPr>
        <p:sp>
          <p:nvSpPr>
            <p:cNvPr id="950" name="Forme libre 94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51" name="Ellipse 95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952" name="Ellipse 951"/>
          <p:cNvSpPr/>
          <p:nvPr/>
        </p:nvSpPr>
        <p:spPr bwMode="auto">
          <a:xfrm rot="18199886">
            <a:off x="6487319" y="1672431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77" name="Groupe 206"/>
          <p:cNvGrpSpPr>
            <a:grpSpLocks/>
          </p:cNvGrpSpPr>
          <p:nvPr/>
        </p:nvGrpSpPr>
        <p:grpSpPr bwMode="auto">
          <a:xfrm rot="3320216">
            <a:off x="6465888" y="1579563"/>
            <a:ext cx="309562" cy="138112"/>
            <a:chOff x="1682040" y="1796196"/>
            <a:chExt cx="370653" cy="278097"/>
          </a:xfrm>
        </p:grpSpPr>
        <p:sp>
          <p:nvSpPr>
            <p:cNvPr id="954" name="Forme libre 95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55" name="Ellipse 95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956" name="Ellipse 955"/>
          <p:cNvSpPr/>
          <p:nvPr/>
        </p:nvSpPr>
        <p:spPr bwMode="auto">
          <a:xfrm rot="18199886">
            <a:off x="6532563" y="15875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78" name="Groupe 206"/>
          <p:cNvGrpSpPr>
            <a:grpSpLocks/>
          </p:cNvGrpSpPr>
          <p:nvPr/>
        </p:nvGrpSpPr>
        <p:grpSpPr bwMode="auto">
          <a:xfrm rot="3463437">
            <a:off x="6505575" y="1495425"/>
            <a:ext cx="309563" cy="138113"/>
            <a:chOff x="1682040" y="1796196"/>
            <a:chExt cx="370653" cy="278097"/>
          </a:xfrm>
        </p:grpSpPr>
        <p:sp>
          <p:nvSpPr>
            <p:cNvPr id="958" name="Forme libre 95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59" name="Ellipse 95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960" name="Ellipse 959"/>
          <p:cNvSpPr/>
          <p:nvPr/>
        </p:nvSpPr>
        <p:spPr bwMode="auto">
          <a:xfrm rot="18343107">
            <a:off x="6573838" y="150018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76831" name="Rectangle 8"/>
          <p:cNvSpPr>
            <a:spLocks noChangeArrowheads="1"/>
          </p:cNvSpPr>
          <p:nvPr/>
        </p:nvSpPr>
        <p:spPr bwMode="auto">
          <a:xfrm>
            <a:off x="3086100" y="4938713"/>
            <a:ext cx="558800" cy="2794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endParaRPr lang="fr-FR"/>
          </a:p>
        </p:txBody>
      </p:sp>
      <p:sp>
        <p:nvSpPr>
          <p:cNvPr id="76832" name="Line 611"/>
          <p:cNvSpPr>
            <a:spLocks noChangeShapeType="1"/>
          </p:cNvSpPr>
          <p:nvPr/>
        </p:nvSpPr>
        <p:spPr bwMode="auto">
          <a:xfrm flipH="1" flipV="1">
            <a:off x="3617913" y="1628775"/>
            <a:ext cx="12700" cy="15478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76834" name="Text Box 13"/>
          <p:cNvSpPr txBox="1">
            <a:spLocks noChangeAspect="1" noChangeArrowheads="1"/>
          </p:cNvSpPr>
          <p:nvPr/>
        </p:nvSpPr>
        <p:spPr bwMode="auto">
          <a:xfrm>
            <a:off x="3962400" y="4422775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6835" name="Text Box 13"/>
          <p:cNvSpPr txBox="1">
            <a:spLocks noChangeAspect="1" noChangeArrowheads="1"/>
          </p:cNvSpPr>
          <p:nvPr/>
        </p:nvSpPr>
        <p:spPr bwMode="auto">
          <a:xfrm>
            <a:off x="3962400" y="190341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6836" name="Text Box 13"/>
          <p:cNvSpPr txBox="1">
            <a:spLocks noChangeAspect="1" noChangeArrowheads="1"/>
          </p:cNvSpPr>
          <p:nvPr/>
        </p:nvSpPr>
        <p:spPr bwMode="auto">
          <a:xfrm>
            <a:off x="6875463" y="2924175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6837" name="Text Box 13"/>
          <p:cNvSpPr txBox="1">
            <a:spLocks noChangeAspect="1" noChangeArrowheads="1"/>
          </p:cNvSpPr>
          <p:nvPr/>
        </p:nvSpPr>
        <p:spPr bwMode="auto">
          <a:xfrm>
            <a:off x="7524750" y="5084763"/>
            <a:ext cx="1408113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 smtClean="0">
                <a:solidFill>
                  <a:srgbClr val="000000"/>
                </a:solidFill>
                <a:latin typeface="Arial" charset="0"/>
              </a:rPr>
              <a:t>Plateau </a:t>
            </a:r>
            <a:r>
              <a:rPr lang="fr-FR" sz="1800" dirty="0" err="1" smtClean="0">
                <a:solidFill>
                  <a:srgbClr val="000000"/>
                </a:solidFill>
                <a:latin typeface="Arial" charset="0"/>
              </a:rPr>
              <a:t>borders</a:t>
            </a:r>
            <a:r>
              <a:rPr lang="fr-FR" sz="1800" dirty="0" smtClean="0">
                <a:solidFill>
                  <a:srgbClr val="000000"/>
                </a:solidFill>
                <a:latin typeface="Arial" charset="0"/>
              </a:rPr>
              <a:t> </a:t>
            </a:r>
            <a:endParaRPr lang="fr-FR" sz="18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6838" name="Line 611"/>
          <p:cNvSpPr>
            <a:spLocks noChangeShapeType="1"/>
          </p:cNvSpPr>
          <p:nvPr/>
        </p:nvSpPr>
        <p:spPr bwMode="auto">
          <a:xfrm flipH="1">
            <a:off x="3932238" y="4086225"/>
            <a:ext cx="9525" cy="1403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971" name="Ellipse 970"/>
          <p:cNvSpPr/>
          <p:nvPr/>
        </p:nvSpPr>
        <p:spPr>
          <a:xfrm>
            <a:off x="2689225" y="1341438"/>
            <a:ext cx="6203950" cy="4248150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972" name="Ellipse 971"/>
          <p:cNvSpPr/>
          <p:nvPr/>
        </p:nvSpPr>
        <p:spPr>
          <a:xfrm>
            <a:off x="1465263" y="3417888"/>
            <a:ext cx="215900" cy="142875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cxnSp>
        <p:nvCxnSpPr>
          <p:cNvPr id="973" name="Connecteur droit 972"/>
          <p:cNvCxnSpPr>
            <a:stCxn id="972" idx="7"/>
            <a:endCxn id="971" idx="1"/>
          </p:cNvCxnSpPr>
          <p:nvPr/>
        </p:nvCxnSpPr>
        <p:spPr>
          <a:xfrm rot="5400000" flipH="1" flipV="1">
            <a:off x="1885156" y="1726407"/>
            <a:ext cx="1476375" cy="1947862"/>
          </a:xfrm>
          <a:prstGeom prst="line">
            <a:avLst/>
          </a:prstGeom>
          <a:ln w="1905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Connecteur droit 973"/>
          <p:cNvCxnSpPr>
            <a:stCxn id="972" idx="4"/>
            <a:endCxn id="971" idx="3"/>
          </p:cNvCxnSpPr>
          <p:nvPr/>
        </p:nvCxnSpPr>
        <p:spPr>
          <a:xfrm rot="16200000" flipH="1">
            <a:off x="1881981" y="3251995"/>
            <a:ext cx="1406525" cy="2024062"/>
          </a:xfrm>
          <a:prstGeom prst="line">
            <a:avLst/>
          </a:prstGeom>
          <a:ln w="1905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0" name="Groupe 975"/>
          <p:cNvGrpSpPr>
            <a:grpSpLocks/>
          </p:cNvGrpSpPr>
          <p:nvPr/>
        </p:nvGrpSpPr>
        <p:grpSpPr bwMode="auto">
          <a:xfrm>
            <a:off x="2927350" y="3586163"/>
            <a:ext cx="4059238" cy="1911350"/>
            <a:chOff x="2927350" y="3586163"/>
            <a:chExt cx="4059238" cy="1911350"/>
          </a:xfrm>
        </p:grpSpPr>
        <p:grpSp>
          <p:nvGrpSpPr>
            <p:cNvPr id="781" name="Groupe 206"/>
            <p:cNvGrpSpPr>
              <a:grpSpLocks/>
            </p:cNvGrpSpPr>
            <p:nvPr/>
          </p:nvGrpSpPr>
          <p:grpSpPr bwMode="auto">
            <a:xfrm rot="-1781137">
              <a:off x="5924550" y="4025900"/>
              <a:ext cx="309563" cy="136525"/>
              <a:chOff x="1682040" y="1796196"/>
              <a:chExt cx="370653" cy="278097"/>
            </a:xfrm>
          </p:grpSpPr>
          <p:sp>
            <p:nvSpPr>
              <p:cNvPr id="1184" name="Forme libre 118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85" name="Ellipse 118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82" name="Groupe 206"/>
            <p:cNvGrpSpPr>
              <a:grpSpLocks/>
            </p:cNvGrpSpPr>
            <p:nvPr/>
          </p:nvGrpSpPr>
          <p:grpSpPr bwMode="auto">
            <a:xfrm rot="-1781137">
              <a:off x="5853113" y="3968750"/>
              <a:ext cx="307975" cy="136525"/>
              <a:chOff x="1682040" y="1796196"/>
              <a:chExt cx="370653" cy="278097"/>
            </a:xfrm>
          </p:grpSpPr>
          <p:sp>
            <p:nvSpPr>
              <p:cNvPr id="1182" name="Forme libre 118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83" name="Ellipse 118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83" name="Groupe 550"/>
            <p:cNvGrpSpPr>
              <a:grpSpLocks/>
            </p:cNvGrpSpPr>
            <p:nvPr/>
          </p:nvGrpSpPr>
          <p:grpSpPr bwMode="auto">
            <a:xfrm>
              <a:off x="2927350" y="3586163"/>
              <a:ext cx="4059238" cy="1911350"/>
              <a:chOff x="2927350" y="3586163"/>
              <a:chExt cx="4059238" cy="1911350"/>
            </a:xfrm>
          </p:grpSpPr>
          <p:grpSp>
            <p:nvGrpSpPr>
              <p:cNvPr id="784" name="Groupe 547"/>
              <p:cNvGrpSpPr>
                <a:grpSpLocks/>
              </p:cNvGrpSpPr>
              <p:nvPr/>
            </p:nvGrpSpPr>
            <p:grpSpPr bwMode="auto">
              <a:xfrm>
                <a:off x="2927350" y="3586163"/>
                <a:ext cx="2747963" cy="400050"/>
                <a:chOff x="2927350" y="3586163"/>
                <a:chExt cx="2747963" cy="400050"/>
              </a:xfrm>
            </p:grpSpPr>
            <p:grpSp>
              <p:nvGrpSpPr>
                <p:cNvPr id="785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078162" y="373062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80" name="Forme libre 117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81" name="Ellipse 118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69" name="Ellipse 1068"/>
                <p:cNvSpPr/>
                <p:nvPr/>
              </p:nvSpPr>
              <p:spPr bwMode="auto">
                <a:xfrm rot="10800000">
                  <a:off x="3213100" y="385127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8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2981326" y="3732212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1178" name="Forme libre 117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79" name="Ellipse 117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71" name="Ellipse 1070"/>
                <p:cNvSpPr/>
                <p:nvPr/>
              </p:nvSpPr>
              <p:spPr bwMode="auto">
                <a:xfrm rot="10800000">
                  <a:off x="3117850" y="3854450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87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2889251" y="3732212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1176" name="Forme libre 117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77" name="Ellipse 117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73" name="Ellipse 1072"/>
                <p:cNvSpPr/>
                <p:nvPr/>
              </p:nvSpPr>
              <p:spPr bwMode="auto">
                <a:xfrm rot="10800000">
                  <a:off x="3024188" y="3854450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74" name="Ellipse 1073"/>
                <p:cNvSpPr/>
                <p:nvPr/>
              </p:nvSpPr>
              <p:spPr bwMode="auto">
                <a:xfrm rot="10800000">
                  <a:off x="2927350" y="3862388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8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465512" y="3721101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74" name="Forme libre 117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75" name="Ellipse 117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76" name="Ellipse 1075"/>
                <p:cNvSpPr/>
                <p:nvPr/>
              </p:nvSpPr>
              <p:spPr bwMode="auto">
                <a:xfrm rot="10800000">
                  <a:off x="3601223" y="3843204"/>
                  <a:ext cx="45692" cy="458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89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367882" y="3723481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72" name="Forme libre 117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73" name="Ellipse 117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78" name="Ellipse 1077"/>
                <p:cNvSpPr/>
                <p:nvPr/>
              </p:nvSpPr>
              <p:spPr bwMode="auto">
                <a:xfrm rot="10800000">
                  <a:off x="3505200" y="3844925"/>
                  <a:ext cx="44450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275807" y="3723481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70" name="Forme libre 116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71" name="Ellipse 117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80" name="Ellipse 1079"/>
                <p:cNvSpPr/>
                <p:nvPr/>
              </p:nvSpPr>
              <p:spPr bwMode="auto">
                <a:xfrm rot="10800000">
                  <a:off x="3411538" y="384492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2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179763" y="3732213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1168" name="Forme libre 116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69" name="Ellipse 116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82" name="Ellipse 1081"/>
                <p:cNvSpPr/>
                <p:nvPr/>
              </p:nvSpPr>
              <p:spPr bwMode="auto">
                <a:xfrm rot="10800000">
                  <a:off x="3314700" y="385286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4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846513" y="3713163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1166" name="Forme libre 116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67" name="Ellipse 116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84" name="Ellipse 1083"/>
                <p:cNvSpPr/>
                <p:nvPr/>
              </p:nvSpPr>
              <p:spPr bwMode="auto">
                <a:xfrm rot="10800000">
                  <a:off x="3981450" y="38354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748882" y="3715543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64" name="Forme libre 116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65" name="Ellipse 116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86" name="Ellipse 1085"/>
                <p:cNvSpPr/>
                <p:nvPr/>
              </p:nvSpPr>
              <p:spPr bwMode="auto">
                <a:xfrm rot="10800000">
                  <a:off x="3886200" y="3836988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7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656807" y="3715543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62" name="Forme libre 116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63" name="Ellipse 116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88" name="Ellipse 1087"/>
                <p:cNvSpPr/>
                <p:nvPr/>
              </p:nvSpPr>
              <p:spPr bwMode="auto">
                <a:xfrm rot="10800000">
                  <a:off x="3792538" y="3836988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560762" y="372427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60" name="Forme libre 115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61" name="Ellipse 116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90" name="Ellipse 1089"/>
                <p:cNvSpPr/>
                <p:nvPr/>
              </p:nvSpPr>
              <p:spPr bwMode="auto">
                <a:xfrm rot="10800000">
                  <a:off x="3695700" y="384492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799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221162" y="370522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58" name="Forme libre 115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59" name="Ellipse 115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92" name="Ellipse 1091"/>
                <p:cNvSpPr/>
                <p:nvPr/>
              </p:nvSpPr>
              <p:spPr bwMode="auto">
                <a:xfrm rot="10800000">
                  <a:off x="4356100" y="382746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1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123532" y="3707606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56" name="Forme libre 115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57" name="Ellipse 115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94" name="Ellipse 1093"/>
                <p:cNvSpPr/>
                <p:nvPr/>
              </p:nvSpPr>
              <p:spPr bwMode="auto">
                <a:xfrm rot="10800000">
                  <a:off x="4260850" y="3829050"/>
                  <a:ext cx="44450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2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031457" y="3707606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54" name="Forme libre 115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55" name="Ellipse 115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96" name="Ellipse 1095"/>
                <p:cNvSpPr/>
                <p:nvPr/>
              </p:nvSpPr>
              <p:spPr bwMode="auto">
                <a:xfrm rot="10800000">
                  <a:off x="4167188" y="382905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3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935413" y="371633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1152" name="Forme libre 115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53" name="Ellipse 115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98" name="Ellipse 1097"/>
                <p:cNvSpPr/>
                <p:nvPr/>
              </p:nvSpPr>
              <p:spPr bwMode="auto">
                <a:xfrm rot="10800000">
                  <a:off x="4070350" y="3836988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4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608513" y="368458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1150" name="Forme libre 114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51" name="Ellipse 115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00" name="Ellipse 1099"/>
                <p:cNvSpPr/>
                <p:nvPr/>
              </p:nvSpPr>
              <p:spPr bwMode="auto">
                <a:xfrm rot="10800000">
                  <a:off x="4743450" y="380682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5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510882" y="3686968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48" name="Forme libre 114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49" name="Ellipse 114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02" name="Ellipse 1101"/>
                <p:cNvSpPr/>
                <p:nvPr/>
              </p:nvSpPr>
              <p:spPr bwMode="auto">
                <a:xfrm rot="10800000">
                  <a:off x="4648200" y="380841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418807" y="3686968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1146" name="Forme libre 114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47" name="Ellipse 114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04" name="Ellipse 1103"/>
                <p:cNvSpPr/>
                <p:nvPr/>
              </p:nvSpPr>
              <p:spPr bwMode="auto">
                <a:xfrm rot="10800000">
                  <a:off x="4554538" y="38084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7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322762" y="3695701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44" name="Forme libre 114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45" name="Ellipse 114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06" name="Ellipse 1105"/>
                <p:cNvSpPr/>
                <p:nvPr/>
              </p:nvSpPr>
              <p:spPr bwMode="auto">
                <a:xfrm rot="10800000">
                  <a:off x="4457700" y="381635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09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984751" y="3671887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1142" name="Forme libre 114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43" name="Ellipse 114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08" name="Ellipse 1107"/>
                <p:cNvSpPr/>
                <p:nvPr/>
              </p:nvSpPr>
              <p:spPr bwMode="auto">
                <a:xfrm rot="10800000">
                  <a:off x="5119688" y="379412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887119" y="3674269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1140" name="Forme libre 113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41" name="Ellipse 114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10" name="Ellipse 1109"/>
                <p:cNvSpPr/>
                <p:nvPr/>
              </p:nvSpPr>
              <p:spPr bwMode="auto">
                <a:xfrm rot="10800000">
                  <a:off x="5024438" y="379571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1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795044" y="3674269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1138" name="Forme libre 113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39" name="Ellipse 113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12" name="Ellipse 1111"/>
                <p:cNvSpPr/>
                <p:nvPr/>
              </p:nvSpPr>
              <p:spPr bwMode="auto">
                <a:xfrm rot="10800000">
                  <a:off x="4930775" y="379571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2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699000" y="3683000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1136" name="Forme libre 113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37" name="Ellipse 113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14" name="Ellipse 1113"/>
                <p:cNvSpPr/>
                <p:nvPr/>
              </p:nvSpPr>
              <p:spPr bwMode="auto">
                <a:xfrm rot="10800000">
                  <a:off x="4833938" y="380365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4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357019" y="3726656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134" name="Forme libre 113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35" name="Ellipse 113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16" name="Ellipse 1115"/>
                <p:cNvSpPr/>
                <p:nvPr/>
              </p:nvSpPr>
              <p:spPr bwMode="auto">
                <a:xfrm rot="11216597">
                  <a:off x="5481638" y="384810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8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260181" y="3717132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132" name="Forme libre 113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33" name="Ellipse 113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18" name="Ellipse 1117"/>
                <p:cNvSpPr/>
                <p:nvPr/>
              </p:nvSpPr>
              <p:spPr bwMode="auto">
                <a:xfrm rot="11216597">
                  <a:off x="5386388" y="383857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19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168106" y="3706020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130" name="Forme libre 112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31" name="Ellipse 113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20" name="Ellipse 1119"/>
                <p:cNvSpPr/>
                <p:nvPr/>
              </p:nvSpPr>
              <p:spPr bwMode="auto">
                <a:xfrm rot="11216597">
                  <a:off x="5294313" y="38274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20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071269" y="3702844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128" name="Forme libre 112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29" name="Ellipse 112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22" name="Ellipse 1121"/>
                <p:cNvSpPr/>
                <p:nvPr/>
              </p:nvSpPr>
              <p:spPr bwMode="auto">
                <a:xfrm rot="11216597">
                  <a:off x="5197475" y="3824288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123" name="Ellipse 1122"/>
                <p:cNvSpPr/>
                <p:nvPr/>
              </p:nvSpPr>
              <p:spPr bwMode="auto">
                <a:xfrm rot="12163163">
                  <a:off x="5629275" y="3910013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22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430837" y="376237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126" name="Forme libre 112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127" name="Ellipse 112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125" name="Ellipse 1124"/>
                <p:cNvSpPr/>
                <p:nvPr/>
              </p:nvSpPr>
              <p:spPr bwMode="auto">
                <a:xfrm rot="12163163">
                  <a:off x="5537200" y="3879850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23" name="Groupe 548"/>
              <p:cNvGrpSpPr>
                <a:grpSpLocks/>
              </p:cNvGrpSpPr>
              <p:nvPr/>
            </p:nvGrpSpPr>
            <p:grpSpPr bwMode="auto">
              <a:xfrm>
                <a:off x="5608638" y="3706813"/>
                <a:ext cx="527050" cy="530225"/>
                <a:chOff x="5608638" y="3706813"/>
                <a:chExt cx="527050" cy="530225"/>
              </a:xfrm>
            </p:grpSpPr>
            <p:grpSp>
              <p:nvGrpSpPr>
                <p:cNvPr id="824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699125" y="3863975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1066" name="Forme libre 106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67" name="Ellipse 106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51" name="Ellipse 1050"/>
                <p:cNvSpPr/>
                <p:nvPr/>
              </p:nvSpPr>
              <p:spPr bwMode="auto">
                <a:xfrm rot="12163163">
                  <a:off x="5805488" y="3981450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26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609431" y="3828257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64" name="Forme libre 106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65" name="Ellipse 106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53" name="Ellipse 1052"/>
                <p:cNvSpPr/>
                <p:nvPr/>
              </p:nvSpPr>
              <p:spPr bwMode="auto">
                <a:xfrm rot="12163163">
                  <a:off x="5715000" y="3944938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27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522913" y="379253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1062" name="Forme libre 106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63" name="Ellipse 106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55" name="Ellipse 1054"/>
                <p:cNvSpPr/>
                <p:nvPr/>
              </p:nvSpPr>
              <p:spPr bwMode="auto">
                <a:xfrm rot="13098533">
                  <a:off x="6089650" y="41910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56" name="Ellipse 1055"/>
                <p:cNvSpPr/>
                <p:nvPr/>
              </p:nvSpPr>
              <p:spPr bwMode="auto">
                <a:xfrm rot="13098533">
                  <a:off x="6013450" y="413226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057" name="Ellipse 1056"/>
                <p:cNvSpPr/>
                <p:nvPr/>
              </p:nvSpPr>
              <p:spPr bwMode="auto">
                <a:xfrm rot="13098533">
                  <a:off x="5940425" y="407511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28" name="Groupe 206"/>
                <p:cNvGrpSpPr>
                  <a:grpSpLocks/>
                </p:cNvGrpSpPr>
                <p:nvPr/>
              </p:nvGrpSpPr>
              <p:grpSpPr bwMode="auto">
                <a:xfrm rot="-1781137">
                  <a:off x="5772150" y="3914775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060" name="Forme libre 105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61" name="Ellipse 106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59" name="Ellipse 1058"/>
                <p:cNvSpPr/>
                <p:nvPr/>
              </p:nvSpPr>
              <p:spPr bwMode="auto">
                <a:xfrm rot="13098533">
                  <a:off x="5859463" y="4021138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830" name="Groupe 549"/>
              <p:cNvGrpSpPr>
                <a:grpSpLocks/>
              </p:cNvGrpSpPr>
              <p:nvPr/>
            </p:nvGrpSpPr>
            <p:grpSpPr bwMode="auto">
              <a:xfrm>
                <a:off x="6002338" y="4083050"/>
                <a:ext cx="984250" cy="1414463"/>
                <a:chOff x="6002338" y="4083050"/>
                <a:chExt cx="984250" cy="1414463"/>
              </a:xfrm>
            </p:grpSpPr>
            <p:grpSp>
              <p:nvGrpSpPr>
                <p:cNvPr id="831" name="Groupe 206"/>
                <p:cNvGrpSpPr>
                  <a:grpSpLocks/>
                </p:cNvGrpSpPr>
                <p:nvPr/>
              </p:nvGrpSpPr>
              <p:grpSpPr bwMode="auto">
                <a:xfrm rot="-1781137">
                  <a:off x="6002338" y="408305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048" name="Forme libre 104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49" name="Ellipse 104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832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254750" y="4341813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1046" name="Forme libre 104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47" name="Ellipse 104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85" name="Ellipse 984"/>
                <p:cNvSpPr/>
                <p:nvPr/>
              </p:nvSpPr>
              <p:spPr bwMode="auto">
                <a:xfrm rot="13711353">
                  <a:off x="6334125" y="4441825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39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189663" y="4271963"/>
                  <a:ext cx="311150" cy="136525"/>
                  <a:chOff x="1682040" y="1796196"/>
                  <a:chExt cx="370653" cy="278097"/>
                </a:xfrm>
              </p:grpSpPr>
              <p:sp>
                <p:nvSpPr>
                  <p:cNvPr id="1044" name="Forme libre 104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45" name="Ellipse 104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87" name="Ellipse 986"/>
                <p:cNvSpPr/>
                <p:nvPr/>
              </p:nvSpPr>
              <p:spPr bwMode="auto">
                <a:xfrm rot="13711353">
                  <a:off x="6267450" y="4370388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0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127750" y="4202113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1042" name="Forme libre 104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43" name="Ellipse 104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89" name="Ellipse 988"/>
                <p:cNvSpPr/>
                <p:nvPr/>
              </p:nvSpPr>
              <p:spPr bwMode="auto">
                <a:xfrm rot="13711353">
                  <a:off x="6206331" y="4301332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1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057900" y="4135438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1040" name="Forme libre 103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41" name="Ellipse 104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91" name="Ellipse 990"/>
                <p:cNvSpPr/>
                <p:nvPr/>
              </p:nvSpPr>
              <p:spPr bwMode="auto">
                <a:xfrm rot="13711353">
                  <a:off x="6135688" y="42338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3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440488" y="4651375"/>
                  <a:ext cx="309562" cy="136525"/>
                  <a:chOff x="1682040" y="1796196"/>
                  <a:chExt cx="370653" cy="278097"/>
                </a:xfrm>
              </p:grpSpPr>
              <p:sp>
                <p:nvSpPr>
                  <p:cNvPr id="1038" name="Forme libre 103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39" name="Ellipse 103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93" name="Ellipse 992"/>
                <p:cNvSpPr/>
                <p:nvPr/>
              </p:nvSpPr>
              <p:spPr bwMode="auto">
                <a:xfrm rot="14480367">
                  <a:off x="6507956" y="4736307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4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392863" y="4567238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36" name="Forme libre 103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37" name="Ellipse 103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95" name="Ellipse 994"/>
                <p:cNvSpPr/>
                <p:nvPr/>
              </p:nvSpPr>
              <p:spPr bwMode="auto">
                <a:xfrm rot="14480367">
                  <a:off x="6459538" y="4651375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5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348413" y="4486275"/>
                  <a:ext cx="307975" cy="136525"/>
                  <a:chOff x="1682040" y="1796196"/>
                  <a:chExt cx="370653" cy="278097"/>
                </a:xfrm>
              </p:grpSpPr>
              <p:sp>
                <p:nvSpPr>
                  <p:cNvPr id="1034" name="Forme libre 103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35" name="Ellipse 103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97" name="Ellipse 996"/>
                <p:cNvSpPr/>
                <p:nvPr/>
              </p:nvSpPr>
              <p:spPr bwMode="auto">
                <a:xfrm rot="14480367">
                  <a:off x="6415088" y="45704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7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294438" y="4405313"/>
                  <a:ext cx="309562" cy="136525"/>
                  <a:chOff x="1682040" y="1796196"/>
                  <a:chExt cx="370653" cy="278097"/>
                </a:xfrm>
              </p:grpSpPr>
              <p:sp>
                <p:nvSpPr>
                  <p:cNvPr id="1032" name="Forme libre 103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33" name="Ellipse 103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99" name="Ellipse 998"/>
                <p:cNvSpPr/>
                <p:nvPr/>
              </p:nvSpPr>
              <p:spPr bwMode="auto">
                <a:xfrm rot="14480367">
                  <a:off x="6361906" y="4490244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8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83363" y="50085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30" name="Forme libre 102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31" name="Ellipse 103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01" name="Ellipse 1000"/>
                <p:cNvSpPr/>
                <p:nvPr/>
              </p:nvSpPr>
              <p:spPr bwMode="auto">
                <a:xfrm rot="14979012">
                  <a:off x="6645275" y="5084763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49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46850" y="4918075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1028" name="Forme libre 102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29" name="Ellipse 102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03" name="Ellipse 1002"/>
                <p:cNvSpPr/>
                <p:nvPr/>
              </p:nvSpPr>
              <p:spPr bwMode="auto">
                <a:xfrm rot="14979012">
                  <a:off x="6609556" y="4995069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1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15100" y="48307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26" name="Forme libre 102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27" name="Ellipse 102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05" name="Ellipse 1004"/>
                <p:cNvSpPr/>
                <p:nvPr/>
              </p:nvSpPr>
              <p:spPr bwMode="auto">
                <a:xfrm rot="14979012">
                  <a:off x="6577013" y="49069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2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473825" y="474345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024" name="Forme libre 102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25" name="Ellipse 102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07" name="Ellipse 1006"/>
                <p:cNvSpPr/>
                <p:nvPr/>
              </p:nvSpPr>
              <p:spPr bwMode="auto">
                <a:xfrm rot="14979012">
                  <a:off x="6535738" y="48180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3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78613" y="535940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1022" name="Forme libre 102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23" name="Ellipse 102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09" name="Ellipse 1008"/>
                <p:cNvSpPr/>
                <p:nvPr/>
              </p:nvSpPr>
              <p:spPr bwMode="auto">
                <a:xfrm rot="15292940">
                  <a:off x="6738938" y="5429250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5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51625" y="5265738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20" name="Forme libre 101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21" name="Ellipse 102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11" name="Ellipse 1010"/>
                <p:cNvSpPr/>
                <p:nvPr/>
              </p:nvSpPr>
              <p:spPr bwMode="auto">
                <a:xfrm rot="15292940">
                  <a:off x="6711156" y="5336382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6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26225" y="5176838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1018" name="Forme libre 101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19" name="Ellipse 101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13" name="Ellipse 1012"/>
                <p:cNvSpPr/>
                <p:nvPr/>
              </p:nvSpPr>
              <p:spPr bwMode="auto">
                <a:xfrm rot="15292940">
                  <a:off x="6686550" y="52451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857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594475" y="50847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1016" name="Forme libre 10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1017" name="Ellipse 10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1015" name="Ellipse 1014"/>
                <p:cNvSpPr/>
                <p:nvPr/>
              </p:nvSpPr>
              <p:spPr bwMode="auto">
                <a:xfrm rot="15292940">
                  <a:off x="6653213" y="51546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sp>
        <p:nvSpPr>
          <p:cNvPr id="1186" name="Forme libre 1185"/>
          <p:cNvSpPr/>
          <p:nvPr/>
        </p:nvSpPr>
        <p:spPr bwMode="auto">
          <a:xfrm rot="18034542">
            <a:off x="6483152" y="2631955"/>
            <a:ext cx="91617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187" name="Ellipse 1186"/>
          <p:cNvSpPr/>
          <p:nvPr/>
        </p:nvSpPr>
        <p:spPr bwMode="auto">
          <a:xfrm rot="7234542">
            <a:off x="6346339" y="2652931"/>
            <a:ext cx="74589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188" name="Forme libre 1187"/>
          <p:cNvSpPr/>
          <p:nvPr/>
        </p:nvSpPr>
        <p:spPr bwMode="auto">
          <a:xfrm rot="18034542">
            <a:off x="6460256" y="2721680"/>
            <a:ext cx="91617" cy="228639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189" name="Ellipse 1188"/>
          <p:cNvSpPr/>
          <p:nvPr/>
        </p:nvSpPr>
        <p:spPr bwMode="auto">
          <a:xfrm rot="7234542">
            <a:off x="6324027" y="2742769"/>
            <a:ext cx="74589" cy="10668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59" name="Groupe 206"/>
          <p:cNvGrpSpPr>
            <a:grpSpLocks/>
          </p:cNvGrpSpPr>
          <p:nvPr/>
        </p:nvGrpSpPr>
        <p:grpSpPr bwMode="auto">
          <a:xfrm rot="10676513">
            <a:off x="7021513" y="5041900"/>
            <a:ext cx="311150" cy="138113"/>
            <a:chOff x="1682040" y="1796196"/>
            <a:chExt cx="370653" cy="278097"/>
          </a:xfrm>
        </p:grpSpPr>
        <p:sp>
          <p:nvSpPr>
            <p:cNvPr id="1191" name="Forme libre 119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2" name="Ellipse 119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193" name="Ellipse 1192"/>
          <p:cNvSpPr/>
          <p:nvPr/>
        </p:nvSpPr>
        <p:spPr bwMode="auto">
          <a:xfrm rot="3956183">
            <a:off x="7222065" y="5053343"/>
            <a:ext cx="45692" cy="458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0" name="Groupe 206"/>
          <p:cNvGrpSpPr>
            <a:grpSpLocks/>
          </p:cNvGrpSpPr>
          <p:nvPr/>
        </p:nvGrpSpPr>
        <p:grpSpPr bwMode="auto">
          <a:xfrm rot="10676513">
            <a:off x="7062788" y="5129213"/>
            <a:ext cx="311150" cy="138112"/>
            <a:chOff x="1682040" y="1796196"/>
            <a:chExt cx="370653" cy="278097"/>
          </a:xfrm>
        </p:grpSpPr>
        <p:sp>
          <p:nvSpPr>
            <p:cNvPr id="1195" name="Forme libre 119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96" name="Ellipse 119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197" name="Ellipse 1196"/>
          <p:cNvSpPr/>
          <p:nvPr/>
        </p:nvSpPr>
        <p:spPr bwMode="auto">
          <a:xfrm rot="3956183">
            <a:off x="7263607" y="5141119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1" name="Groupe 206"/>
          <p:cNvGrpSpPr>
            <a:grpSpLocks/>
          </p:cNvGrpSpPr>
          <p:nvPr/>
        </p:nvGrpSpPr>
        <p:grpSpPr bwMode="auto">
          <a:xfrm rot="10676513">
            <a:off x="7100888" y="5213350"/>
            <a:ext cx="311150" cy="138113"/>
            <a:chOff x="1682040" y="1796196"/>
            <a:chExt cx="370653" cy="278097"/>
          </a:xfrm>
        </p:grpSpPr>
        <p:sp>
          <p:nvSpPr>
            <p:cNvPr id="1199" name="Forme libre 119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00" name="Ellipse 119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01" name="Ellipse 1200"/>
          <p:cNvSpPr/>
          <p:nvPr/>
        </p:nvSpPr>
        <p:spPr bwMode="auto">
          <a:xfrm rot="3956183">
            <a:off x="7300913" y="522605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2" name="Groupe 206"/>
          <p:cNvGrpSpPr>
            <a:grpSpLocks/>
          </p:cNvGrpSpPr>
          <p:nvPr/>
        </p:nvGrpSpPr>
        <p:grpSpPr bwMode="auto">
          <a:xfrm rot="10676513">
            <a:off x="6859588" y="4697413"/>
            <a:ext cx="309562" cy="138112"/>
            <a:chOff x="1682040" y="1796196"/>
            <a:chExt cx="370653" cy="278097"/>
          </a:xfrm>
        </p:grpSpPr>
        <p:sp>
          <p:nvSpPr>
            <p:cNvPr id="1203" name="Forme libre 120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04" name="Ellipse 120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05" name="Ellipse 1204"/>
          <p:cNvSpPr/>
          <p:nvPr/>
        </p:nvSpPr>
        <p:spPr bwMode="auto">
          <a:xfrm rot="3956183">
            <a:off x="7059613" y="4708525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4" name="Groupe 206"/>
          <p:cNvGrpSpPr>
            <a:grpSpLocks/>
          </p:cNvGrpSpPr>
          <p:nvPr/>
        </p:nvGrpSpPr>
        <p:grpSpPr bwMode="auto">
          <a:xfrm rot="10676513">
            <a:off x="6900863" y="4784725"/>
            <a:ext cx="311150" cy="138113"/>
            <a:chOff x="1682040" y="1796196"/>
            <a:chExt cx="370653" cy="278097"/>
          </a:xfrm>
        </p:grpSpPr>
        <p:sp>
          <p:nvSpPr>
            <p:cNvPr id="1207" name="Forme libre 120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08" name="Ellipse 120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09" name="Ellipse 1208"/>
          <p:cNvSpPr/>
          <p:nvPr/>
        </p:nvSpPr>
        <p:spPr bwMode="auto">
          <a:xfrm rot="3956183">
            <a:off x="7101682" y="4796631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5" name="Groupe 206"/>
          <p:cNvGrpSpPr>
            <a:grpSpLocks/>
          </p:cNvGrpSpPr>
          <p:nvPr/>
        </p:nvGrpSpPr>
        <p:grpSpPr bwMode="auto">
          <a:xfrm rot="10676513">
            <a:off x="6937375" y="4868863"/>
            <a:ext cx="311150" cy="138112"/>
            <a:chOff x="1682040" y="1796196"/>
            <a:chExt cx="370653" cy="278097"/>
          </a:xfrm>
        </p:grpSpPr>
        <p:sp>
          <p:nvSpPr>
            <p:cNvPr id="1211" name="Forme libre 121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12" name="Ellipse 121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13" name="Ellipse 1212"/>
          <p:cNvSpPr/>
          <p:nvPr/>
        </p:nvSpPr>
        <p:spPr bwMode="auto">
          <a:xfrm rot="3956183">
            <a:off x="7138988" y="48815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6" name="Groupe 206"/>
          <p:cNvGrpSpPr>
            <a:grpSpLocks/>
          </p:cNvGrpSpPr>
          <p:nvPr/>
        </p:nvGrpSpPr>
        <p:grpSpPr bwMode="auto">
          <a:xfrm rot="10676513">
            <a:off x="6986588" y="4953000"/>
            <a:ext cx="309562" cy="138113"/>
            <a:chOff x="1682040" y="1796196"/>
            <a:chExt cx="370653" cy="278097"/>
          </a:xfrm>
        </p:grpSpPr>
        <p:sp>
          <p:nvSpPr>
            <p:cNvPr id="1215" name="Forme libre 121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16" name="Ellipse 121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17" name="Ellipse 1216"/>
          <p:cNvSpPr/>
          <p:nvPr/>
        </p:nvSpPr>
        <p:spPr bwMode="auto">
          <a:xfrm rot="3956183">
            <a:off x="7185025" y="496570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8" name="Groupe 206"/>
          <p:cNvGrpSpPr>
            <a:grpSpLocks/>
          </p:cNvGrpSpPr>
          <p:nvPr/>
        </p:nvGrpSpPr>
        <p:grpSpPr bwMode="auto">
          <a:xfrm rot="10676513">
            <a:off x="6699250" y="4357688"/>
            <a:ext cx="309563" cy="138112"/>
            <a:chOff x="1682040" y="1796196"/>
            <a:chExt cx="370653" cy="278097"/>
          </a:xfrm>
        </p:grpSpPr>
        <p:sp>
          <p:nvSpPr>
            <p:cNvPr id="1219" name="Forme libre 121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20" name="Ellipse 121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21" name="Ellipse 1220"/>
          <p:cNvSpPr/>
          <p:nvPr/>
        </p:nvSpPr>
        <p:spPr bwMode="auto">
          <a:xfrm rot="3956183">
            <a:off x="6899275" y="43703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69" name="Groupe 206"/>
          <p:cNvGrpSpPr>
            <a:grpSpLocks/>
          </p:cNvGrpSpPr>
          <p:nvPr/>
        </p:nvGrpSpPr>
        <p:grpSpPr bwMode="auto">
          <a:xfrm rot="10676513">
            <a:off x="6740525" y="4445000"/>
            <a:ext cx="311150" cy="138113"/>
            <a:chOff x="1682040" y="1796196"/>
            <a:chExt cx="370653" cy="278097"/>
          </a:xfrm>
        </p:grpSpPr>
        <p:sp>
          <p:nvSpPr>
            <p:cNvPr id="1223" name="Forme libre 122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24" name="Ellipse 122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25" name="Ellipse 1224"/>
          <p:cNvSpPr/>
          <p:nvPr/>
        </p:nvSpPr>
        <p:spPr bwMode="auto">
          <a:xfrm rot="3956183">
            <a:off x="6941344" y="4456906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70" name="Groupe 206"/>
          <p:cNvGrpSpPr>
            <a:grpSpLocks/>
          </p:cNvGrpSpPr>
          <p:nvPr/>
        </p:nvGrpSpPr>
        <p:grpSpPr bwMode="auto">
          <a:xfrm rot="10676513">
            <a:off x="6778625" y="4529138"/>
            <a:ext cx="311150" cy="138112"/>
            <a:chOff x="1682040" y="1796196"/>
            <a:chExt cx="370653" cy="278097"/>
          </a:xfrm>
        </p:grpSpPr>
        <p:sp>
          <p:nvSpPr>
            <p:cNvPr id="1227" name="Forme libre 122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28" name="Ellipse 122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29" name="Ellipse 1228"/>
          <p:cNvSpPr/>
          <p:nvPr/>
        </p:nvSpPr>
        <p:spPr bwMode="auto">
          <a:xfrm rot="3956183">
            <a:off x="6978650" y="454183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72" name="Groupe 206"/>
          <p:cNvGrpSpPr>
            <a:grpSpLocks/>
          </p:cNvGrpSpPr>
          <p:nvPr/>
        </p:nvGrpSpPr>
        <p:grpSpPr bwMode="auto">
          <a:xfrm rot="10676513">
            <a:off x="6826250" y="4614863"/>
            <a:ext cx="309563" cy="138112"/>
            <a:chOff x="1682040" y="1796196"/>
            <a:chExt cx="370653" cy="278097"/>
          </a:xfrm>
        </p:grpSpPr>
        <p:sp>
          <p:nvSpPr>
            <p:cNvPr id="1231" name="Forme libre 123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32" name="Ellipse 123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33" name="Ellipse 1232"/>
          <p:cNvSpPr/>
          <p:nvPr/>
        </p:nvSpPr>
        <p:spPr bwMode="auto">
          <a:xfrm rot="3956183">
            <a:off x="7024688" y="46275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73" name="Groupe 206"/>
          <p:cNvGrpSpPr>
            <a:grpSpLocks/>
          </p:cNvGrpSpPr>
          <p:nvPr/>
        </p:nvGrpSpPr>
        <p:grpSpPr bwMode="auto">
          <a:xfrm rot="10676513">
            <a:off x="6523038" y="4013200"/>
            <a:ext cx="309562" cy="138113"/>
            <a:chOff x="1682040" y="1796196"/>
            <a:chExt cx="370653" cy="278097"/>
          </a:xfrm>
        </p:grpSpPr>
        <p:sp>
          <p:nvSpPr>
            <p:cNvPr id="1235" name="Forme libre 123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36" name="Ellipse 123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37" name="Ellipse 1236"/>
          <p:cNvSpPr/>
          <p:nvPr/>
        </p:nvSpPr>
        <p:spPr bwMode="auto">
          <a:xfrm rot="3956183">
            <a:off x="6754813" y="402431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74" name="Groupe 206"/>
          <p:cNvGrpSpPr>
            <a:grpSpLocks/>
          </p:cNvGrpSpPr>
          <p:nvPr/>
        </p:nvGrpSpPr>
        <p:grpSpPr bwMode="auto">
          <a:xfrm rot="10676513">
            <a:off x="6564313" y="4100513"/>
            <a:ext cx="311150" cy="138112"/>
            <a:chOff x="1682040" y="1796196"/>
            <a:chExt cx="370653" cy="278097"/>
          </a:xfrm>
        </p:grpSpPr>
        <p:sp>
          <p:nvSpPr>
            <p:cNvPr id="1239" name="Forme libre 123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40" name="Ellipse 123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41" name="Ellipse 1240"/>
          <p:cNvSpPr/>
          <p:nvPr/>
        </p:nvSpPr>
        <p:spPr bwMode="auto">
          <a:xfrm rot="3956183">
            <a:off x="6765132" y="4112419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1" name="Groupe 206"/>
          <p:cNvGrpSpPr>
            <a:grpSpLocks/>
          </p:cNvGrpSpPr>
          <p:nvPr/>
        </p:nvGrpSpPr>
        <p:grpSpPr bwMode="auto">
          <a:xfrm rot="10676513">
            <a:off x="6600825" y="4184650"/>
            <a:ext cx="311150" cy="138113"/>
            <a:chOff x="1682040" y="1796196"/>
            <a:chExt cx="370653" cy="278097"/>
          </a:xfrm>
        </p:grpSpPr>
        <p:sp>
          <p:nvSpPr>
            <p:cNvPr id="1243" name="Forme libre 124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44" name="Ellipse 124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45" name="Ellipse 1244"/>
          <p:cNvSpPr/>
          <p:nvPr/>
        </p:nvSpPr>
        <p:spPr bwMode="auto">
          <a:xfrm rot="3956183">
            <a:off x="6800850" y="419735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2" name="Groupe 206"/>
          <p:cNvGrpSpPr>
            <a:grpSpLocks/>
          </p:cNvGrpSpPr>
          <p:nvPr/>
        </p:nvGrpSpPr>
        <p:grpSpPr bwMode="auto">
          <a:xfrm rot="10676513">
            <a:off x="6650038" y="4268788"/>
            <a:ext cx="309562" cy="138112"/>
            <a:chOff x="1682040" y="1796196"/>
            <a:chExt cx="370653" cy="278097"/>
          </a:xfrm>
        </p:grpSpPr>
        <p:sp>
          <p:nvSpPr>
            <p:cNvPr id="1247" name="Forme libre 124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48" name="Ellipse 124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49" name="Ellipse 1248"/>
          <p:cNvSpPr/>
          <p:nvPr/>
        </p:nvSpPr>
        <p:spPr bwMode="auto">
          <a:xfrm rot="3956183">
            <a:off x="6848475" y="42814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3" name="Groupe 206"/>
          <p:cNvGrpSpPr>
            <a:grpSpLocks/>
          </p:cNvGrpSpPr>
          <p:nvPr/>
        </p:nvGrpSpPr>
        <p:grpSpPr bwMode="auto">
          <a:xfrm rot="10676513">
            <a:off x="6389688" y="3675063"/>
            <a:ext cx="309562" cy="138112"/>
            <a:chOff x="1682040" y="1796196"/>
            <a:chExt cx="370653" cy="278097"/>
          </a:xfrm>
        </p:grpSpPr>
        <p:sp>
          <p:nvSpPr>
            <p:cNvPr id="1251" name="Forme libre 125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52" name="Ellipse 125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53" name="Ellipse 1252"/>
          <p:cNvSpPr/>
          <p:nvPr/>
        </p:nvSpPr>
        <p:spPr bwMode="auto">
          <a:xfrm rot="3956183">
            <a:off x="6589713" y="3686175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4" name="Groupe 206"/>
          <p:cNvGrpSpPr>
            <a:grpSpLocks/>
          </p:cNvGrpSpPr>
          <p:nvPr/>
        </p:nvGrpSpPr>
        <p:grpSpPr bwMode="auto">
          <a:xfrm rot="10676513">
            <a:off x="6430963" y="3762375"/>
            <a:ext cx="311150" cy="138113"/>
            <a:chOff x="1682040" y="1796196"/>
            <a:chExt cx="370653" cy="278097"/>
          </a:xfrm>
        </p:grpSpPr>
        <p:sp>
          <p:nvSpPr>
            <p:cNvPr id="1255" name="Forme libre 125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56" name="Ellipse 125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57" name="Ellipse 1256"/>
          <p:cNvSpPr/>
          <p:nvPr/>
        </p:nvSpPr>
        <p:spPr bwMode="auto">
          <a:xfrm rot="3956183">
            <a:off x="6630194" y="3774281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5" name="Groupe 206"/>
          <p:cNvGrpSpPr>
            <a:grpSpLocks/>
          </p:cNvGrpSpPr>
          <p:nvPr/>
        </p:nvGrpSpPr>
        <p:grpSpPr bwMode="auto">
          <a:xfrm rot="10676513">
            <a:off x="6467475" y="3846513"/>
            <a:ext cx="311150" cy="138112"/>
            <a:chOff x="1682040" y="1796196"/>
            <a:chExt cx="370653" cy="278097"/>
          </a:xfrm>
        </p:grpSpPr>
        <p:sp>
          <p:nvSpPr>
            <p:cNvPr id="1259" name="Forme libre 125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60" name="Ellipse 125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61" name="Ellipse 1260"/>
          <p:cNvSpPr/>
          <p:nvPr/>
        </p:nvSpPr>
        <p:spPr bwMode="auto">
          <a:xfrm rot="3956183">
            <a:off x="6667500" y="385762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6" name="Groupe 206"/>
          <p:cNvGrpSpPr>
            <a:grpSpLocks/>
          </p:cNvGrpSpPr>
          <p:nvPr/>
        </p:nvGrpSpPr>
        <p:grpSpPr bwMode="auto">
          <a:xfrm rot="10676513">
            <a:off x="6516688" y="3930650"/>
            <a:ext cx="309562" cy="138113"/>
            <a:chOff x="1682040" y="1796196"/>
            <a:chExt cx="370653" cy="278097"/>
          </a:xfrm>
        </p:grpSpPr>
        <p:sp>
          <p:nvSpPr>
            <p:cNvPr id="1263" name="Forme libre 126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64" name="Ellipse 126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65" name="Ellipse 1264"/>
          <p:cNvSpPr/>
          <p:nvPr/>
        </p:nvSpPr>
        <p:spPr bwMode="auto">
          <a:xfrm rot="3956183">
            <a:off x="6715125" y="394335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7" name="Groupe 206"/>
          <p:cNvGrpSpPr>
            <a:grpSpLocks/>
          </p:cNvGrpSpPr>
          <p:nvPr/>
        </p:nvGrpSpPr>
        <p:grpSpPr bwMode="auto">
          <a:xfrm rot="11093110">
            <a:off x="6288088" y="3313113"/>
            <a:ext cx="307975" cy="138112"/>
            <a:chOff x="1682040" y="1796196"/>
            <a:chExt cx="370653" cy="278097"/>
          </a:xfrm>
        </p:grpSpPr>
        <p:sp>
          <p:nvSpPr>
            <p:cNvPr id="1267" name="Forme libre 126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68" name="Ellipse 126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69" name="Ellipse 1268"/>
          <p:cNvSpPr/>
          <p:nvPr/>
        </p:nvSpPr>
        <p:spPr bwMode="auto">
          <a:xfrm rot="4372780">
            <a:off x="6491288" y="333375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89" name="Groupe 206"/>
          <p:cNvGrpSpPr>
            <a:grpSpLocks/>
          </p:cNvGrpSpPr>
          <p:nvPr/>
        </p:nvGrpSpPr>
        <p:grpSpPr bwMode="auto">
          <a:xfrm rot="11093110">
            <a:off x="6319838" y="3405188"/>
            <a:ext cx="307975" cy="138112"/>
            <a:chOff x="1682040" y="1796196"/>
            <a:chExt cx="370653" cy="278097"/>
          </a:xfrm>
        </p:grpSpPr>
        <p:sp>
          <p:nvSpPr>
            <p:cNvPr id="1271" name="Forme libre 127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72" name="Ellipse 127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73" name="Ellipse 1272"/>
          <p:cNvSpPr/>
          <p:nvPr/>
        </p:nvSpPr>
        <p:spPr bwMode="auto">
          <a:xfrm rot="4372780">
            <a:off x="6521450" y="342423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90" name="Groupe 206"/>
          <p:cNvGrpSpPr>
            <a:grpSpLocks/>
          </p:cNvGrpSpPr>
          <p:nvPr/>
        </p:nvGrpSpPr>
        <p:grpSpPr bwMode="auto">
          <a:xfrm rot="11093110">
            <a:off x="6346825" y="3494088"/>
            <a:ext cx="307975" cy="138112"/>
            <a:chOff x="1682040" y="1796196"/>
            <a:chExt cx="370653" cy="278097"/>
          </a:xfrm>
        </p:grpSpPr>
        <p:sp>
          <p:nvSpPr>
            <p:cNvPr id="1275" name="Forme libre 127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76" name="Ellipse 127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77" name="Ellipse 1276"/>
          <p:cNvSpPr/>
          <p:nvPr/>
        </p:nvSpPr>
        <p:spPr bwMode="auto">
          <a:xfrm rot="4372780">
            <a:off x="6548438" y="351313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91" name="Groupe 206"/>
          <p:cNvGrpSpPr>
            <a:grpSpLocks/>
          </p:cNvGrpSpPr>
          <p:nvPr/>
        </p:nvGrpSpPr>
        <p:grpSpPr bwMode="auto">
          <a:xfrm rot="11093110">
            <a:off x="6383338" y="3582988"/>
            <a:ext cx="307975" cy="138112"/>
            <a:chOff x="1682040" y="1796196"/>
            <a:chExt cx="370653" cy="278097"/>
          </a:xfrm>
        </p:grpSpPr>
        <p:sp>
          <p:nvSpPr>
            <p:cNvPr id="1279" name="Forme libre 127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80" name="Ellipse 127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81" name="Ellipse 1280"/>
          <p:cNvSpPr/>
          <p:nvPr/>
        </p:nvSpPr>
        <p:spPr bwMode="auto">
          <a:xfrm rot="4372780">
            <a:off x="6584156" y="360441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282" name="Ellipse 1281"/>
          <p:cNvSpPr/>
          <p:nvPr/>
        </p:nvSpPr>
        <p:spPr bwMode="auto">
          <a:xfrm rot="5319346">
            <a:off x="6487319" y="317579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93" name="Groupe 206"/>
          <p:cNvGrpSpPr>
            <a:grpSpLocks/>
          </p:cNvGrpSpPr>
          <p:nvPr/>
        </p:nvGrpSpPr>
        <p:grpSpPr bwMode="auto">
          <a:xfrm rot="12039676">
            <a:off x="6289675" y="3230563"/>
            <a:ext cx="309563" cy="138112"/>
            <a:chOff x="1682040" y="1796196"/>
            <a:chExt cx="370653" cy="278097"/>
          </a:xfrm>
        </p:grpSpPr>
        <p:sp>
          <p:nvSpPr>
            <p:cNvPr id="1284" name="Forme libre 128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85" name="Ellipse 128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286" name="Ellipse 1285"/>
          <p:cNvSpPr/>
          <p:nvPr/>
        </p:nvSpPr>
        <p:spPr bwMode="auto">
          <a:xfrm rot="5319346">
            <a:off x="6496844" y="327104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94" name="Groupe 548"/>
          <p:cNvGrpSpPr>
            <a:grpSpLocks/>
          </p:cNvGrpSpPr>
          <p:nvPr/>
        </p:nvGrpSpPr>
        <p:grpSpPr bwMode="auto">
          <a:xfrm rot="14756183">
            <a:off x="6192838" y="2714625"/>
            <a:ext cx="527050" cy="530225"/>
            <a:chOff x="5608638" y="3706813"/>
            <a:chExt cx="527050" cy="530225"/>
          </a:xfrm>
        </p:grpSpPr>
        <p:grpSp>
          <p:nvGrpSpPr>
            <p:cNvPr id="895" name="Groupe 206"/>
            <p:cNvGrpSpPr>
              <a:grpSpLocks/>
            </p:cNvGrpSpPr>
            <p:nvPr/>
          </p:nvGrpSpPr>
          <p:grpSpPr bwMode="auto">
            <a:xfrm rot="-2716507">
              <a:off x="5699125" y="3863975"/>
              <a:ext cx="309563" cy="138113"/>
              <a:chOff x="1682040" y="1796196"/>
              <a:chExt cx="370653" cy="278097"/>
            </a:xfrm>
          </p:grpSpPr>
          <p:sp>
            <p:nvSpPr>
              <p:cNvPr id="1304" name="Forme libre 130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05" name="Ellipse 130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89" name="Ellipse 1288"/>
            <p:cNvSpPr/>
            <p:nvPr/>
          </p:nvSpPr>
          <p:spPr bwMode="auto">
            <a:xfrm rot="12163163">
              <a:off x="5909145" y="3973017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96" name="Groupe 206"/>
            <p:cNvGrpSpPr>
              <a:grpSpLocks/>
            </p:cNvGrpSpPr>
            <p:nvPr/>
          </p:nvGrpSpPr>
          <p:grpSpPr bwMode="auto">
            <a:xfrm rot="-2716507">
              <a:off x="5609431" y="3828257"/>
              <a:ext cx="307975" cy="138112"/>
              <a:chOff x="1682040" y="1796196"/>
              <a:chExt cx="370653" cy="278097"/>
            </a:xfrm>
          </p:grpSpPr>
          <p:sp>
            <p:nvSpPr>
              <p:cNvPr id="1302" name="Forme libre 130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03" name="Ellipse 130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91" name="Ellipse 1290"/>
            <p:cNvSpPr/>
            <p:nvPr/>
          </p:nvSpPr>
          <p:spPr bwMode="auto">
            <a:xfrm rot="12163163">
              <a:off x="5835697" y="3942032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98" name="Groupe 206"/>
            <p:cNvGrpSpPr>
              <a:grpSpLocks/>
            </p:cNvGrpSpPr>
            <p:nvPr/>
          </p:nvGrpSpPr>
          <p:grpSpPr bwMode="auto">
            <a:xfrm rot="-2716507">
              <a:off x="5522913" y="3792538"/>
              <a:ext cx="309562" cy="138112"/>
              <a:chOff x="1682040" y="1796196"/>
              <a:chExt cx="370653" cy="278097"/>
            </a:xfrm>
          </p:grpSpPr>
          <p:sp>
            <p:nvSpPr>
              <p:cNvPr id="1300" name="Forme libre 129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01" name="Ellipse 130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93" name="Ellipse 1292"/>
            <p:cNvSpPr/>
            <p:nvPr/>
          </p:nvSpPr>
          <p:spPr bwMode="auto">
            <a:xfrm rot="13098533">
              <a:off x="6211791" y="4189956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94" name="Ellipse 1293"/>
            <p:cNvSpPr/>
            <p:nvPr/>
          </p:nvSpPr>
          <p:spPr bwMode="auto">
            <a:xfrm rot="13098533">
              <a:off x="6017412" y="4130617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295" name="Ellipse 1294"/>
            <p:cNvSpPr/>
            <p:nvPr/>
          </p:nvSpPr>
          <p:spPr bwMode="auto">
            <a:xfrm rot="13098533">
              <a:off x="6061122" y="4075732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900" name="Groupe 206"/>
            <p:cNvGrpSpPr>
              <a:grpSpLocks/>
            </p:cNvGrpSpPr>
            <p:nvPr/>
          </p:nvGrpSpPr>
          <p:grpSpPr bwMode="auto">
            <a:xfrm rot="-1781137">
              <a:off x="5772150" y="3914775"/>
              <a:ext cx="307975" cy="138113"/>
              <a:chOff x="1682040" y="1796196"/>
              <a:chExt cx="370653" cy="278097"/>
            </a:xfrm>
          </p:grpSpPr>
          <p:sp>
            <p:nvSpPr>
              <p:cNvPr id="1298" name="Forme libre 129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99" name="Ellipse 129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297" name="Ellipse 1296"/>
            <p:cNvSpPr/>
            <p:nvPr/>
          </p:nvSpPr>
          <p:spPr bwMode="auto">
            <a:xfrm rot="13098533">
              <a:off x="5977569" y="4017557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02" name="Groupe 206"/>
          <p:cNvGrpSpPr>
            <a:grpSpLocks/>
          </p:cNvGrpSpPr>
          <p:nvPr/>
        </p:nvGrpSpPr>
        <p:grpSpPr bwMode="auto">
          <a:xfrm rot="12975046">
            <a:off x="6392863" y="2589213"/>
            <a:ext cx="307975" cy="138112"/>
            <a:chOff x="1682040" y="1796196"/>
            <a:chExt cx="370653" cy="278097"/>
          </a:xfrm>
        </p:grpSpPr>
        <p:sp>
          <p:nvSpPr>
            <p:cNvPr id="1307" name="Forme libre 130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08" name="Ellipse 130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03" name="Groupe 206"/>
          <p:cNvGrpSpPr>
            <a:grpSpLocks/>
          </p:cNvGrpSpPr>
          <p:nvPr/>
        </p:nvGrpSpPr>
        <p:grpSpPr bwMode="auto">
          <a:xfrm rot="13587866">
            <a:off x="6523832" y="2251868"/>
            <a:ext cx="311150" cy="138113"/>
            <a:chOff x="1682040" y="1796196"/>
            <a:chExt cx="370653" cy="278097"/>
          </a:xfrm>
        </p:grpSpPr>
        <p:sp>
          <p:nvSpPr>
            <p:cNvPr id="1310" name="Forme libre 130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11" name="Ellipse 131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12" name="Ellipse 1311"/>
          <p:cNvSpPr/>
          <p:nvPr/>
        </p:nvSpPr>
        <p:spPr bwMode="auto">
          <a:xfrm rot="6867536">
            <a:off x="6727825" y="2325688"/>
            <a:ext cx="44450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14" name="Groupe 206"/>
          <p:cNvGrpSpPr>
            <a:grpSpLocks/>
          </p:cNvGrpSpPr>
          <p:nvPr/>
        </p:nvGrpSpPr>
        <p:grpSpPr bwMode="auto">
          <a:xfrm rot="13587866">
            <a:off x="6486526" y="2339975"/>
            <a:ext cx="311150" cy="136525"/>
            <a:chOff x="1682040" y="1796196"/>
            <a:chExt cx="370653" cy="278097"/>
          </a:xfrm>
        </p:grpSpPr>
        <p:sp>
          <p:nvSpPr>
            <p:cNvPr id="1314" name="Forme libre 131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15" name="Ellipse 131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16" name="Ellipse 1315"/>
          <p:cNvSpPr/>
          <p:nvPr/>
        </p:nvSpPr>
        <p:spPr bwMode="auto">
          <a:xfrm rot="6867536">
            <a:off x="6689725" y="24145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17" name="Groupe 206"/>
          <p:cNvGrpSpPr>
            <a:grpSpLocks/>
          </p:cNvGrpSpPr>
          <p:nvPr/>
        </p:nvGrpSpPr>
        <p:grpSpPr bwMode="auto">
          <a:xfrm rot="13587866">
            <a:off x="6449219" y="2424907"/>
            <a:ext cx="311150" cy="138112"/>
            <a:chOff x="1682040" y="1796196"/>
            <a:chExt cx="370653" cy="278097"/>
          </a:xfrm>
        </p:grpSpPr>
        <p:sp>
          <p:nvSpPr>
            <p:cNvPr id="1318" name="Forme libre 131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19" name="Ellipse 131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20" name="Ellipse 1319"/>
          <p:cNvSpPr/>
          <p:nvPr/>
        </p:nvSpPr>
        <p:spPr bwMode="auto">
          <a:xfrm rot="6867536">
            <a:off x="6650831" y="249951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19" name="Groupe 206"/>
          <p:cNvGrpSpPr>
            <a:grpSpLocks/>
          </p:cNvGrpSpPr>
          <p:nvPr/>
        </p:nvGrpSpPr>
        <p:grpSpPr bwMode="auto">
          <a:xfrm rot="13587866">
            <a:off x="6415882" y="2515393"/>
            <a:ext cx="311150" cy="138113"/>
            <a:chOff x="1682040" y="1796196"/>
            <a:chExt cx="370653" cy="278097"/>
          </a:xfrm>
        </p:grpSpPr>
        <p:sp>
          <p:nvSpPr>
            <p:cNvPr id="1322" name="Forme libre 132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23" name="Ellipse 132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24" name="Ellipse 1323"/>
          <p:cNvSpPr/>
          <p:nvPr/>
        </p:nvSpPr>
        <p:spPr bwMode="auto">
          <a:xfrm rot="6867536">
            <a:off x="6618288" y="25908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21" name="Groupe 206"/>
          <p:cNvGrpSpPr>
            <a:grpSpLocks/>
          </p:cNvGrpSpPr>
          <p:nvPr/>
        </p:nvGrpSpPr>
        <p:grpSpPr bwMode="auto">
          <a:xfrm rot="14356880">
            <a:off x="6731795" y="1958181"/>
            <a:ext cx="309562" cy="136525"/>
            <a:chOff x="1682040" y="1796196"/>
            <a:chExt cx="370653" cy="278097"/>
          </a:xfrm>
        </p:grpSpPr>
        <p:sp>
          <p:nvSpPr>
            <p:cNvPr id="1326" name="Forme libre 132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27" name="Ellipse 132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28" name="Ellipse 1327"/>
          <p:cNvSpPr/>
          <p:nvPr/>
        </p:nvSpPr>
        <p:spPr bwMode="auto">
          <a:xfrm rot="7636550">
            <a:off x="6925469" y="2047082"/>
            <a:ext cx="46037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22" name="Groupe 206"/>
          <p:cNvGrpSpPr>
            <a:grpSpLocks/>
          </p:cNvGrpSpPr>
          <p:nvPr/>
        </p:nvGrpSpPr>
        <p:grpSpPr bwMode="auto">
          <a:xfrm rot="14356880">
            <a:off x="6676231" y="2034382"/>
            <a:ext cx="307975" cy="138112"/>
            <a:chOff x="1682040" y="1796196"/>
            <a:chExt cx="370653" cy="278097"/>
          </a:xfrm>
        </p:grpSpPr>
        <p:sp>
          <p:nvSpPr>
            <p:cNvPr id="1330" name="Forme libre 132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31" name="Ellipse 133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32" name="Ellipse 1331"/>
          <p:cNvSpPr/>
          <p:nvPr/>
        </p:nvSpPr>
        <p:spPr bwMode="auto">
          <a:xfrm rot="7636550">
            <a:off x="6867525" y="212407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31" name="Groupe 206"/>
          <p:cNvGrpSpPr>
            <a:grpSpLocks/>
          </p:cNvGrpSpPr>
          <p:nvPr/>
        </p:nvGrpSpPr>
        <p:grpSpPr bwMode="auto">
          <a:xfrm rot="14356880">
            <a:off x="6619875" y="2109788"/>
            <a:ext cx="307975" cy="136525"/>
            <a:chOff x="1682040" y="1796196"/>
            <a:chExt cx="370653" cy="278097"/>
          </a:xfrm>
        </p:grpSpPr>
        <p:sp>
          <p:nvSpPr>
            <p:cNvPr id="1334" name="Forme libre 133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35" name="Ellipse 133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36" name="Ellipse 1335"/>
          <p:cNvSpPr/>
          <p:nvPr/>
        </p:nvSpPr>
        <p:spPr bwMode="auto">
          <a:xfrm rot="7636550">
            <a:off x="6811963" y="21971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35" name="Groupe 206"/>
          <p:cNvGrpSpPr>
            <a:grpSpLocks/>
          </p:cNvGrpSpPr>
          <p:nvPr/>
        </p:nvGrpSpPr>
        <p:grpSpPr bwMode="auto">
          <a:xfrm rot="14356880">
            <a:off x="6566694" y="2191544"/>
            <a:ext cx="309563" cy="136525"/>
            <a:chOff x="1682040" y="1796196"/>
            <a:chExt cx="370653" cy="278097"/>
          </a:xfrm>
        </p:grpSpPr>
        <p:sp>
          <p:nvSpPr>
            <p:cNvPr id="1338" name="Forme libre 133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39" name="Ellipse 133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40" name="Ellipse 1339"/>
          <p:cNvSpPr/>
          <p:nvPr/>
        </p:nvSpPr>
        <p:spPr bwMode="auto">
          <a:xfrm rot="7636550">
            <a:off x="6760369" y="228044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37" name="Groupe 206"/>
          <p:cNvGrpSpPr>
            <a:grpSpLocks/>
          </p:cNvGrpSpPr>
          <p:nvPr/>
        </p:nvGrpSpPr>
        <p:grpSpPr bwMode="auto">
          <a:xfrm rot="14855525">
            <a:off x="7001669" y="1680369"/>
            <a:ext cx="307975" cy="138113"/>
            <a:chOff x="1682040" y="1796196"/>
            <a:chExt cx="370653" cy="278097"/>
          </a:xfrm>
        </p:grpSpPr>
        <p:sp>
          <p:nvSpPr>
            <p:cNvPr id="1342" name="Forme libre 134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43" name="Ellipse 134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44" name="Ellipse 1343"/>
          <p:cNvSpPr/>
          <p:nvPr/>
        </p:nvSpPr>
        <p:spPr bwMode="auto">
          <a:xfrm rot="8135195">
            <a:off x="7188200" y="177800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39" name="Groupe 206"/>
          <p:cNvGrpSpPr>
            <a:grpSpLocks/>
          </p:cNvGrpSpPr>
          <p:nvPr/>
        </p:nvGrpSpPr>
        <p:grpSpPr bwMode="auto">
          <a:xfrm rot="14855525">
            <a:off x="6932613" y="1751013"/>
            <a:ext cx="309562" cy="138112"/>
            <a:chOff x="1682040" y="1796196"/>
            <a:chExt cx="370653" cy="278097"/>
          </a:xfrm>
        </p:grpSpPr>
        <p:sp>
          <p:nvSpPr>
            <p:cNvPr id="1346" name="Forme libre 134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47" name="Ellipse 134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48" name="Ellipse 1347"/>
          <p:cNvSpPr/>
          <p:nvPr/>
        </p:nvSpPr>
        <p:spPr bwMode="auto">
          <a:xfrm rot="8135195">
            <a:off x="7119938" y="1847850"/>
            <a:ext cx="46037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49" name="Groupe 206"/>
          <p:cNvGrpSpPr>
            <a:grpSpLocks/>
          </p:cNvGrpSpPr>
          <p:nvPr/>
        </p:nvGrpSpPr>
        <p:grpSpPr bwMode="auto">
          <a:xfrm rot="14855525">
            <a:off x="6866731" y="1815307"/>
            <a:ext cx="307975" cy="138112"/>
            <a:chOff x="1682040" y="1796196"/>
            <a:chExt cx="370653" cy="278097"/>
          </a:xfrm>
        </p:grpSpPr>
        <p:sp>
          <p:nvSpPr>
            <p:cNvPr id="1350" name="Forme libre 134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51" name="Ellipse 135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52" name="Ellipse 1351"/>
          <p:cNvSpPr/>
          <p:nvPr/>
        </p:nvSpPr>
        <p:spPr bwMode="auto">
          <a:xfrm rot="8135195">
            <a:off x="7053263" y="191293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53" name="Groupe 206"/>
          <p:cNvGrpSpPr>
            <a:grpSpLocks/>
          </p:cNvGrpSpPr>
          <p:nvPr/>
        </p:nvGrpSpPr>
        <p:grpSpPr bwMode="auto">
          <a:xfrm rot="14855525">
            <a:off x="6803231" y="1889920"/>
            <a:ext cx="307975" cy="138112"/>
            <a:chOff x="1682040" y="1796196"/>
            <a:chExt cx="370653" cy="278097"/>
          </a:xfrm>
        </p:grpSpPr>
        <p:sp>
          <p:nvSpPr>
            <p:cNvPr id="1354" name="Forme libre 135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55" name="Ellipse 135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56" name="Ellipse 1355"/>
          <p:cNvSpPr/>
          <p:nvPr/>
        </p:nvSpPr>
        <p:spPr bwMode="auto">
          <a:xfrm rot="8135195">
            <a:off x="6989763" y="19859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57" name="Groupe 206"/>
          <p:cNvGrpSpPr>
            <a:grpSpLocks/>
          </p:cNvGrpSpPr>
          <p:nvPr/>
        </p:nvGrpSpPr>
        <p:grpSpPr bwMode="auto">
          <a:xfrm rot="15169453">
            <a:off x="7066756" y="1639095"/>
            <a:ext cx="307975" cy="138112"/>
            <a:chOff x="1682040" y="1796196"/>
            <a:chExt cx="370653" cy="278097"/>
          </a:xfrm>
        </p:grpSpPr>
        <p:sp>
          <p:nvSpPr>
            <p:cNvPr id="1358" name="Forme libre 135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59" name="Ellipse 135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60" name="Ellipse 1359"/>
          <p:cNvSpPr/>
          <p:nvPr/>
        </p:nvSpPr>
        <p:spPr bwMode="auto">
          <a:xfrm rot="8449123">
            <a:off x="7248525" y="1741488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361" name="Ellipse 330"/>
          <p:cNvSpPr/>
          <p:nvPr/>
        </p:nvSpPr>
        <p:spPr>
          <a:xfrm>
            <a:off x="3670300" y="3589338"/>
            <a:ext cx="474663" cy="4857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362" name="Forme libre 1361"/>
          <p:cNvSpPr/>
          <p:nvPr/>
        </p:nvSpPr>
        <p:spPr bwMode="auto">
          <a:xfrm rot="979826">
            <a:off x="2918017" y="3743189"/>
            <a:ext cx="92683" cy="229817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363" name="Ellipse 1362"/>
          <p:cNvSpPr/>
          <p:nvPr/>
        </p:nvSpPr>
        <p:spPr bwMode="auto">
          <a:xfrm rot="11779826">
            <a:off x="2929370" y="3653469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961" name="Groupe 40"/>
          <p:cNvGrpSpPr>
            <a:grpSpLocks/>
          </p:cNvGrpSpPr>
          <p:nvPr/>
        </p:nvGrpSpPr>
        <p:grpSpPr bwMode="auto">
          <a:xfrm rot="5400000">
            <a:off x="5779486" y="3013602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65" name="Ellipse 1364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66" name="Ellipse 1365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2" name="Groupe 40"/>
          <p:cNvGrpSpPr>
            <a:grpSpLocks/>
          </p:cNvGrpSpPr>
          <p:nvPr/>
        </p:nvGrpSpPr>
        <p:grpSpPr bwMode="auto">
          <a:xfrm>
            <a:off x="5724128" y="3284984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68" name="Ellipse 136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69" name="Ellipse 136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3" name="Groupe 40"/>
          <p:cNvGrpSpPr>
            <a:grpSpLocks/>
          </p:cNvGrpSpPr>
          <p:nvPr/>
        </p:nvGrpSpPr>
        <p:grpSpPr bwMode="auto">
          <a:xfrm rot="9540000">
            <a:off x="6255119" y="3895055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71" name="Ellipse 1370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72" name="Ellipse 1371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4" name="Groupe 40"/>
          <p:cNvGrpSpPr>
            <a:grpSpLocks/>
          </p:cNvGrpSpPr>
          <p:nvPr/>
        </p:nvGrpSpPr>
        <p:grpSpPr bwMode="auto">
          <a:xfrm rot="4560000">
            <a:off x="6091928" y="2601441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74" name="Ellipse 1373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75" name="Ellipse 1374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5" name="Groupe 40"/>
          <p:cNvGrpSpPr>
            <a:grpSpLocks/>
          </p:cNvGrpSpPr>
          <p:nvPr/>
        </p:nvGrpSpPr>
        <p:grpSpPr bwMode="auto">
          <a:xfrm rot="6000000">
            <a:off x="5397079" y="3337620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77" name="Ellipse 1376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78" name="Ellipse 1377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6" name="Groupe 40"/>
          <p:cNvGrpSpPr>
            <a:grpSpLocks/>
          </p:cNvGrpSpPr>
          <p:nvPr/>
        </p:nvGrpSpPr>
        <p:grpSpPr bwMode="auto">
          <a:xfrm rot="10800000">
            <a:off x="6084168" y="3356992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80" name="Ellipse 1379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81" name="Ellipse 1380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67" name="Groupe 40"/>
          <p:cNvGrpSpPr>
            <a:grpSpLocks/>
          </p:cNvGrpSpPr>
          <p:nvPr/>
        </p:nvGrpSpPr>
        <p:grpSpPr bwMode="auto">
          <a:xfrm rot="4560000">
            <a:off x="6019921" y="2961482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83" name="Ellipse 1382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84" name="Ellipse 1383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76936" name="Line 611"/>
          <p:cNvSpPr>
            <a:spLocks noChangeShapeType="1"/>
          </p:cNvSpPr>
          <p:nvPr/>
        </p:nvSpPr>
        <p:spPr bwMode="auto">
          <a:xfrm>
            <a:off x="6156325" y="3644900"/>
            <a:ext cx="1679575" cy="1549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grpSp>
        <p:nvGrpSpPr>
          <p:cNvPr id="968" name="Groupe 40"/>
          <p:cNvGrpSpPr>
            <a:grpSpLocks/>
          </p:cNvGrpSpPr>
          <p:nvPr/>
        </p:nvGrpSpPr>
        <p:grpSpPr bwMode="auto">
          <a:xfrm rot="20820000">
            <a:off x="5560963" y="3460613"/>
            <a:ext cx="225386" cy="192087"/>
            <a:chOff x="3696463" y="4217830"/>
            <a:chExt cx="270232" cy="244567"/>
          </a:xfrm>
          <a:scene3d>
            <a:camera prst="orthographicFront">
              <a:rot lat="2333944" lon="19588281" rev="10200518"/>
            </a:camera>
            <a:lightRig rig="threePt" dir="t"/>
          </a:scene3d>
        </p:grpSpPr>
        <p:sp>
          <p:nvSpPr>
            <p:cNvPr id="1388" name="Ellipse 1387"/>
            <p:cNvSpPr/>
            <p:nvPr/>
          </p:nvSpPr>
          <p:spPr bwMode="auto">
            <a:xfrm rot="7231378">
              <a:off x="3709295" y="4204998"/>
              <a:ext cx="244567" cy="27023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p3d prstMaterial="metal">
              <a:bevelT w="0" h="381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89" name="Ellipse 1388"/>
            <p:cNvSpPr/>
            <p:nvPr/>
          </p:nvSpPr>
          <p:spPr bwMode="auto">
            <a:xfrm rot="7231378">
              <a:off x="3769165" y="4253184"/>
              <a:ext cx="121530" cy="139061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385" name="Forme libre 1384"/>
          <p:cNvSpPr>
            <a:spLocks noChangeAspect="1"/>
          </p:cNvSpPr>
          <p:nvPr/>
        </p:nvSpPr>
        <p:spPr>
          <a:xfrm>
            <a:off x="2792413" y="1339850"/>
            <a:ext cx="4376737" cy="4181475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rgbClr val="ADDCF9">
              <a:alpha val="37000"/>
            </a:srgb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sp>
        <p:nvSpPr>
          <p:cNvPr id="651" name="ZoneTexte 650"/>
          <p:cNvSpPr txBox="1"/>
          <p:nvPr/>
        </p:nvSpPr>
        <p:spPr>
          <a:xfrm>
            <a:off x="918874" y="5191125"/>
            <a:ext cx="1117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err="1" smtClean="0"/>
              <a:t>At</a:t>
            </a:r>
            <a:r>
              <a:rPr lang="fr-FR" sz="2400" dirty="0" smtClean="0"/>
              <a:t> 20°C</a:t>
            </a:r>
            <a:endParaRPr lang="fr-FR" sz="2400" dirty="0"/>
          </a:p>
        </p:txBody>
      </p:sp>
      <p:sp>
        <p:nvSpPr>
          <p:cNvPr id="650" name="ZoneTexte 649"/>
          <p:cNvSpPr txBox="1"/>
          <p:nvPr/>
        </p:nvSpPr>
        <p:spPr>
          <a:xfrm>
            <a:off x="2708452" y="6159112"/>
            <a:ext cx="373044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 smtClean="0"/>
              <a:t>Limitation </a:t>
            </a:r>
            <a:r>
              <a:rPr lang="en-US" sz="2000" b="1" dirty="0"/>
              <a:t>of the </a:t>
            </a:r>
            <a:r>
              <a:rPr lang="en-US" sz="2000" b="1" dirty="0" smtClean="0"/>
              <a:t>drainage!</a:t>
            </a:r>
            <a:endParaRPr lang="en-US" sz="2000" b="1" dirty="0"/>
          </a:p>
        </p:txBody>
      </p:sp>
      <p:sp>
        <p:nvSpPr>
          <p:cNvPr id="652" name="Rectangle 65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54" name="ZoneTexte 653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951873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9"/>
          <p:cNvGrpSpPr>
            <a:grpSpLocks noChangeAspect="1"/>
          </p:cNvGrpSpPr>
          <p:nvPr/>
        </p:nvGrpSpPr>
        <p:grpSpPr bwMode="auto">
          <a:xfrm>
            <a:off x="153988" y="1954213"/>
            <a:ext cx="8990012" cy="3971925"/>
            <a:chOff x="251520" y="548680"/>
            <a:chExt cx="5702555" cy="2520280"/>
          </a:xfrm>
        </p:grpSpPr>
        <p:pic>
          <p:nvPicPr>
            <p:cNvPr id="79029" name="Image 3" descr="Photo 146.jpg"/>
            <p:cNvPicPr>
              <a:picLocks noChangeAspect="1"/>
            </p:cNvPicPr>
            <p:nvPr/>
          </p:nvPicPr>
          <p:blipFill>
            <a:blip r:embed="rId2" cstate="print"/>
            <a:srcRect l="47636" t="41600" r="41338" b="21651"/>
            <a:stretch>
              <a:fillRect/>
            </a:stretch>
          </p:blipFill>
          <p:spPr bwMode="auto">
            <a:xfrm>
              <a:off x="251520" y="548680"/>
              <a:ext cx="1008112" cy="2520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030" name="Image 4" descr="Photo 148.jpg"/>
            <p:cNvPicPr>
              <a:picLocks noChangeAspect="1"/>
            </p:cNvPicPr>
            <p:nvPr/>
          </p:nvPicPr>
          <p:blipFill>
            <a:blip r:embed="rId3" cstate="print"/>
            <a:srcRect l="49213" t="39500" r="39761" b="23746"/>
            <a:stretch>
              <a:fillRect/>
            </a:stretch>
          </p:blipFill>
          <p:spPr bwMode="auto">
            <a:xfrm>
              <a:off x="1403648" y="548680"/>
              <a:ext cx="1008112" cy="2520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031" name="Image 7" descr="Photo 152.jpg"/>
            <p:cNvPicPr>
              <a:picLocks noChangeAspect="1"/>
            </p:cNvPicPr>
            <p:nvPr/>
          </p:nvPicPr>
          <p:blipFill>
            <a:blip r:embed="rId4" cstate="print"/>
            <a:srcRect l="37399" t="37399" r="51575" b="25850"/>
            <a:stretch>
              <a:fillRect/>
            </a:stretch>
          </p:blipFill>
          <p:spPr bwMode="auto">
            <a:xfrm>
              <a:off x="2555776" y="548680"/>
              <a:ext cx="1008112" cy="2520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032" name="Image 10" descr="Photo 154.jpg"/>
            <p:cNvPicPr>
              <a:picLocks noChangeAspect="1"/>
            </p:cNvPicPr>
            <p:nvPr/>
          </p:nvPicPr>
          <p:blipFill>
            <a:blip r:embed="rId5" cstate="print"/>
            <a:srcRect l="36613" t="35300" r="52362" b="27950"/>
            <a:stretch>
              <a:fillRect/>
            </a:stretch>
          </p:blipFill>
          <p:spPr bwMode="auto">
            <a:xfrm>
              <a:off x="3707904" y="548680"/>
              <a:ext cx="1008112" cy="2520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033" name="Image 11" descr="Photo 155.jpg"/>
            <p:cNvPicPr>
              <a:picLocks noChangeAspect="1"/>
            </p:cNvPicPr>
            <p:nvPr/>
          </p:nvPicPr>
          <p:blipFill>
            <a:blip r:embed="rId6" cstate="print"/>
            <a:srcRect l="18500" t="43700" r="70474" b="19550"/>
            <a:stretch>
              <a:fillRect/>
            </a:stretch>
          </p:blipFill>
          <p:spPr bwMode="auto">
            <a:xfrm>
              <a:off x="4860032" y="548680"/>
              <a:ext cx="1008112" cy="2520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034" name="ZoneTexte 14"/>
            <p:cNvSpPr txBox="1">
              <a:spLocks noChangeArrowheads="1"/>
            </p:cNvSpPr>
            <p:nvPr/>
          </p:nvSpPr>
          <p:spPr bwMode="auto">
            <a:xfrm>
              <a:off x="251520" y="620688"/>
              <a:ext cx="1008112" cy="292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b="1">
                  <a:solidFill>
                    <a:schemeClr val="bg1"/>
                  </a:solidFill>
                </a:rPr>
                <a:t>t=0 min</a:t>
              </a:r>
            </a:p>
          </p:txBody>
        </p:sp>
        <p:sp>
          <p:nvSpPr>
            <p:cNvPr id="79035" name="ZoneTexte 15"/>
            <p:cNvSpPr txBox="1">
              <a:spLocks noChangeArrowheads="1"/>
            </p:cNvSpPr>
            <p:nvPr/>
          </p:nvSpPr>
          <p:spPr bwMode="auto">
            <a:xfrm>
              <a:off x="1403648" y="630446"/>
              <a:ext cx="1008112" cy="292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b="1">
                  <a:solidFill>
                    <a:schemeClr val="bg1"/>
                  </a:solidFill>
                </a:rPr>
                <a:t>t=3 min</a:t>
              </a:r>
            </a:p>
          </p:txBody>
        </p:sp>
        <p:sp>
          <p:nvSpPr>
            <p:cNvPr id="79036" name="ZoneTexte 16"/>
            <p:cNvSpPr txBox="1">
              <a:spLocks noChangeArrowheads="1"/>
            </p:cNvSpPr>
            <p:nvPr/>
          </p:nvSpPr>
          <p:spPr bwMode="auto">
            <a:xfrm>
              <a:off x="2551584" y="620688"/>
              <a:ext cx="1008112" cy="292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b="1">
                  <a:solidFill>
                    <a:schemeClr val="bg1"/>
                  </a:solidFill>
                </a:rPr>
                <a:t>t=6 min</a:t>
              </a:r>
            </a:p>
          </p:txBody>
        </p:sp>
        <p:sp>
          <p:nvSpPr>
            <p:cNvPr id="79037" name="ZoneTexte 17"/>
            <p:cNvSpPr txBox="1">
              <a:spLocks noChangeArrowheads="1"/>
            </p:cNvSpPr>
            <p:nvPr/>
          </p:nvSpPr>
          <p:spPr bwMode="auto">
            <a:xfrm>
              <a:off x="3707904" y="620688"/>
              <a:ext cx="1008112" cy="292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b="1">
                  <a:solidFill>
                    <a:schemeClr val="bg1"/>
                  </a:solidFill>
                </a:rPr>
                <a:t>t=9 min</a:t>
              </a:r>
            </a:p>
          </p:txBody>
        </p:sp>
        <p:sp>
          <p:nvSpPr>
            <p:cNvPr id="79038" name="ZoneTexte 18"/>
            <p:cNvSpPr txBox="1">
              <a:spLocks noChangeArrowheads="1"/>
            </p:cNvSpPr>
            <p:nvPr/>
          </p:nvSpPr>
          <p:spPr bwMode="auto">
            <a:xfrm>
              <a:off x="4860032" y="630213"/>
              <a:ext cx="1094043" cy="292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b="1">
                  <a:solidFill>
                    <a:schemeClr val="bg1"/>
                  </a:solidFill>
                </a:rPr>
                <a:t>t=15 min</a:t>
              </a:r>
            </a:p>
          </p:txBody>
        </p:sp>
      </p:grpSp>
      <p:sp>
        <p:nvSpPr>
          <p:cNvPr id="196" name="ZoneTexte 195"/>
          <p:cNvSpPr txBox="1"/>
          <p:nvPr/>
        </p:nvSpPr>
        <p:spPr>
          <a:xfrm>
            <a:off x="3582019" y="1333500"/>
            <a:ext cx="18437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Evolution </a:t>
            </a:r>
            <a:r>
              <a:rPr lang="fr-FR" dirty="0" err="1" smtClean="0"/>
              <a:t>at</a:t>
            </a:r>
            <a:r>
              <a:rPr lang="fr-FR" dirty="0" smtClean="0"/>
              <a:t> 70°C </a:t>
            </a:r>
          </a:p>
          <a:p>
            <a:endParaRPr lang="fr-FR" dirty="0"/>
          </a:p>
        </p:txBody>
      </p:sp>
      <p:sp>
        <p:nvSpPr>
          <p:cNvPr id="17" name="ZoneTexte 16"/>
          <p:cNvSpPr txBox="1"/>
          <p:nvPr/>
        </p:nvSpPr>
        <p:spPr>
          <a:xfrm>
            <a:off x="3038652" y="6171812"/>
            <a:ext cx="310814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/>
              <a:t>Fast destabilization</a:t>
            </a:r>
            <a:r>
              <a:rPr lang="en-US" sz="2000" b="1" dirty="0" smtClean="0"/>
              <a:t>!</a:t>
            </a:r>
            <a:endParaRPr lang="en-US" sz="2000" b="1" dirty="0"/>
          </a:p>
        </p:txBody>
      </p:sp>
      <p:sp>
        <p:nvSpPr>
          <p:cNvPr id="20" name="Rectangle 1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21" name="ZoneTexte 2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5363351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842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27599930"/>
              </p:ext>
            </p:extLst>
          </p:nvPr>
        </p:nvGraphicFramePr>
        <p:xfrm>
          <a:off x="220663" y="1889125"/>
          <a:ext cx="5499100" cy="3889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3" name="Graph" r:id="rId3" imgW="4279392" imgH="3024835" progId="Origin50.Graph">
                  <p:embed/>
                </p:oleObj>
              </mc:Choice>
              <mc:Fallback>
                <p:oleObj name="Graph" r:id="rId3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0663" y="1889125"/>
                        <a:ext cx="5499100" cy="3889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44" name="ZoneTexte 10"/>
          <p:cNvSpPr txBox="1">
            <a:spLocks noChangeArrowheads="1"/>
          </p:cNvSpPr>
          <p:nvPr/>
        </p:nvSpPr>
        <p:spPr bwMode="auto">
          <a:xfrm>
            <a:off x="1206500" y="1716088"/>
            <a:ext cx="3744913" cy="369332"/>
          </a:xfrm>
          <a:prstGeom prst="rect">
            <a:avLst/>
          </a:prstGeom>
          <a:noFill/>
          <a:ln w="9525">
            <a:solidFill>
              <a:srgbClr val="027D5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dirty="0"/>
              <a:t>T=3 min </a:t>
            </a:r>
            <a:r>
              <a:rPr lang="fr-FR" dirty="0" err="1" smtClean="0"/>
              <a:t>at</a:t>
            </a:r>
            <a:r>
              <a:rPr lang="fr-FR" dirty="0" smtClean="0"/>
              <a:t> </a:t>
            </a:r>
            <a:r>
              <a:rPr lang="fr-FR" dirty="0"/>
              <a:t>70°C</a:t>
            </a:r>
          </a:p>
        </p:txBody>
      </p:sp>
      <p:pic>
        <p:nvPicPr>
          <p:cNvPr id="35845" name="Image 4" descr="Photo 148.jpg"/>
          <p:cNvPicPr>
            <a:picLocks noChangeAspect="1"/>
          </p:cNvPicPr>
          <p:nvPr/>
        </p:nvPicPr>
        <p:blipFill>
          <a:blip r:embed="rId5" cstate="print"/>
          <a:srcRect l="49213" t="39500" r="39761" b="23746"/>
          <a:stretch>
            <a:fillRect/>
          </a:stretch>
        </p:blipFill>
        <p:spPr bwMode="auto">
          <a:xfrm>
            <a:off x="6396038" y="1595438"/>
            <a:ext cx="1589087" cy="397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46" name="ZoneTexte 15"/>
          <p:cNvSpPr txBox="1">
            <a:spLocks noChangeArrowheads="1"/>
          </p:cNvSpPr>
          <p:nvPr/>
        </p:nvSpPr>
        <p:spPr bwMode="auto">
          <a:xfrm>
            <a:off x="6396038" y="1724025"/>
            <a:ext cx="15890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b="1">
                <a:solidFill>
                  <a:schemeClr val="bg1"/>
                </a:solidFill>
              </a:rPr>
              <a:t>t=3 min</a:t>
            </a:r>
          </a:p>
        </p:txBody>
      </p:sp>
      <p:grpSp>
        <p:nvGrpSpPr>
          <p:cNvPr id="7" name="Groupe 786"/>
          <p:cNvGrpSpPr>
            <a:grpSpLocks noChangeAspect="1"/>
          </p:cNvGrpSpPr>
          <p:nvPr/>
        </p:nvGrpSpPr>
        <p:grpSpPr>
          <a:xfrm>
            <a:off x="3205727" y="2714238"/>
            <a:ext cx="421485" cy="388437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8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193" name="Ellipse 192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4" name="Ellipse 193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5" name="Ellipse 194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6" name="Ellipse 195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7" name="Ellipse 196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8" name="Ellipse 197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9" name="Ellipse 198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0" name="Ellipse 199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01" name="Ellipse 200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184" name="Ellipse 183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5" name="Ellipse 184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6" name="Ellipse 185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7" name="Ellipse 186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8" name="Ellipse 187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9" name="Ellipse 188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0" name="Ellipse 189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1" name="Ellipse 190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2" name="Ellipse 191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55" name="Ellipse 154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6" name="Ellipse 155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7" name="Ellipse 156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8" name="Ellipse 157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59" name="Ellipse 158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0" name="Ellipse 159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1" name="Ellipse 160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2" name="Ellipse 161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3" name="Ellipse 162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4" name="Ellipse 163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5" name="Ellipse 164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6" name="Ellipse 165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7" name="Ellipse 166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8" name="Ellipse 167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9" name="Ellipse 168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70" name="Forme libre 169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1" name="Forme libre 170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2" name="Forme libre 171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3" name="Forme libre 172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4" name="Forme libre 173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5" name="Forme libre 174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6" name="Forme libre 175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7" name="Forme libre 176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8" name="Forme libre 177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79" name="Forme libre 178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80" name="Forme libre 179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81" name="Forme libre 180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82" name="Forme libre 181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83" name="Forme libre 182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10" name="Groupe 253"/>
          <p:cNvGrpSpPr>
            <a:grpSpLocks/>
          </p:cNvGrpSpPr>
          <p:nvPr/>
        </p:nvGrpSpPr>
        <p:grpSpPr bwMode="auto">
          <a:xfrm rot="14578873">
            <a:off x="4164806" y="2396332"/>
            <a:ext cx="638175" cy="636588"/>
            <a:chOff x="3089201" y="1990846"/>
            <a:chExt cx="637852" cy="636466"/>
          </a:xfrm>
        </p:grpSpPr>
        <p:sp>
          <p:nvSpPr>
            <p:cNvPr id="205" name="Ellipse 204"/>
            <p:cNvSpPr/>
            <p:nvPr/>
          </p:nvSpPr>
          <p:spPr bwMode="auto">
            <a:xfrm rot="14252505">
              <a:off x="3089894" y="1990153"/>
              <a:ext cx="636466" cy="637852"/>
            </a:xfrm>
            <a:prstGeom prst="ellipse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100000" t="100000"/>
              </a:path>
            </a:gradFill>
            <a:ln w="38100">
              <a:solidFill>
                <a:srgbClr val="C00000"/>
              </a:solidFill>
            </a:ln>
            <a:effectLst>
              <a:outerShdw dist="50800" dir="54000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1778000" prst="riblet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6" name="Ellipse 205"/>
            <p:cNvSpPr/>
            <p:nvPr/>
          </p:nvSpPr>
          <p:spPr bwMode="auto">
            <a:xfrm rot="14252505">
              <a:off x="3185644" y="2070786"/>
              <a:ext cx="477181" cy="493162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7" name="Ellipse 206"/>
            <p:cNvSpPr/>
            <p:nvPr/>
          </p:nvSpPr>
          <p:spPr bwMode="auto">
            <a:xfrm rot="14252505">
              <a:off x="3292097" y="2162065"/>
              <a:ext cx="316272" cy="328238"/>
            </a:xfrm>
            <a:prstGeom prst="ellipse">
              <a:avLst/>
            </a:prstGeom>
            <a:gradFill>
              <a:gsLst>
                <a:gs pos="60000">
                  <a:schemeClr val="accent5"/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2700000" scaled="0"/>
            </a:gradFill>
            <a:ln w="38100" cap="rnd" cmpd="dbl">
              <a:solidFill>
                <a:srgbClr val="C00000"/>
              </a:solidFill>
              <a:round/>
            </a:ln>
            <a:effectLst>
              <a:outerShdw blurRad="215900" dist="25400" sx="1000" sy="1000" algn="ctr" rotWithShape="0">
                <a:srgbClr val="000000"/>
              </a:outerShdw>
            </a:effectLst>
            <a:scene3d>
              <a:camera prst="isometricLeftDown"/>
              <a:lightRig rig="freezing" dir="t"/>
            </a:scene3d>
            <a:sp3d prstMaterial="metal">
              <a:bevelT w="0" h="31750"/>
              <a:bevelB w="0" h="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35857" name="ZoneTexte 207"/>
          <p:cNvSpPr txBox="1">
            <a:spLocks noChangeArrowheads="1"/>
          </p:cNvSpPr>
          <p:nvPr/>
        </p:nvSpPr>
        <p:spPr bwMode="auto">
          <a:xfrm>
            <a:off x="3578225" y="2511425"/>
            <a:ext cx="48577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400"/>
              <a:t>+</a:t>
            </a:r>
          </a:p>
        </p:txBody>
      </p:sp>
      <p:sp>
        <p:nvSpPr>
          <p:cNvPr id="64" name="ZoneTexte 63"/>
          <p:cNvSpPr txBox="1"/>
          <p:nvPr/>
        </p:nvSpPr>
        <p:spPr>
          <a:xfrm>
            <a:off x="2378252" y="6171812"/>
            <a:ext cx="435274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/>
              <a:t>Melting of the tubes into </a:t>
            </a:r>
            <a:r>
              <a:rPr lang="en-US" sz="2000" b="1" dirty="0" smtClean="0"/>
              <a:t>micelles</a:t>
            </a:r>
            <a:endParaRPr lang="en-US" sz="2000" b="1" dirty="0"/>
          </a:p>
        </p:txBody>
      </p:sp>
      <p:sp>
        <p:nvSpPr>
          <p:cNvPr id="67" name="Rectangle 66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8" name="ZoneTexte 67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2023999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2" name="Flèche vers le bas 1"/>
          <p:cNvSpPr/>
          <p:nvPr/>
        </p:nvSpPr>
        <p:spPr>
          <a:xfrm rot="16200000">
            <a:off x="928693" y="5148264"/>
            <a:ext cx="285747" cy="600076"/>
          </a:xfrm>
          <a:prstGeom prst="downArrow">
            <a:avLst>
              <a:gd name="adj1" fmla="val 50000"/>
              <a:gd name="adj2" fmla="val 59756"/>
            </a:avLst>
          </a:prstGeom>
          <a:solidFill>
            <a:srgbClr val="0000FF">
              <a:alpha val="17000"/>
            </a:srgbClr>
          </a:solidFill>
          <a:ln w="158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5" name="ZoneTexte 54"/>
          <p:cNvSpPr txBox="1">
            <a:spLocks noChangeArrowheads="1"/>
          </p:cNvSpPr>
          <p:nvPr/>
        </p:nvSpPr>
        <p:spPr bwMode="auto">
          <a:xfrm>
            <a:off x="1543795" y="5274219"/>
            <a:ext cx="116130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>
                <a:latin typeface="+mn-lt"/>
              </a:rPr>
              <a:t>SANS</a:t>
            </a:r>
            <a:endParaRPr lang="fr-FR" b="1" dirty="0" smtClean="0">
              <a:latin typeface="+mn-lt"/>
            </a:endParaRPr>
          </a:p>
        </p:txBody>
      </p:sp>
      <p:sp>
        <p:nvSpPr>
          <p:cNvPr id="427" name="ZoneTexte 426"/>
          <p:cNvSpPr txBox="1"/>
          <p:nvPr/>
        </p:nvSpPr>
        <p:spPr>
          <a:xfrm>
            <a:off x="4155803" y="5472815"/>
            <a:ext cx="4054747" cy="104644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smtClean="0"/>
              <a:t>Fit by </a:t>
            </a:r>
            <a:r>
              <a:rPr lang="fr-FR" b="1" dirty="0" err="1" smtClean="0"/>
              <a:t>paralleliped</a:t>
            </a:r>
            <a:r>
              <a:rPr lang="fr-FR" b="1" dirty="0" smtClean="0"/>
              <a:t> </a:t>
            </a:r>
            <a:r>
              <a:rPr lang="fr-FR" b="1" dirty="0" err="1" smtClean="0"/>
              <a:t>form</a:t>
            </a:r>
            <a:r>
              <a:rPr lang="fr-FR" b="1" dirty="0" smtClean="0"/>
              <a:t> factor</a:t>
            </a:r>
          </a:p>
          <a:p>
            <a:r>
              <a:rPr lang="fr-FR" sz="1600" dirty="0"/>
              <a:t> </a:t>
            </a:r>
            <a:r>
              <a:rPr lang="fr-FR" sz="1600" dirty="0" smtClean="0"/>
              <a:t>     (6nm x 22nm x 195nm)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fr-FR" sz="800" dirty="0" smtClean="0">
              <a:latin typeface="Calibri" panose="020F050202020403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err="1" smtClean="0">
                <a:latin typeface="Calibri" panose="020F0502020204030204" pitchFamily="34" charset="0"/>
              </a:rPr>
              <a:t>Aggregation</a:t>
            </a:r>
            <a:r>
              <a:rPr lang="fr-FR" dirty="0" smtClean="0">
                <a:latin typeface="Calibri" panose="020F0502020204030204" pitchFamily="34" charset="0"/>
              </a:rPr>
              <a:t> at high </a:t>
            </a:r>
            <a:r>
              <a:rPr lang="fr-FR" dirty="0" err="1" smtClean="0">
                <a:latin typeface="Calibri" panose="020F0502020204030204" pitchFamily="34" charset="0"/>
              </a:rPr>
              <a:t>salinity</a:t>
            </a:r>
            <a:r>
              <a:rPr lang="fr-FR" dirty="0" smtClean="0">
                <a:latin typeface="Calibri" panose="020F0502020204030204" pitchFamily="34" charset="0"/>
              </a:rPr>
              <a:t> (</a:t>
            </a:r>
            <a:r>
              <a:rPr lang="fr-FR" dirty="0" err="1" smtClean="0">
                <a:latin typeface="Calibri" panose="020F0502020204030204" pitchFamily="34" charset="0"/>
              </a:rPr>
              <a:t>D</a:t>
            </a:r>
            <a:r>
              <a:rPr lang="fr-FR" baseline="30000" dirty="0" err="1" smtClean="0">
                <a:latin typeface="Calibri" panose="020F0502020204030204" pitchFamily="34" charset="0"/>
              </a:rPr>
              <a:t>f</a:t>
            </a:r>
            <a:r>
              <a:rPr lang="fr-FR" dirty="0" smtClean="0">
                <a:latin typeface="Calibri" panose="020F0502020204030204" pitchFamily="34" charset="0"/>
              </a:rPr>
              <a:t> = 2.1 ) </a:t>
            </a:r>
          </a:p>
        </p:txBody>
      </p:sp>
      <p:sp>
        <p:nvSpPr>
          <p:cNvPr id="429" name="Rectangle 428"/>
          <p:cNvSpPr/>
          <p:nvPr/>
        </p:nvSpPr>
        <p:spPr>
          <a:xfrm>
            <a:off x="6490160" y="2212845"/>
            <a:ext cx="216816" cy="5373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43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39"/>
          <a:stretch/>
        </p:blipFill>
        <p:spPr bwMode="auto">
          <a:xfrm>
            <a:off x="4314825" y="1860398"/>
            <a:ext cx="4169091" cy="3446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5" name="ZoneTexte 434"/>
          <p:cNvSpPr txBox="1"/>
          <p:nvPr/>
        </p:nvSpPr>
        <p:spPr>
          <a:xfrm>
            <a:off x="7930692" y="3477803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 smtClean="0"/>
              <a:t>NaCl</a:t>
            </a:r>
            <a:endParaRPr lang="fr-FR" dirty="0"/>
          </a:p>
        </p:txBody>
      </p:sp>
      <p:sp>
        <p:nvSpPr>
          <p:cNvPr id="436" name="Rectangle 435"/>
          <p:cNvSpPr/>
          <p:nvPr/>
        </p:nvSpPr>
        <p:spPr>
          <a:xfrm>
            <a:off x="6318710" y="2384295"/>
            <a:ext cx="216816" cy="5373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2" name="ZoneTexte 54"/>
          <p:cNvSpPr txBox="1">
            <a:spLocks noChangeArrowheads="1"/>
          </p:cNvSpPr>
          <p:nvPr/>
        </p:nvSpPr>
        <p:spPr bwMode="auto">
          <a:xfrm>
            <a:off x="4886971" y="1584411"/>
            <a:ext cx="3333104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 smtClean="0">
                <a:latin typeface="+mn-lt"/>
              </a:rPr>
              <a:t>Charge </a:t>
            </a:r>
            <a:r>
              <a:rPr lang="fr-FR" b="1" dirty="0" err="1" smtClean="0">
                <a:latin typeface="+mn-lt"/>
              </a:rPr>
              <a:t>density</a:t>
            </a:r>
            <a:r>
              <a:rPr lang="fr-FR" b="1" dirty="0" smtClean="0">
                <a:latin typeface="+mn-lt"/>
              </a:rPr>
              <a:t> : </a:t>
            </a:r>
            <a:r>
              <a:rPr lang="fr-FR" dirty="0" smtClean="0">
                <a:latin typeface="+mn-lt"/>
              </a:rPr>
              <a:t>0.16 e/nm</a:t>
            </a:r>
            <a:r>
              <a:rPr lang="fr-FR" baseline="30000" dirty="0" smtClean="0">
                <a:latin typeface="+mn-lt"/>
              </a:rPr>
              <a:t>2</a:t>
            </a:r>
            <a:endParaRPr lang="fr-FR" baseline="30000" dirty="0">
              <a:latin typeface="+mn-lt"/>
            </a:endParaRPr>
          </a:p>
        </p:txBody>
      </p:sp>
      <p:pic>
        <p:nvPicPr>
          <p:cNvPr id="83" name="Image 8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87" t="4169" r="2126" b="4426"/>
          <a:stretch/>
        </p:blipFill>
        <p:spPr>
          <a:xfrm>
            <a:off x="2198709" y="1931896"/>
            <a:ext cx="1310714" cy="1241444"/>
          </a:xfrm>
          <a:prstGeom prst="rect">
            <a:avLst/>
          </a:prstGeom>
        </p:spPr>
      </p:pic>
      <p:sp>
        <p:nvSpPr>
          <p:cNvPr id="84" name="Forme libre 83"/>
          <p:cNvSpPr/>
          <p:nvPr/>
        </p:nvSpPr>
        <p:spPr>
          <a:xfrm rot="9191630">
            <a:off x="1589903" y="2564391"/>
            <a:ext cx="1488100" cy="894897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5" name="Image 8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3502892" y="1931125"/>
            <a:ext cx="130811" cy="1240971"/>
          </a:xfrm>
          <a:prstGeom prst="rect">
            <a:avLst/>
          </a:prstGeom>
        </p:spPr>
      </p:pic>
      <p:sp>
        <p:nvSpPr>
          <p:cNvPr id="86" name="Rectangle 201"/>
          <p:cNvSpPr>
            <a:spLocks noChangeArrowheads="1"/>
          </p:cNvSpPr>
          <p:nvPr/>
        </p:nvSpPr>
        <p:spPr bwMode="auto">
          <a:xfrm>
            <a:off x="1135208" y="2995182"/>
            <a:ext cx="1484416" cy="1316316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fr-FR"/>
          </a:p>
        </p:txBody>
      </p:sp>
      <p:sp>
        <p:nvSpPr>
          <p:cNvPr id="87" name="Cylindre 86"/>
          <p:cNvSpPr/>
          <p:nvPr/>
        </p:nvSpPr>
        <p:spPr>
          <a:xfrm rot="13200000">
            <a:off x="1371163" y="3528842"/>
            <a:ext cx="167194" cy="1202205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8" name="Secteurs 87"/>
          <p:cNvSpPr/>
          <p:nvPr/>
        </p:nvSpPr>
        <p:spPr>
          <a:xfrm rot="9163287">
            <a:off x="2529211" y="2270944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1202500" y="343206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0" name="Rectangle 89"/>
          <p:cNvSpPr/>
          <p:nvPr/>
        </p:nvSpPr>
        <p:spPr>
          <a:xfrm rot="21180000">
            <a:off x="1483789" y="314687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1" name="Rectangle 90"/>
          <p:cNvSpPr/>
          <p:nvPr/>
        </p:nvSpPr>
        <p:spPr>
          <a:xfrm rot="3600000">
            <a:off x="1620500" y="315583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2" name="Rectangle 91"/>
          <p:cNvSpPr/>
          <p:nvPr/>
        </p:nvSpPr>
        <p:spPr>
          <a:xfrm rot="2100000">
            <a:off x="1629466" y="308412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3" name="Rectangle 92"/>
          <p:cNvSpPr/>
          <p:nvPr/>
        </p:nvSpPr>
        <p:spPr>
          <a:xfrm rot="1500000">
            <a:off x="1414314" y="322531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4" name="Rectangle 93"/>
          <p:cNvSpPr/>
          <p:nvPr/>
        </p:nvSpPr>
        <p:spPr>
          <a:xfrm rot="3360000">
            <a:off x="1580161" y="328358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5" name="Rectangle 94"/>
          <p:cNvSpPr/>
          <p:nvPr/>
        </p:nvSpPr>
        <p:spPr>
          <a:xfrm rot="21180000">
            <a:off x="1851342" y="310428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6" name="Rectangle 95"/>
          <p:cNvSpPr/>
          <p:nvPr/>
        </p:nvSpPr>
        <p:spPr>
          <a:xfrm rot="4680000">
            <a:off x="1781867" y="308860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7" name="Rectangle 96"/>
          <p:cNvSpPr/>
          <p:nvPr/>
        </p:nvSpPr>
        <p:spPr>
          <a:xfrm rot="1500000">
            <a:off x="1781867" y="31827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8" name="Rectangle 97"/>
          <p:cNvSpPr/>
          <p:nvPr/>
        </p:nvSpPr>
        <p:spPr>
          <a:xfrm rot="5400000">
            <a:off x="1454637" y="299667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9" name="Groupe 98"/>
          <p:cNvGrpSpPr/>
          <p:nvPr/>
        </p:nvGrpSpPr>
        <p:grpSpPr>
          <a:xfrm rot="5400000">
            <a:off x="1750730" y="3632681"/>
            <a:ext cx="645122" cy="508409"/>
            <a:chOff x="4869640" y="3731994"/>
            <a:chExt cx="645122" cy="508409"/>
          </a:xfrm>
        </p:grpSpPr>
        <p:sp>
          <p:nvSpPr>
            <p:cNvPr id="100" name="Rectangle 99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1" name="Rectangle 100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2" name="Rectangle 101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3" name="Rectangle 102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4" name="Rectangle 103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05" name="Rectangle 104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6" name="Rectangle 105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7" name="Rectangle 106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9" name="Rectangle 108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0" name="Rectangle 109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1" name="Rectangle 110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12" name="Groupe 111"/>
          <p:cNvGrpSpPr/>
          <p:nvPr/>
        </p:nvGrpSpPr>
        <p:grpSpPr>
          <a:xfrm rot="4200000">
            <a:off x="2021911" y="3115526"/>
            <a:ext cx="645122" cy="508409"/>
            <a:chOff x="4869640" y="3731994"/>
            <a:chExt cx="645122" cy="508409"/>
          </a:xfrm>
        </p:grpSpPr>
        <p:sp>
          <p:nvSpPr>
            <p:cNvPr id="113" name="Rectangle 112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4" name="Rectangle 113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5" name="Rectangle 114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6" name="Rectangle 115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7" name="Rectangle 116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18" name="Rectangle 117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9" name="Rectangle 118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0" name="Rectangle 119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2" name="Rectangle 121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3" name="Rectangle 122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4" name="Rectangle 123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5" name="Rectangle 124"/>
          <p:cNvSpPr/>
          <p:nvPr/>
        </p:nvSpPr>
        <p:spPr>
          <a:xfrm rot="4980000">
            <a:off x="1707306" y="348980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Rectangle 125"/>
          <p:cNvSpPr/>
          <p:nvPr/>
        </p:nvSpPr>
        <p:spPr>
          <a:xfrm rot="10080000">
            <a:off x="1722993" y="342033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7" name="Rectangle 126"/>
          <p:cNvSpPr/>
          <p:nvPr/>
        </p:nvSpPr>
        <p:spPr>
          <a:xfrm rot="9000000">
            <a:off x="1698341" y="362651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8" name="Rectangle 127"/>
          <p:cNvSpPr/>
          <p:nvPr/>
        </p:nvSpPr>
        <p:spPr>
          <a:xfrm rot="8100000">
            <a:off x="1545940" y="381926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Rectangle 128"/>
          <p:cNvSpPr/>
          <p:nvPr/>
        </p:nvSpPr>
        <p:spPr>
          <a:xfrm rot="7500000">
            <a:off x="1417633" y="316875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0" name="Rectangle 129"/>
          <p:cNvSpPr/>
          <p:nvPr/>
        </p:nvSpPr>
        <p:spPr>
          <a:xfrm rot="6900000">
            <a:off x="1676491" y="31536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Rectangle 130"/>
          <p:cNvSpPr/>
          <p:nvPr/>
        </p:nvSpPr>
        <p:spPr>
          <a:xfrm rot="8760000">
            <a:off x="1570594" y="35861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Rectangle 131"/>
          <p:cNvSpPr/>
          <p:nvPr/>
        </p:nvSpPr>
        <p:spPr>
          <a:xfrm rot="10800000">
            <a:off x="1451812" y="354359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Rectangle 132"/>
          <p:cNvSpPr/>
          <p:nvPr/>
        </p:nvSpPr>
        <p:spPr>
          <a:xfrm rot="5400000">
            <a:off x="1384016" y="380076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4" name="Rectangle 133"/>
          <p:cNvSpPr/>
          <p:nvPr/>
        </p:nvSpPr>
        <p:spPr>
          <a:xfrm rot="4980000">
            <a:off x="1778465" y="39811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Rectangle 134"/>
          <p:cNvSpPr/>
          <p:nvPr/>
        </p:nvSpPr>
        <p:spPr>
          <a:xfrm rot="10080000">
            <a:off x="2003701" y="3797408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6" name="Rectangle 135"/>
          <p:cNvSpPr/>
          <p:nvPr/>
        </p:nvSpPr>
        <p:spPr>
          <a:xfrm rot="6900000">
            <a:off x="1671449" y="37878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37" name="Groupe 136"/>
          <p:cNvGrpSpPr/>
          <p:nvPr/>
        </p:nvGrpSpPr>
        <p:grpSpPr>
          <a:xfrm rot="1500000">
            <a:off x="1150654" y="3806365"/>
            <a:ext cx="645122" cy="508409"/>
            <a:chOff x="4869640" y="3731994"/>
            <a:chExt cx="645122" cy="508409"/>
          </a:xfrm>
        </p:grpSpPr>
        <p:sp>
          <p:nvSpPr>
            <p:cNvPr id="138" name="Rectangle 137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9" name="Rectangle 138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0" name="Rectangle 139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1" name="Rectangle 140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2" name="Rectangle 141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43" name="Rectangle 142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4" name="Rectangle 143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5" name="Rectangle 144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7" name="Rectangle 146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8" name="Rectangle 147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9" name="Rectangle 148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0" name="ZoneTexte 149"/>
          <p:cNvSpPr txBox="1"/>
          <p:nvPr/>
        </p:nvSpPr>
        <p:spPr>
          <a:xfrm>
            <a:off x="677902" y="4596312"/>
            <a:ext cx="8595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fr-FR" sz="1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eutrons</a:t>
            </a:r>
            <a:endParaRPr lang="fr-FR" sz="12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ZoneTexte 150"/>
          <p:cNvSpPr txBox="1"/>
          <p:nvPr/>
        </p:nvSpPr>
        <p:spPr>
          <a:xfrm>
            <a:off x="1343025" y="895018"/>
            <a:ext cx="5048249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is the behavior of NCCs in solution ?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53" name="ZoneTexte 152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130250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8" name="ZoneTexte 11"/>
          <p:cNvSpPr txBox="1">
            <a:spLocks noChangeArrowheads="1"/>
          </p:cNvSpPr>
          <p:nvPr/>
        </p:nvSpPr>
        <p:spPr bwMode="auto">
          <a:xfrm>
            <a:off x="1204913" y="1716088"/>
            <a:ext cx="3744912" cy="369332"/>
          </a:xfrm>
          <a:prstGeom prst="rect">
            <a:avLst/>
          </a:prstGeom>
          <a:noFill/>
          <a:ln w="9525">
            <a:solidFill>
              <a:srgbClr val="027D5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dirty="0"/>
              <a:t>T=5 min </a:t>
            </a:r>
            <a:r>
              <a:rPr lang="fr-FR" dirty="0" err="1" smtClean="0"/>
              <a:t>at</a:t>
            </a:r>
            <a:r>
              <a:rPr lang="fr-FR" dirty="0" smtClean="0"/>
              <a:t> </a:t>
            </a:r>
            <a:r>
              <a:rPr lang="fr-FR" dirty="0"/>
              <a:t>70°C</a:t>
            </a:r>
          </a:p>
        </p:txBody>
      </p:sp>
      <p:pic>
        <p:nvPicPr>
          <p:cNvPr id="36869" name="Image 7" descr="Photo 152.jpg"/>
          <p:cNvPicPr>
            <a:picLocks noChangeAspect="1"/>
          </p:cNvPicPr>
          <p:nvPr/>
        </p:nvPicPr>
        <p:blipFill>
          <a:blip r:embed="rId3" cstate="print"/>
          <a:srcRect l="37399" t="37399" r="51575" b="25850"/>
          <a:stretch>
            <a:fillRect/>
          </a:stretch>
        </p:blipFill>
        <p:spPr bwMode="auto">
          <a:xfrm>
            <a:off x="6397625" y="1593850"/>
            <a:ext cx="1589088" cy="397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70" name="ZoneTexte 16"/>
          <p:cNvSpPr txBox="1">
            <a:spLocks noChangeArrowheads="1"/>
          </p:cNvSpPr>
          <p:nvPr/>
        </p:nvSpPr>
        <p:spPr bwMode="auto">
          <a:xfrm>
            <a:off x="6396038" y="1841500"/>
            <a:ext cx="15890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b="1">
                <a:solidFill>
                  <a:schemeClr val="bg1"/>
                </a:solidFill>
              </a:rPr>
              <a:t>t=6 min</a:t>
            </a:r>
          </a:p>
        </p:txBody>
      </p:sp>
      <p:grpSp>
        <p:nvGrpSpPr>
          <p:cNvPr id="7" name="Groupe 786"/>
          <p:cNvGrpSpPr>
            <a:grpSpLocks noChangeAspect="1"/>
          </p:cNvGrpSpPr>
          <p:nvPr/>
        </p:nvGrpSpPr>
        <p:grpSpPr>
          <a:xfrm>
            <a:off x="4291577" y="2590413"/>
            <a:ext cx="421485" cy="388437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8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243" name="Ellipse 242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4" name="Ellipse 243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5" name="Ellipse 244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7" name="Ellipse 246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8" name="Ellipse 247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9" name="Ellipse 248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0" name="Ellipse 249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51" name="Ellipse 250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9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234" name="Ellipse 233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6" name="Ellipse 235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8" name="Ellipse 237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0" name="Ellipse 239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1" name="Ellipse 240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242" name="Ellipse 241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205" name="Ellipse 204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6" name="Ellipse 205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7" name="Ellipse 206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8" name="Ellipse 207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9" name="Ellipse 208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0" name="Ellipse 209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1" name="Ellipse 210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2" name="Ellipse 211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3" name="Ellipse 212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4" name="Ellipse 213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5" name="Ellipse 214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6" name="Ellipse 215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7" name="Ellipse 216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8" name="Ellipse 217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19" name="Ellipse 218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20" name="Forme libre 219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1" name="Forme libre 220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2" name="Forme libre 221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3" name="Forme libre 222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4" name="Forme libre 223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5" name="Forme libre 224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6" name="Forme libre 225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7" name="Forme libre 226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8" name="Forme libre 227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29" name="Forme libre 228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30" name="Forme libre 229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31" name="Forme libre 230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32" name="Forme libre 231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233" name="Forme libre 232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aphicFrame>
        <p:nvGraphicFramePr>
          <p:cNvPr id="36866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24414310"/>
              </p:ext>
            </p:extLst>
          </p:nvPr>
        </p:nvGraphicFramePr>
        <p:xfrm>
          <a:off x="219075" y="1889125"/>
          <a:ext cx="5502275" cy="3889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57" name="Graph" r:id="rId4" imgW="4279392" imgH="3024835" progId="Origin50.Graph">
                  <p:embed/>
                </p:oleObj>
              </mc:Choice>
              <mc:Fallback>
                <p:oleObj name="Graph" r:id="rId4" imgW="4279392" imgH="3024835" progId="Origin50.Grap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075" y="1889125"/>
                        <a:ext cx="5502275" cy="3889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" name="Rectangle 203"/>
          <p:cNvSpPr/>
          <p:nvPr/>
        </p:nvSpPr>
        <p:spPr>
          <a:xfrm>
            <a:off x="1616075" y="4616450"/>
            <a:ext cx="2495550" cy="4381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3" name="ZoneTexte 202"/>
          <p:cNvSpPr txBox="1"/>
          <p:nvPr/>
        </p:nvSpPr>
        <p:spPr>
          <a:xfrm>
            <a:off x="1377950" y="4502150"/>
            <a:ext cx="24314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Stock solution : micelles</a:t>
            </a:r>
          </a:p>
          <a:p>
            <a:r>
              <a:rPr lang="fr-FR" dirty="0" err="1" smtClean="0"/>
              <a:t>Foam</a:t>
            </a:r>
            <a:endParaRPr lang="fr-FR" dirty="0"/>
          </a:p>
        </p:txBody>
      </p:sp>
      <p:sp>
        <p:nvSpPr>
          <p:cNvPr id="61" name="ZoneTexte 60"/>
          <p:cNvSpPr txBox="1"/>
          <p:nvPr/>
        </p:nvSpPr>
        <p:spPr>
          <a:xfrm>
            <a:off x="1933752" y="6171812"/>
            <a:ext cx="5292548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 smtClean="0"/>
              <a:t>Formation </a:t>
            </a:r>
            <a:r>
              <a:rPr lang="en-US" sz="2000" b="1" dirty="0"/>
              <a:t>of micelles </a:t>
            </a:r>
            <a:r>
              <a:rPr lang="en-US" sz="2000" i="1" dirty="0"/>
              <a:t>in situ</a:t>
            </a:r>
            <a:r>
              <a:rPr lang="en-US" sz="2000" dirty="0"/>
              <a:t> within the </a:t>
            </a:r>
            <a:r>
              <a:rPr lang="en-US" sz="2000" dirty="0" smtClean="0"/>
              <a:t>foam</a:t>
            </a:r>
            <a:endParaRPr lang="en-US" sz="2000" dirty="0"/>
          </a:p>
        </p:txBody>
      </p:sp>
      <p:sp>
        <p:nvSpPr>
          <p:cNvPr id="64" name="Rectangle 63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5" name="ZoneTexte 64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439791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Image 7" descr="Photo 152.jpg"/>
          <p:cNvPicPr>
            <a:picLocks noChangeAspect="1"/>
          </p:cNvPicPr>
          <p:nvPr/>
        </p:nvPicPr>
        <p:blipFill>
          <a:blip r:embed="rId2" cstate="print"/>
          <a:srcRect l="37399" t="37399" r="51575" b="25850"/>
          <a:stretch>
            <a:fillRect/>
          </a:stretch>
        </p:blipFill>
        <p:spPr bwMode="auto">
          <a:xfrm>
            <a:off x="806514" y="2082799"/>
            <a:ext cx="1265174" cy="31623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e 206"/>
          <p:cNvGrpSpPr>
            <a:grpSpLocks/>
          </p:cNvGrpSpPr>
          <p:nvPr/>
        </p:nvGrpSpPr>
        <p:grpSpPr bwMode="auto">
          <a:xfrm rot="4783398">
            <a:off x="5307013" y="3028950"/>
            <a:ext cx="311150" cy="136525"/>
            <a:chOff x="1682040" y="1796196"/>
            <a:chExt cx="370653" cy="278097"/>
          </a:xfrm>
        </p:grpSpPr>
        <p:sp>
          <p:nvSpPr>
            <p:cNvPr id="3" name="Forme libre 22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" name="Ellipse 22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" name="Groupe 206"/>
          <p:cNvGrpSpPr>
            <a:grpSpLocks/>
          </p:cNvGrpSpPr>
          <p:nvPr/>
        </p:nvGrpSpPr>
        <p:grpSpPr bwMode="auto">
          <a:xfrm rot="4169559">
            <a:off x="5353050" y="2987675"/>
            <a:ext cx="309563" cy="138113"/>
            <a:chOff x="1682040" y="1796196"/>
            <a:chExt cx="370653" cy="278097"/>
          </a:xfrm>
        </p:grpSpPr>
        <p:sp>
          <p:nvSpPr>
            <p:cNvPr id="6" name="Forme libre 23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" name="Ellipse 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8" name="Groupe 206"/>
          <p:cNvGrpSpPr>
            <a:grpSpLocks/>
          </p:cNvGrpSpPr>
          <p:nvPr/>
        </p:nvGrpSpPr>
        <p:grpSpPr bwMode="auto">
          <a:xfrm rot="3469619">
            <a:off x="6121400" y="2146300"/>
            <a:ext cx="309563" cy="138113"/>
            <a:chOff x="1682040" y="1796196"/>
            <a:chExt cx="370653" cy="278097"/>
          </a:xfrm>
        </p:grpSpPr>
        <p:sp>
          <p:nvSpPr>
            <p:cNvPr id="9" name="Forme libre 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0" name="Ellipse 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1" name="Groupe 206"/>
          <p:cNvGrpSpPr>
            <a:grpSpLocks/>
          </p:cNvGrpSpPr>
          <p:nvPr/>
        </p:nvGrpSpPr>
        <p:grpSpPr bwMode="auto">
          <a:xfrm rot="3320216">
            <a:off x="6316663" y="1824038"/>
            <a:ext cx="309562" cy="138112"/>
            <a:chOff x="1682040" y="1796196"/>
            <a:chExt cx="370653" cy="278097"/>
          </a:xfrm>
        </p:grpSpPr>
        <p:sp>
          <p:nvSpPr>
            <p:cNvPr id="12" name="Forme libre 1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" name="Ellipse 1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4" name="Groupe 206"/>
          <p:cNvGrpSpPr>
            <a:grpSpLocks/>
          </p:cNvGrpSpPr>
          <p:nvPr/>
        </p:nvGrpSpPr>
        <p:grpSpPr bwMode="auto">
          <a:xfrm rot="3320216">
            <a:off x="6369050" y="1743075"/>
            <a:ext cx="307975" cy="136525"/>
            <a:chOff x="1682040" y="1796196"/>
            <a:chExt cx="370653" cy="278097"/>
          </a:xfrm>
        </p:grpSpPr>
        <p:sp>
          <p:nvSpPr>
            <p:cNvPr id="15" name="Forme libre 1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" name="Ellipse 1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7" name="Forme libre 16"/>
          <p:cNvSpPr/>
          <p:nvPr/>
        </p:nvSpPr>
        <p:spPr bwMode="auto">
          <a:xfrm rot="9229055">
            <a:off x="5495805" y="2844185"/>
            <a:ext cx="92683" cy="230996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8" name="Ellipse 17"/>
          <p:cNvSpPr/>
          <p:nvPr/>
        </p:nvSpPr>
        <p:spPr bwMode="auto">
          <a:xfrm rot="20029055">
            <a:off x="5604699" y="3019636"/>
            <a:ext cx="75456" cy="10778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9" name="Forme libre 18"/>
          <p:cNvSpPr/>
          <p:nvPr/>
        </p:nvSpPr>
        <p:spPr bwMode="auto">
          <a:xfrm rot="9229055">
            <a:off x="5564139" y="2782260"/>
            <a:ext cx="92682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0" name="Ellipse 19"/>
          <p:cNvSpPr/>
          <p:nvPr/>
        </p:nvSpPr>
        <p:spPr bwMode="auto">
          <a:xfrm rot="20029055">
            <a:off x="5672779" y="2956720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1" name="Forme libre 183"/>
          <p:cNvSpPr/>
          <p:nvPr/>
        </p:nvSpPr>
        <p:spPr bwMode="auto">
          <a:xfrm rot="11779826">
            <a:off x="4443912" y="3213844"/>
            <a:ext cx="92682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2" name="Ellipse 184"/>
          <p:cNvSpPr/>
          <p:nvPr/>
        </p:nvSpPr>
        <p:spPr bwMode="auto">
          <a:xfrm rot="979826">
            <a:off x="4449785" y="3426149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23" name="Groupe 533"/>
          <p:cNvGrpSpPr>
            <a:grpSpLocks/>
          </p:cNvGrpSpPr>
          <p:nvPr/>
        </p:nvGrpSpPr>
        <p:grpSpPr bwMode="auto">
          <a:xfrm>
            <a:off x="2911475" y="3233738"/>
            <a:ext cx="1604963" cy="355600"/>
            <a:chOff x="2879717" y="3233738"/>
            <a:chExt cx="1604971" cy="355597"/>
          </a:xfrm>
        </p:grpSpPr>
        <p:grpSp>
          <p:nvGrpSpPr>
            <p:cNvPr id="24" name="Groupe 364"/>
            <p:cNvGrpSpPr>
              <a:grpSpLocks/>
            </p:cNvGrpSpPr>
            <p:nvPr/>
          </p:nvGrpSpPr>
          <p:grpSpPr bwMode="auto">
            <a:xfrm>
              <a:off x="2879715" y="3270247"/>
              <a:ext cx="423864" cy="319088"/>
              <a:chOff x="2879908" y="3269485"/>
              <a:chExt cx="424110" cy="319850"/>
            </a:xfrm>
          </p:grpSpPr>
          <p:grpSp>
            <p:nvGrpSpPr>
              <p:cNvPr id="25" name="Groupe 348"/>
              <p:cNvGrpSpPr>
                <a:grpSpLocks/>
              </p:cNvGrpSpPr>
              <p:nvPr/>
            </p:nvGrpSpPr>
            <p:grpSpPr bwMode="auto">
              <a:xfrm>
                <a:off x="2879908" y="327978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26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97" name="Forme libre 96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98" name="Ellipse 9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6" name="Ellipse 95"/>
                <p:cNvSpPr/>
                <p:nvPr/>
              </p:nvSpPr>
              <p:spPr bwMode="auto">
                <a:xfrm>
                  <a:off x="2922798" y="3336321"/>
                  <a:ext cx="46064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8" name="Groupe 349"/>
              <p:cNvGrpSpPr>
                <a:grpSpLocks/>
              </p:cNvGrpSpPr>
              <p:nvPr/>
            </p:nvGrpSpPr>
            <p:grpSpPr bwMode="auto">
              <a:xfrm>
                <a:off x="2976706" y="327773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3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93" name="Forme libre 92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94" name="Ellipse 9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92" name="Ellipse 91"/>
                <p:cNvSpPr/>
                <p:nvPr/>
              </p:nvSpPr>
              <p:spPr bwMode="auto">
                <a:xfrm>
                  <a:off x="2922894" y="3336781"/>
                  <a:ext cx="46065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2" name="Groupe 354"/>
              <p:cNvGrpSpPr>
                <a:grpSpLocks/>
              </p:cNvGrpSpPr>
              <p:nvPr/>
            </p:nvGrpSpPr>
            <p:grpSpPr bwMode="auto">
              <a:xfrm>
                <a:off x="3069378" y="3277723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34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89" name="Forme libre 11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90" name="Ellipse 8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88" name="Ellipse 87"/>
                <p:cNvSpPr/>
                <p:nvPr/>
              </p:nvSpPr>
              <p:spPr bwMode="auto">
                <a:xfrm>
                  <a:off x="2922351" y="3336790"/>
                  <a:ext cx="46065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6" name="Groupe 359"/>
              <p:cNvGrpSpPr>
                <a:grpSpLocks/>
              </p:cNvGrpSpPr>
              <p:nvPr/>
            </p:nvGrpSpPr>
            <p:grpSpPr bwMode="auto">
              <a:xfrm>
                <a:off x="3166174" y="3269485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38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85" name="Forme libre 1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86" name="Ellipse 8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84" name="Ellipse 83"/>
                <p:cNvSpPr/>
                <p:nvPr/>
              </p:nvSpPr>
              <p:spPr bwMode="auto">
                <a:xfrm>
                  <a:off x="2922449" y="3337071"/>
                  <a:ext cx="46064" cy="4455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40" name="Groupe 370"/>
            <p:cNvGrpSpPr>
              <a:grpSpLocks/>
            </p:cNvGrpSpPr>
            <p:nvPr/>
          </p:nvGrpSpPr>
          <p:grpSpPr bwMode="auto">
            <a:xfrm>
              <a:off x="3260715" y="3260705"/>
              <a:ext cx="423864" cy="320673"/>
              <a:chOff x="2879908" y="3269485"/>
              <a:chExt cx="424110" cy="319850"/>
            </a:xfrm>
          </p:grpSpPr>
          <p:grpSp>
            <p:nvGrpSpPr>
              <p:cNvPr id="59" name="Groupe 348"/>
              <p:cNvGrpSpPr>
                <a:grpSpLocks/>
              </p:cNvGrpSpPr>
              <p:nvPr/>
            </p:nvGrpSpPr>
            <p:grpSpPr bwMode="auto">
              <a:xfrm>
                <a:off x="2879908" y="327978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60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7" name="Forme libre 148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8" name="Ellipse 77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6" name="Ellipse 75"/>
                <p:cNvSpPr/>
                <p:nvPr/>
              </p:nvSpPr>
              <p:spPr bwMode="auto">
                <a:xfrm>
                  <a:off x="2922800" y="3337592"/>
                  <a:ext cx="46064" cy="4433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61" name="Groupe 349"/>
              <p:cNvGrpSpPr>
                <a:grpSpLocks/>
              </p:cNvGrpSpPr>
              <p:nvPr/>
            </p:nvGrpSpPr>
            <p:grpSpPr bwMode="auto">
              <a:xfrm>
                <a:off x="2976706" y="3277732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62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73" name="Forme libre 14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4" name="Ellipse 73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72" name="Ellipse 71"/>
                <p:cNvSpPr/>
                <p:nvPr/>
              </p:nvSpPr>
              <p:spPr bwMode="auto">
                <a:xfrm>
                  <a:off x="2922896" y="3336476"/>
                  <a:ext cx="46065" cy="4591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63" name="Groupe 354"/>
              <p:cNvGrpSpPr>
                <a:grpSpLocks/>
              </p:cNvGrpSpPr>
              <p:nvPr/>
            </p:nvGrpSpPr>
            <p:grpSpPr bwMode="auto">
              <a:xfrm>
                <a:off x="3069378" y="3277723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67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69" name="Forme libre 140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70" name="Ellipse 69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68" name="Ellipse 139"/>
                <p:cNvSpPr/>
                <p:nvPr/>
              </p:nvSpPr>
              <p:spPr bwMode="auto">
                <a:xfrm>
                  <a:off x="2922353" y="3336485"/>
                  <a:ext cx="46065" cy="4591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71" name="Groupe 359"/>
              <p:cNvGrpSpPr>
                <a:grpSpLocks/>
              </p:cNvGrpSpPr>
              <p:nvPr/>
            </p:nvGrpSpPr>
            <p:grpSpPr bwMode="auto">
              <a:xfrm>
                <a:off x="3166174" y="3269485"/>
                <a:ext cx="137844" cy="309553"/>
                <a:chOff x="2879908" y="3279782"/>
                <a:chExt cx="137844" cy="309553"/>
              </a:xfrm>
            </p:grpSpPr>
            <p:grpSp>
              <p:nvGrpSpPr>
                <p:cNvPr id="75" name="Groupe 206"/>
                <p:cNvGrpSpPr>
                  <a:grpSpLocks/>
                </p:cNvGrpSpPr>
                <p:nvPr/>
              </p:nvGrpSpPr>
              <p:grpSpPr bwMode="auto">
                <a:xfrm rot="6720330">
                  <a:off x="2794053" y="3365637"/>
                  <a:ext cx="309553" cy="137844"/>
                  <a:chOff x="1682040" y="1796196"/>
                  <a:chExt cx="370653" cy="278097"/>
                </a:xfrm>
              </p:grpSpPr>
              <p:sp>
                <p:nvSpPr>
                  <p:cNvPr id="65" name="Forme libre 64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66" name="Ellipse 65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64" name="Ellipse 63"/>
                <p:cNvSpPr/>
                <p:nvPr/>
              </p:nvSpPr>
              <p:spPr bwMode="auto">
                <a:xfrm>
                  <a:off x="2922451" y="3336805"/>
                  <a:ext cx="46064" cy="44336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  <p:grpSp>
          <p:nvGrpSpPr>
            <p:cNvPr id="79" name="Groupe 206"/>
            <p:cNvGrpSpPr>
              <a:grpSpLocks/>
            </p:cNvGrpSpPr>
            <p:nvPr/>
          </p:nvGrpSpPr>
          <p:grpSpPr bwMode="auto">
            <a:xfrm rot="6720330">
              <a:off x="3552826" y="3344862"/>
              <a:ext cx="309562" cy="138113"/>
              <a:chOff x="1682040" y="1796196"/>
              <a:chExt cx="370653" cy="278097"/>
            </a:xfrm>
          </p:grpSpPr>
          <p:sp>
            <p:nvSpPr>
              <p:cNvPr id="57" name="Forme libre 5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8" name="Ellipse 1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27" name="Ellipse 26"/>
            <p:cNvSpPr/>
            <p:nvPr/>
          </p:nvSpPr>
          <p:spPr bwMode="auto">
            <a:xfrm>
              <a:off x="3681409" y="3316287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0" name="Groupe 206"/>
            <p:cNvGrpSpPr>
              <a:grpSpLocks/>
            </p:cNvGrpSpPr>
            <p:nvPr/>
          </p:nvGrpSpPr>
          <p:grpSpPr bwMode="auto">
            <a:xfrm rot="6720330">
              <a:off x="3649662" y="3343276"/>
              <a:ext cx="309563" cy="138112"/>
              <a:chOff x="1682040" y="1796196"/>
              <a:chExt cx="370653" cy="278097"/>
            </a:xfrm>
          </p:grpSpPr>
          <p:sp>
            <p:nvSpPr>
              <p:cNvPr id="55" name="Forme libre 5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6" name="Ellipse 5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29" name="Ellipse 28"/>
            <p:cNvSpPr/>
            <p:nvPr/>
          </p:nvSpPr>
          <p:spPr bwMode="auto">
            <a:xfrm>
              <a:off x="3778246" y="3314699"/>
              <a:ext cx="44450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1" name="Groupe 206"/>
            <p:cNvGrpSpPr>
              <a:grpSpLocks/>
            </p:cNvGrpSpPr>
            <p:nvPr/>
          </p:nvGrpSpPr>
          <p:grpSpPr bwMode="auto">
            <a:xfrm rot="6720330">
              <a:off x="3741737" y="3343276"/>
              <a:ext cx="309563" cy="138112"/>
              <a:chOff x="1682040" y="1796196"/>
              <a:chExt cx="370653" cy="278097"/>
            </a:xfrm>
          </p:grpSpPr>
          <p:sp>
            <p:nvSpPr>
              <p:cNvPr id="53" name="Forme libre 5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" name="Ellipse 5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31" name="Ellipse 30"/>
            <p:cNvSpPr/>
            <p:nvPr/>
          </p:nvSpPr>
          <p:spPr bwMode="auto">
            <a:xfrm>
              <a:off x="3870322" y="3314699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2" name="Groupe 206"/>
            <p:cNvGrpSpPr>
              <a:grpSpLocks/>
            </p:cNvGrpSpPr>
            <p:nvPr/>
          </p:nvGrpSpPr>
          <p:grpSpPr bwMode="auto">
            <a:xfrm rot="6720330">
              <a:off x="3838576" y="3335337"/>
              <a:ext cx="309562" cy="138113"/>
              <a:chOff x="1682040" y="1796196"/>
              <a:chExt cx="370653" cy="278097"/>
            </a:xfrm>
          </p:grpSpPr>
          <p:sp>
            <p:nvSpPr>
              <p:cNvPr id="51" name="Forme libre 5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2" name="Ellipse 5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33" name="Ellipse 32"/>
            <p:cNvSpPr/>
            <p:nvPr/>
          </p:nvSpPr>
          <p:spPr bwMode="auto">
            <a:xfrm>
              <a:off x="3967160" y="3306762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3" name="Groupe 206"/>
            <p:cNvGrpSpPr>
              <a:grpSpLocks/>
            </p:cNvGrpSpPr>
            <p:nvPr/>
          </p:nvGrpSpPr>
          <p:grpSpPr bwMode="auto">
            <a:xfrm rot="6720330">
              <a:off x="3927475" y="3330575"/>
              <a:ext cx="309563" cy="138113"/>
              <a:chOff x="1682040" y="1796196"/>
              <a:chExt cx="370653" cy="278097"/>
            </a:xfrm>
          </p:grpSpPr>
          <p:sp>
            <p:nvSpPr>
              <p:cNvPr id="49" name="Forme libre 4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0" name="Ellipse 4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35" name="Ellipse 34"/>
            <p:cNvSpPr/>
            <p:nvPr/>
          </p:nvSpPr>
          <p:spPr bwMode="auto">
            <a:xfrm>
              <a:off x="4056061" y="3300412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87" name="Groupe 206"/>
            <p:cNvGrpSpPr>
              <a:grpSpLocks/>
            </p:cNvGrpSpPr>
            <p:nvPr/>
          </p:nvGrpSpPr>
          <p:grpSpPr bwMode="auto">
            <a:xfrm rot="6720330">
              <a:off x="4023519" y="3328194"/>
              <a:ext cx="311150" cy="138112"/>
              <a:chOff x="1682040" y="1796196"/>
              <a:chExt cx="370653" cy="278097"/>
            </a:xfrm>
          </p:grpSpPr>
          <p:sp>
            <p:nvSpPr>
              <p:cNvPr id="47" name="Forme libre 4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8" name="Ellipse 4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37" name="Ellipse 36"/>
            <p:cNvSpPr/>
            <p:nvPr/>
          </p:nvSpPr>
          <p:spPr bwMode="auto">
            <a:xfrm>
              <a:off x="4152898" y="3298824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91" name="Groupe 206"/>
            <p:cNvGrpSpPr>
              <a:grpSpLocks/>
            </p:cNvGrpSpPr>
            <p:nvPr/>
          </p:nvGrpSpPr>
          <p:grpSpPr bwMode="auto">
            <a:xfrm rot="6720330">
              <a:off x="4115594" y="3328194"/>
              <a:ext cx="311150" cy="138112"/>
              <a:chOff x="1682040" y="1796196"/>
              <a:chExt cx="370653" cy="278097"/>
            </a:xfrm>
          </p:grpSpPr>
          <p:sp>
            <p:nvSpPr>
              <p:cNvPr id="45" name="Forme libre 4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6" name="Ellipse 4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39" name="Ellipse 38"/>
            <p:cNvSpPr/>
            <p:nvPr/>
          </p:nvSpPr>
          <p:spPr bwMode="auto">
            <a:xfrm>
              <a:off x="4244974" y="3298824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95" name="Groupe 206"/>
            <p:cNvGrpSpPr>
              <a:grpSpLocks/>
            </p:cNvGrpSpPr>
            <p:nvPr/>
          </p:nvGrpSpPr>
          <p:grpSpPr bwMode="auto">
            <a:xfrm rot="6720330">
              <a:off x="4213226" y="3319462"/>
              <a:ext cx="309562" cy="138113"/>
              <a:chOff x="1682040" y="1796196"/>
              <a:chExt cx="370653" cy="278097"/>
            </a:xfrm>
          </p:grpSpPr>
          <p:sp>
            <p:nvSpPr>
              <p:cNvPr id="43" name="Forme libre 4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4" name="Ellipse 4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41" name="Ellipse 40"/>
            <p:cNvSpPr/>
            <p:nvPr/>
          </p:nvSpPr>
          <p:spPr bwMode="auto">
            <a:xfrm>
              <a:off x="4341812" y="3290888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2" name="Ellipse 41"/>
            <p:cNvSpPr/>
            <p:nvPr/>
          </p:nvSpPr>
          <p:spPr bwMode="auto">
            <a:xfrm>
              <a:off x="4438650" y="327660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9" name="Groupe 534"/>
          <p:cNvGrpSpPr>
            <a:grpSpLocks/>
          </p:cNvGrpSpPr>
          <p:nvPr/>
        </p:nvGrpSpPr>
        <p:grpSpPr bwMode="auto">
          <a:xfrm>
            <a:off x="4524375" y="3140075"/>
            <a:ext cx="688975" cy="387350"/>
            <a:chOff x="4492625" y="3140075"/>
            <a:chExt cx="688975" cy="387350"/>
          </a:xfrm>
        </p:grpSpPr>
        <p:grpSp>
          <p:nvGrpSpPr>
            <p:cNvPr id="100" name="Groupe 206"/>
            <p:cNvGrpSpPr>
              <a:grpSpLocks/>
            </p:cNvGrpSpPr>
            <p:nvPr/>
          </p:nvGrpSpPr>
          <p:grpSpPr bwMode="auto">
            <a:xfrm rot="6720330">
              <a:off x="4406901" y="3303587"/>
              <a:ext cx="309562" cy="138113"/>
              <a:chOff x="1682040" y="1796196"/>
              <a:chExt cx="370653" cy="278097"/>
            </a:xfrm>
          </p:grpSpPr>
          <p:sp>
            <p:nvSpPr>
              <p:cNvPr id="127" name="Forme libre 12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8" name="Ellipse 12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01" name="Ellipse 100"/>
            <p:cNvSpPr/>
            <p:nvPr/>
          </p:nvSpPr>
          <p:spPr bwMode="auto">
            <a:xfrm>
              <a:off x="4535488" y="3275013"/>
              <a:ext cx="44450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02" name="Groupe 206"/>
            <p:cNvGrpSpPr>
              <a:grpSpLocks/>
            </p:cNvGrpSpPr>
            <p:nvPr/>
          </p:nvGrpSpPr>
          <p:grpSpPr bwMode="auto">
            <a:xfrm rot="6720330">
              <a:off x="4498976" y="3303587"/>
              <a:ext cx="309562" cy="138113"/>
              <a:chOff x="1682040" y="1796196"/>
              <a:chExt cx="370653" cy="278097"/>
            </a:xfrm>
          </p:grpSpPr>
          <p:sp>
            <p:nvSpPr>
              <p:cNvPr id="125" name="Forme libre 12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6" name="Ellipse 12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03" name="Ellipse 102"/>
            <p:cNvSpPr/>
            <p:nvPr/>
          </p:nvSpPr>
          <p:spPr bwMode="auto">
            <a:xfrm>
              <a:off x="4627563" y="3275013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04" name="Groupe 206"/>
            <p:cNvGrpSpPr>
              <a:grpSpLocks/>
            </p:cNvGrpSpPr>
            <p:nvPr/>
          </p:nvGrpSpPr>
          <p:grpSpPr bwMode="auto">
            <a:xfrm rot="6720330">
              <a:off x="4595812" y="3295651"/>
              <a:ext cx="309563" cy="138112"/>
              <a:chOff x="1682040" y="1796196"/>
              <a:chExt cx="370653" cy="278097"/>
            </a:xfrm>
          </p:grpSpPr>
          <p:sp>
            <p:nvSpPr>
              <p:cNvPr id="123" name="Forme libre 12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4" name="Ellipse 12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05" name="Ellipse 104"/>
            <p:cNvSpPr/>
            <p:nvPr/>
          </p:nvSpPr>
          <p:spPr bwMode="auto">
            <a:xfrm>
              <a:off x="4724400" y="3267075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06" name="Groupe 206"/>
            <p:cNvGrpSpPr>
              <a:grpSpLocks/>
            </p:cNvGrpSpPr>
            <p:nvPr/>
          </p:nvGrpSpPr>
          <p:grpSpPr bwMode="auto">
            <a:xfrm rot="6047501">
              <a:off x="4679156" y="3290095"/>
              <a:ext cx="307975" cy="138112"/>
              <a:chOff x="1682040" y="1796196"/>
              <a:chExt cx="370653" cy="278097"/>
            </a:xfrm>
          </p:grpSpPr>
          <p:sp>
            <p:nvSpPr>
              <p:cNvPr id="121" name="Forme libre 1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2" name="Ellipse 12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07" name="Ellipse 106"/>
            <p:cNvSpPr/>
            <p:nvPr/>
          </p:nvSpPr>
          <p:spPr bwMode="auto">
            <a:xfrm rot="20927171">
              <a:off x="4792663" y="3263900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08" name="Groupe 206"/>
            <p:cNvGrpSpPr>
              <a:grpSpLocks/>
            </p:cNvGrpSpPr>
            <p:nvPr/>
          </p:nvGrpSpPr>
          <p:grpSpPr bwMode="auto">
            <a:xfrm rot="6047501">
              <a:off x="4774406" y="3269457"/>
              <a:ext cx="307975" cy="138112"/>
              <a:chOff x="1682040" y="1796196"/>
              <a:chExt cx="370653" cy="278097"/>
            </a:xfrm>
          </p:grpSpPr>
          <p:sp>
            <p:nvSpPr>
              <p:cNvPr id="119" name="Forme libre 11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20" name="Ellipse 11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09" name="Ellipse 108"/>
            <p:cNvSpPr/>
            <p:nvPr/>
          </p:nvSpPr>
          <p:spPr bwMode="auto">
            <a:xfrm rot="20927171">
              <a:off x="4886325" y="3243263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0" name="Groupe 206"/>
            <p:cNvGrpSpPr>
              <a:grpSpLocks/>
            </p:cNvGrpSpPr>
            <p:nvPr/>
          </p:nvGrpSpPr>
          <p:grpSpPr bwMode="auto">
            <a:xfrm rot="6047501">
              <a:off x="4864100" y="3251200"/>
              <a:ext cx="309563" cy="138113"/>
              <a:chOff x="1682040" y="1796196"/>
              <a:chExt cx="370653" cy="278097"/>
            </a:xfrm>
          </p:grpSpPr>
          <p:sp>
            <p:nvSpPr>
              <p:cNvPr id="117" name="Forme libre 11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8" name="Ellipse 11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1" name="Ellipse 110"/>
            <p:cNvSpPr/>
            <p:nvPr/>
          </p:nvSpPr>
          <p:spPr bwMode="auto">
            <a:xfrm rot="20927171">
              <a:off x="4978400" y="3224213"/>
              <a:ext cx="44450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12" name="Groupe 206"/>
            <p:cNvGrpSpPr>
              <a:grpSpLocks/>
            </p:cNvGrpSpPr>
            <p:nvPr/>
          </p:nvGrpSpPr>
          <p:grpSpPr bwMode="auto">
            <a:xfrm rot="6047501">
              <a:off x="4958556" y="3225007"/>
              <a:ext cx="307975" cy="138112"/>
              <a:chOff x="1682040" y="1796196"/>
              <a:chExt cx="370653" cy="278097"/>
            </a:xfrm>
          </p:grpSpPr>
          <p:sp>
            <p:nvSpPr>
              <p:cNvPr id="115" name="Forme libre 11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16" name="Ellipse 11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13" name="Ellipse 112"/>
            <p:cNvSpPr/>
            <p:nvPr/>
          </p:nvSpPr>
          <p:spPr bwMode="auto">
            <a:xfrm rot="20927171">
              <a:off x="5070475" y="3197225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14" name="Ellipse 113"/>
            <p:cNvSpPr/>
            <p:nvPr/>
          </p:nvSpPr>
          <p:spPr bwMode="auto">
            <a:xfrm rot="19663068">
              <a:off x="5127625" y="3173413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29" name="Groupe 535"/>
          <p:cNvGrpSpPr>
            <a:grpSpLocks/>
          </p:cNvGrpSpPr>
          <p:nvPr/>
        </p:nvGrpSpPr>
        <p:grpSpPr bwMode="auto">
          <a:xfrm>
            <a:off x="5157788" y="2979738"/>
            <a:ext cx="319087" cy="434975"/>
            <a:chOff x="5126038" y="2979738"/>
            <a:chExt cx="319087" cy="434975"/>
          </a:xfrm>
        </p:grpSpPr>
        <p:grpSp>
          <p:nvGrpSpPr>
            <p:cNvPr id="130" name="Groupe 206"/>
            <p:cNvGrpSpPr>
              <a:grpSpLocks/>
            </p:cNvGrpSpPr>
            <p:nvPr/>
          </p:nvGrpSpPr>
          <p:grpSpPr bwMode="auto">
            <a:xfrm rot="4783398">
              <a:off x="5038726" y="3190875"/>
              <a:ext cx="311150" cy="136525"/>
              <a:chOff x="1682040" y="1796196"/>
              <a:chExt cx="370653" cy="278097"/>
            </a:xfrm>
          </p:grpSpPr>
          <p:sp>
            <p:nvSpPr>
              <p:cNvPr id="141" name="Forme libre 14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2" name="Ellipse 14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1" name="Groupe 206"/>
            <p:cNvGrpSpPr>
              <a:grpSpLocks/>
            </p:cNvGrpSpPr>
            <p:nvPr/>
          </p:nvGrpSpPr>
          <p:grpSpPr bwMode="auto">
            <a:xfrm rot="4783398">
              <a:off x="5118894" y="3136107"/>
              <a:ext cx="311150" cy="138112"/>
              <a:chOff x="1682040" y="1796196"/>
              <a:chExt cx="370653" cy="278097"/>
            </a:xfrm>
          </p:grpSpPr>
          <p:sp>
            <p:nvSpPr>
              <p:cNvPr id="139" name="Forme libre 13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40" name="Ellipse 13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32" name="Ellipse 131"/>
            <p:cNvSpPr/>
            <p:nvPr/>
          </p:nvSpPr>
          <p:spPr bwMode="auto">
            <a:xfrm rot="19663068">
              <a:off x="5208588" y="3121025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33" name="Groupe 206"/>
            <p:cNvGrpSpPr>
              <a:grpSpLocks/>
            </p:cNvGrpSpPr>
            <p:nvPr/>
          </p:nvGrpSpPr>
          <p:grpSpPr bwMode="auto">
            <a:xfrm rot="4783398">
              <a:off x="5198269" y="3086894"/>
              <a:ext cx="311150" cy="138112"/>
              <a:chOff x="1682040" y="1796196"/>
              <a:chExt cx="370653" cy="278097"/>
            </a:xfrm>
          </p:grpSpPr>
          <p:sp>
            <p:nvSpPr>
              <p:cNvPr id="137" name="Forme libre 13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38" name="Ellipse 13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34" name="Ellipse 133"/>
            <p:cNvSpPr/>
            <p:nvPr/>
          </p:nvSpPr>
          <p:spPr bwMode="auto">
            <a:xfrm rot="19663068">
              <a:off x="5286375" y="3071813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5" name="Ellipse 134"/>
            <p:cNvSpPr/>
            <p:nvPr/>
          </p:nvSpPr>
          <p:spPr bwMode="auto">
            <a:xfrm rot="19663068">
              <a:off x="5364163" y="3013075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36" name="Ellipse 135"/>
            <p:cNvSpPr/>
            <p:nvPr/>
          </p:nvSpPr>
          <p:spPr bwMode="auto">
            <a:xfrm rot="19049229">
              <a:off x="5399088" y="2979738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43" name="Groupe 539"/>
          <p:cNvGrpSpPr>
            <a:grpSpLocks/>
          </p:cNvGrpSpPr>
          <p:nvPr/>
        </p:nvGrpSpPr>
        <p:grpSpPr bwMode="auto">
          <a:xfrm>
            <a:off x="5500688" y="2430463"/>
            <a:ext cx="533400" cy="579437"/>
            <a:chOff x="5468938" y="2430463"/>
            <a:chExt cx="533400" cy="579437"/>
          </a:xfrm>
        </p:grpSpPr>
        <p:sp>
          <p:nvSpPr>
            <p:cNvPr id="144" name="Ellipse 143"/>
            <p:cNvSpPr/>
            <p:nvPr/>
          </p:nvSpPr>
          <p:spPr bwMode="auto">
            <a:xfrm rot="19049229">
              <a:off x="5468938" y="291306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45" name="Ellipse 144"/>
            <p:cNvSpPr/>
            <p:nvPr/>
          </p:nvSpPr>
          <p:spPr bwMode="auto">
            <a:xfrm rot="19049229">
              <a:off x="5537200" y="285115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46" name="Groupe 206"/>
            <p:cNvGrpSpPr>
              <a:grpSpLocks/>
            </p:cNvGrpSpPr>
            <p:nvPr/>
          </p:nvGrpSpPr>
          <p:grpSpPr bwMode="auto">
            <a:xfrm rot="4169559">
              <a:off x="5524501" y="2786062"/>
              <a:ext cx="309562" cy="138113"/>
              <a:chOff x="1682040" y="1796196"/>
              <a:chExt cx="370653" cy="278097"/>
            </a:xfrm>
          </p:grpSpPr>
          <p:sp>
            <p:nvSpPr>
              <p:cNvPr id="162" name="Forme libre 16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3" name="Ellipse 16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47" name="Ellipse 146"/>
            <p:cNvSpPr/>
            <p:nvPr/>
          </p:nvSpPr>
          <p:spPr bwMode="auto">
            <a:xfrm rot="19049229">
              <a:off x="5602288" y="277971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48" name="Groupe 206"/>
            <p:cNvGrpSpPr>
              <a:grpSpLocks/>
            </p:cNvGrpSpPr>
            <p:nvPr/>
          </p:nvGrpSpPr>
          <p:grpSpPr bwMode="auto">
            <a:xfrm rot="4054251">
              <a:off x="5582444" y="2723356"/>
              <a:ext cx="307975" cy="138113"/>
              <a:chOff x="1682040" y="1796196"/>
              <a:chExt cx="370653" cy="278097"/>
            </a:xfrm>
          </p:grpSpPr>
          <p:sp>
            <p:nvSpPr>
              <p:cNvPr id="160" name="Forme libre 15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1" name="Ellipse 16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49" name="Ellipse 148"/>
            <p:cNvSpPr/>
            <p:nvPr/>
          </p:nvSpPr>
          <p:spPr bwMode="auto">
            <a:xfrm rot="18933921">
              <a:off x="5657850" y="2717800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50" name="Groupe 206"/>
            <p:cNvGrpSpPr>
              <a:grpSpLocks/>
            </p:cNvGrpSpPr>
            <p:nvPr/>
          </p:nvGrpSpPr>
          <p:grpSpPr bwMode="auto">
            <a:xfrm rot="4054251">
              <a:off x="5649119" y="2655094"/>
              <a:ext cx="309563" cy="136525"/>
              <a:chOff x="1682040" y="1796196"/>
              <a:chExt cx="370653" cy="278097"/>
            </a:xfrm>
          </p:grpSpPr>
          <p:sp>
            <p:nvSpPr>
              <p:cNvPr id="158" name="Forme libre 15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9" name="Ellipse 15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51" name="Ellipse 150"/>
            <p:cNvSpPr/>
            <p:nvPr/>
          </p:nvSpPr>
          <p:spPr bwMode="auto">
            <a:xfrm rot="18933921">
              <a:off x="5726113" y="2649538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52" name="Groupe 206"/>
            <p:cNvGrpSpPr>
              <a:grpSpLocks/>
            </p:cNvGrpSpPr>
            <p:nvPr/>
          </p:nvGrpSpPr>
          <p:grpSpPr bwMode="auto">
            <a:xfrm rot="4054251">
              <a:off x="5715001" y="2589212"/>
              <a:ext cx="309562" cy="138113"/>
              <a:chOff x="1682040" y="1796196"/>
              <a:chExt cx="370653" cy="278097"/>
            </a:xfrm>
          </p:grpSpPr>
          <p:sp>
            <p:nvSpPr>
              <p:cNvPr id="156" name="Forme libre 155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7" name="Ellipse 156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53" name="Groupe 206"/>
            <p:cNvGrpSpPr>
              <a:grpSpLocks/>
            </p:cNvGrpSpPr>
            <p:nvPr/>
          </p:nvGrpSpPr>
          <p:grpSpPr bwMode="auto">
            <a:xfrm rot="4054251">
              <a:off x="5779294" y="2515394"/>
              <a:ext cx="307975" cy="138113"/>
              <a:chOff x="1682040" y="1796196"/>
              <a:chExt cx="370653" cy="278097"/>
            </a:xfrm>
          </p:grpSpPr>
          <p:sp>
            <p:nvSpPr>
              <p:cNvPr id="154" name="Forme libre 1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55" name="Ellipse 1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64" name="Groupe 538"/>
          <p:cNvGrpSpPr>
            <a:grpSpLocks/>
          </p:cNvGrpSpPr>
          <p:nvPr/>
        </p:nvGrpSpPr>
        <p:grpSpPr bwMode="auto">
          <a:xfrm>
            <a:off x="5824538" y="2144713"/>
            <a:ext cx="463550" cy="519112"/>
            <a:chOff x="5792788" y="2144713"/>
            <a:chExt cx="463550" cy="519112"/>
          </a:xfrm>
        </p:grpSpPr>
        <p:sp>
          <p:nvSpPr>
            <p:cNvPr id="165" name="Ellipse 164"/>
            <p:cNvSpPr/>
            <p:nvPr/>
          </p:nvSpPr>
          <p:spPr bwMode="auto">
            <a:xfrm rot="18933921">
              <a:off x="5792788" y="2584450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66" name="Ellipse 165"/>
            <p:cNvSpPr/>
            <p:nvPr/>
          </p:nvSpPr>
          <p:spPr bwMode="auto">
            <a:xfrm rot="18933921">
              <a:off x="5854700" y="2511425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67" name="Groupe 206"/>
            <p:cNvGrpSpPr>
              <a:grpSpLocks/>
            </p:cNvGrpSpPr>
            <p:nvPr/>
          </p:nvGrpSpPr>
          <p:grpSpPr bwMode="auto">
            <a:xfrm rot="4014521">
              <a:off x="5837238" y="2439988"/>
              <a:ext cx="309562" cy="138112"/>
              <a:chOff x="1682040" y="1796196"/>
              <a:chExt cx="370653" cy="278097"/>
            </a:xfrm>
          </p:grpSpPr>
          <p:sp>
            <p:nvSpPr>
              <p:cNvPr id="179" name="Forme libre 17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80" name="Ellipse 17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68" name="Ellipse 167"/>
            <p:cNvSpPr/>
            <p:nvPr/>
          </p:nvSpPr>
          <p:spPr bwMode="auto">
            <a:xfrm rot="18894191">
              <a:off x="5913438" y="2435225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69" name="Groupe 206"/>
            <p:cNvGrpSpPr>
              <a:grpSpLocks/>
            </p:cNvGrpSpPr>
            <p:nvPr/>
          </p:nvGrpSpPr>
          <p:grpSpPr bwMode="auto">
            <a:xfrm rot="4014521">
              <a:off x="5903913" y="2370138"/>
              <a:ext cx="309562" cy="138112"/>
              <a:chOff x="1682040" y="1796196"/>
              <a:chExt cx="370653" cy="278097"/>
            </a:xfrm>
          </p:grpSpPr>
          <p:sp>
            <p:nvSpPr>
              <p:cNvPr id="177" name="Forme libre 17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8" name="Ellipse 17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70" name="Ellipse 169"/>
            <p:cNvSpPr/>
            <p:nvPr/>
          </p:nvSpPr>
          <p:spPr bwMode="auto">
            <a:xfrm rot="18894191">
              <a:off x="5980113" y="2365375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71" name="Groupe 206"/>
            <p:cNvGrpSpPr>
              <a:grpSpLocks/>
            </p:cNvGrpSpPr>
            <p:nvPr/>
          </p:nvGrpSpPr>
          <p:grpSpPr bwMode="auto">
            <a:xfrm rot="4014521">
              <a:off x="5969001" y="2305050"/>
              <a:ext cx="311150" cy="136525"/>
              <a:chOff x="1682040" y="1796196"/>
              <a:chExt cx="370653" cy="278097"/>
            </a:xfrm>
          </p:grpSpPr>
          <p:sp>
            <p:nvSpPr>
              <p:cNvPr id="175" name="Forme libre 17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6" name="Ellipse 17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72" name="Groupe 206"/>
            <p:cNvGrpSpPr>
              <a:grpSpLocks/>
            </p:cNvGrpSpPr>
            <p:nvPr/>
          </p:nvGrpSpPr>
          <p:grpSpPr bwMode="auto">
            <a:xfrm rot="4014521">
              <a:off x="6032501" y="2230437"/>
              <a:ext cx="309562" cy="138113"/>
              <a:chOff x="1682040" y="1796196"/>
              <a:chExt cx="370653" cy="278097"/>
            </a:xfrm>
          </p:grpSpPr>
          <p:sp>
            <p:nvSpPr>
              <p:cNvPr id="173" name="Forme libre 17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4" name="Ellipse 17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181" name="Groupe 537"/>
          <p:cNvGrpSpPr>
            <a:grpSpLocks/>
          </p:cNvGrpSpPr>
          <p:nvPr/>
        </p:nvGrpSpPr>
        <p:grpSpPr bwMode="auto">
          <a:xfrm>
            <a:off x="6076950" y="1822450"/>
            <a:ext cx="427038" cy="523875"/>
            <a:chOff x="6045200" y="1822450"/>
            <a:chExt cx="427038" cy="523875"/>
          </a:xfrm>
        </p:grpSpPr>
        <p:sp>
          <p:nvSpPr>
            <p:cNvPr id="182" name="Ellipse 181"/>
            <p:cNvSpPr/>
            <p:nvPr/>
          </p:nvSpPr>
          <p:spPr bwMode="auto">
            <a:xfrm rot="18894191">
              <a:off x="6045200" y="2300288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83" name="Ellipse 182"/>
            <p:cNvSpPr/>
            <p:nvPr/>
          </p:nvSpPr>
          <p:spPr bwMode="auto">
            <a:xfrm rot="18894191">
              <a:off x="6107906" y="2226469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184" name="Ellipse 183"/>
            <p:cNvSpPr/>
            <p:nvPr/>
          </p:nvSpPr>
          <p:spPr bwMode="auto">
            <a:xfrm rot="18349289">
              <a:off x="6157913" y="2151063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85" name="Groupe 206"/>
            <p:cNvGrpSpPr>
              <a:grpSpLocks/>
            </p:cNvGrpSpPr>
            <p:nvPr/>
          </p:nvGrpSpPr>
          <p:grpSpPr bwMode="auto">
            <a:xfrm rot="3469619">
              <a:off x="6144419" y="2067719"/>
              <a:ext cx="309563" cy="136525"/>
              <a:chOff x="1682040" y="1796196"/>
              <a:chExt cx="370653" cy="278097"/>
            </a:xfrm>
          </p:grpSpPr>
          <p:sp>
            <p:nvSpPr>
              <p:cNvPr id="195" name="Forme libre 19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6" name="Ellipse 19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86" name="Ellipse 185"/>
            <p:cNvSpPr/>
            <p:nvPr/>
          </p:nvSpPr>
          <p:spPr bwMode="auto">
            <a:xfrm rot="18349289">
              <a:off x="6213475" y="2071688"/>
              <a:ext cx="46037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87" name="Groupe 206"/>
            <p:cNvGrpSpPr>
              <a:grpSpLocks/>
            </p:cNvGrpSpPr>
            <p:nvPr/>
          </p:nvGrpSpPr>
          <p:grpSpPr bwMode="auto">
            <a:xfrm rot="3469619">
              <a:off x="6199981" y="1991520"/>
              <a:ext cx="307975" cy="138112"/>
              <a:chOff x="1682040" y="1796196"/>
              <a:chExt cx="370653" cy="278097"/>
            </a:xfrm>
          </p:grpSpPr>
          <p:sp>
            <p:nvSpPr>
              <p:cNvPr id="193" name="Forme libre 19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4" name="Ellipse 193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88" name="Ellipse 187"/>
            <p:cNvSpPr/>
            <p:nvPr/>
          </p:nvSpPr>
          <p:spPr bwMode="auto">
            <a:xfrm rot="18349289">
              <a:off x="6268244" y="1996281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189" name="Groupe 206"/>
            <p:cNvGrpSpPr>
              <a:grpSpLocks/>
            </p:cNvGrpSpPr>
            <p:nvPr/>
          </p:nvGrpSpPr>
          <p:grpSpPr bwMode="auto">
            <a:xfrm rot="3469619">
              <a:off x="6248400" y="1908175"/>
              <a:ext cx="309563" cy="138113"/>
              <a:chOff x="1682040" y="1796196"/>
              <a:chExt cx="370653" cy="278097"/>
            </a:xfrm>
          </p:grpSpPr>
          <p:sp>
            <p:nvSpPr>
              <p:cNvPr id="191" name="Forme libre 19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92" name="Ellipse 19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90" name="Ellipse 189"/>
            <p:cNvSpPr/>
            <p:nvPr/>
          </p:nvSpPr>
          <p:spPr bwMode="auto">
            <a:xfrm rot="18349289">
              <a:off x="6317456" y="1913732"/>
              <a:ext cx="46037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197" name="Ellipse 196"/>
          <p:cNvSpPr/>
          <p:nvPr/>
        </p:nvSpPr>
        <p:spPr bwMode="auto">
          <a:xfrm rot="18199886">
            <a:off x="6384131" y="183276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98" name="Ellipse 197"/>
          <p:cNvSpPr/>
          <p:nvPr/>
        </p:nvSpPr>
        <p:spPr bwMode="auto">
          <a:xfrm rot="18199886">
            <a:off x="6435725" y="174942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199" name="Groupe 206"/>
          <p:cNvGrpSpPr>
            <a:grpSpLocks/>
          </p:cNvGrpSpPr>
          <p:nvPr/>
        </p:nvGrpSpPr>
        <p:grpSpPr bwMode="auto">
          <a:xfrm rot="3320216">
            <a:off x="6420644" y="1664494"/>
            <a:ext cx="307975" cy="138113"/>
            <a:chOff x="1682040" y="1796196"/>
            <a:chExt cx="370653" cy="278097"/>
          </a:xfrm>
        </p:grpSpPr>
        <p:sp>
          <p:nvSpPr>
            <p:cNvPr id="200" name="Forme libre 19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1" name="Ellipse 20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202" name="Ellipse 201"/>
          <p:cNvSpPr/>
          <p:nvPr/>
        </p:nvSpPr>
        <p:spPr bwMode="auto">
          <a:xfrm rot="18199886">
            <a:off x="6487319" y="1672431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203" name="Groupe 206"/>
          <p:cNvGrpSpPr>
            <a:grpSpLocks/>
          </p:cNvGrpSpPr>
          <p:nvPr/>
        </p:nvGrpSpPr>
        <p:grpSpPr bwMode="auto">
          <a:xfrm rot="3320216">
            <a:off x="6465888" y="1579563"/>
            <a:ext cx="309562" cy="138112"/>
            <a:chOff x="1682040" y="1796196"/>
            <a:chExt cx="370653" cy="278097"/>
          </a:xfrm>
        </p:grpSpPr>
        <p:sp>
          <p:nvSpPr>
            <p:cNvPr id="204" name="Forme libre 20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5" name="Ellipse 20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206" name="Ellipse 205"/>
          <p:cNvSpPr/>
          <p:nvPr/>
        </p:nvSpPr>
        <p:spPr bwMode="auto">
          <a:xfrm rot="18199886">
            <a:off x="6532563" y="15875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207" name="Groupe 206"/>
          <p:cNvGrpSpPr>
            <a:grpSpLocks/>
          </p:cNvGrpSpPr>
          <p:nvPr/>
        </p:nvGrpSpPr>
        <p:grpSpPr bwMode="auto">
          <a:xfrm rot="3463437">
            <a:off x="6505575" y="1495425"/>
            <a:ext cx="309563" cy="138113"/>
            <a:chOff x="1682040" y="1796196"/>
            <a:chExt cx="370653" cy="278097"/>
          </a:xfrm>
        </p:grpSpPr>
        <p:sp>
          <p:nvSpPr>
            <p:cNvPr id="208" name="Forme libre 20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209" name="Ellipse 20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210" name="Ellipse 209"/>
          <p:cNvSpPr/>
          <p:nvPr/>
        </p:nvSpPr>
        <p:spPr bwMode="auto">
          <a:xfrm rot="18343107">
            <a:off x="6573838" y="150018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79901" name="Rectangle 8"/>
          <p:cNvSpPr>
            <a:spLocks noChangeArrowheads="1"/>
          </p:cNvSpPr>
          <p:nvPr/>
        </p:nvSpPr>
        <p:spPr bwMode="auto">
          <a:xfrm>
            <a:off x="3086100" y="4938713"/>
            <a:ext cx="558800" cy="2794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endParaRPr lang="fr-FR"/>
          </a:p>
        </p:txBody>
      </p:sp>
      <p:sp>
        <p:nvSpPr>
          <p:cNvPr id="79902" name="Line 611"/>
          <p:cNvSpPr>
            <a:spLocks noChangeShapeType="1"/>
          </p:cNvSpPr>
          <p:nvPr/>
        </p:nvSpPr>
        <p:spPr bwMode="auto">
          <a:xfrm flipH="1" flipV="1">
            <a:off x="3617913" y="1628775"/>
            <a:ext cx="12700" cy="15478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79903" name="Text Box 13"/>
          <p:cNvSpPr txBox="1">
            <a:spLocks noChangeAspect="1" noChangeArrowheads="1"/>
          </p:cNvSpPr>
          <p:nvPr/>
        </p:nvSpPr>
        <p:spPr bwMode="auto">
          <a:xfrm>
            <a:off x="2627313" y="126841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>
                <a:solidFill>
                  <a:srgbClr val="000000"/>
                </a:solidFill>
                <a:latin typeface="Arial" charset="0"/>
              </a:rPr>
              <a:t>film</a:t>
            </a:r>
          </a:p>
        </p:txBody>
      </p:sp>
      <p:sp>
        <p:nvSpPr>
          <p:cNvPr id="79904" name="Text Box 13"/>
          <p:cNvSpPr txBox="1">
            <a:spLocks noChangeAspect="1" noChangeArrowheads="1"/>
          </p:cNvSpPr>
          <p:nvPr/>
        </p:nvSpPr>
        <p:spPr bwMode="auto">
          <a:xfrm>
            <a:off x="3962400" y="4422775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9905" name="Text Box 13"/>
          <p:cNvSpPr txBox="1">
            <a:spLocks noChangeAspect="1" noChangeArrowheads="1"/>
          </p:cNvSpPr>
          <p:nvPr/>
        </p:nvSpPr>
        <p:spPr bwMode="auto">
          <a:xfrm>
            <a:off x="3962400" y="190341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9906" name="Text Box 13"/>
          <p:cNvSpPr txBox="1">
            <a:spLocks noChangeAspect="1" noChangeArrowheads="1"/>
          </p:cNvSpPr>
          <p:nvPr/>
        </p:nvSpPr>
        <p:spPr bwMode="auto">
          <a:xfrm>
            <a:off x="6875463" y="2924175"/>
            <a:ext cx="19081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>
                <a:solidFill>
                  <a:srgbClr val="000000"/>
                </a:solidFill>
                <a:latin typeface="Arial" charset="0"/>
              </a:rPr>
              <a:t>air</a:t>
            </a:r>
          </a:p>
        </p:txBody>
      </p:sp>
      <p:sp>
        <p:nvSpPr>
          <p:cNvPr id="79907" name="Text Box 13"/>
          <p:cNvSpPr txBox="1">
            <a:spLocks noChangeAspect="1" noChangeArrowheads="1"/>
          </p:cNvSpPr>
          <p:nvPr/>
        </p:nvSpPr>
        <p:spPr bwMode="auto">
          <a:xfrm>
            <a:off x="7524750" y="5084763"/>
            <a:ext cx="1408113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dirty="0" smtClean="0">
                <a:solidFill>
                  <a:srgbClr val="000000"/>
                </a:solidFill>
                <a:latin typeface="Arial" charset="0"/>
              </a:rPr>
              <a:t>Plateau </a:t>
            </a:r>
            <a:r>
              <a:rPr lang="fr-FR" sz="1800" dirty="0" err="1" smtClean="0">
                <a:solidFill>
                  <a:srgbClr val="000000"/>
                </a:solidFill>
                <a:latin typeface="Arial" charset="0"/>
              </a:rPr>
              <a:t>borders</a:t>
            </a:r>
            <a:r>
              <a:rPr lang="fr-FR" sz="1800" dirty="0" smtClean="0">
                <a:solidFill>
                  <a:srgbClr val="000000"/>
                </a:solidFill>
                <a:latin typeface="Arial" charset="0"/>
              </a:rPr>
              <a:t> </a:t>
            </a:r>
            <a:endParaRPr lang="fr-FR" sz="18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908" name="Line 611"/>
          <p:cNvSpPr>
            <a:spLocks noChangeShapeType="1"/>
          </p:cNvSpPr>
          <p:nvPr/>
        </p:nvSpPr>
        <p:spPr bwMode="auto">
          <a:xfrm flipH="1">
            <a:off x="3932238" y="4086225"/>
            <a:ext cx="9525" cy="1403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79909" name="Text Box 13"/>
          <p:cNvSpPr txBox="1">
            <a:spLocks noChangeAspect="1" noChangeArrowheads="1"/>
          </p:cNvSpPr>
          <p:nvPr/>
        </p:nvSpPr>
        <p:spPr bwMode="auto">
          <a:xfrm>
            <a:off x="2987675" y="5516563"/>
            <a:ext cx="19081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>
                <a:solidFill>
                  <a:srgbClr val="000000"/>
                </a:solidFill>
                <a:latin typeface="Arial" charset="0"/>
              </a:rPr>
              <a:t>interface</a:t>
            </a:r>
          </a:p>
        </p:txBody>
      </p:sp>
      <p:sp>
        <p:nvSpPr>
          <p:cNvPr id="221" name="Ellipse 220"/>
          <p:cNvSpPr/>
          <p:nvPr/>
        </p:nvSpPr>
        <p:spPr>
          <a:xfrm>
            <a:off x="2689225" y="1341438"/>
            <a:ext cx="6203950" cy="4248150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22" name="Ellipse 221"/>
          <p:cNvSpPr/>
          <p:nvPr/>
        </p:nvSpPr>
        <p:spPr>
          <a:xfrm>
            <a:off x="1465263" y="3417888"/>
            <a:ext cx="215900" cy="142875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cxnSp>
        <p:nvCxnSpPr>
          <p:cNvPr id="223" name="Connecteur droit 222"/>
          <p:cNvCxnSpPr>
            <a:stCxn id="222" idx="7"/>
            <a:endCxn id="221" idx="1"/>
          </p:cNvCxnSpPr>
          <p:nvPr/>
        </p:nvCxnSpPr>
        <p:spPr>
          <a:xfrm rot="5400000" flipH="1" flipV="1">
            <a:off x="1885156" y="1726407"/>
            <a:ext cx="1476375" cy="1947862"/>
          </a:xfrm>
          <a:prstGeom prst="line">
            <a:avLst/>
          </a:prstGeom>
          <a:ln w="1905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Connecteur droit 223"/>
          <p:cNvCxnSpPr>
            <a:stCxn id="222" idx="4"/>
            <a:endCxn id="221" idx="3"/>
          </p:cNvCxnSpPr>
          <p:nvPr/>
        </p:nvCxnSpPr>
        <p:spPr>
          <a:xfrm rot="16200000" flipH="1">
            <a:off x="1881981" y="3251995"/>
            <a:ext cx="1406525" cy="2024062"/>
          </a:xfrm>
          <a:prstGeom prst="line">
            <a:avLst/>
          </a:prstGeom>
          <a:ln w="1905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1" name="Groupe 225"/>
          <p:cNvGrpSpPr>
            <a:grpSpLocks/>
          </p:cNvGrpSpPr>
          <p:nvPr/>
        </p:nvGrpSpPr>
        <p:grpSpPr bwMode="auto">
          <a:xfrm>
            <a:off x="2927350" y="3586163"/>
            <a:ext cx="4059238" cy="1911350"/>
            <a:chOff x="2927350" y="3586163"/>
            <a:chExt cx="4059238" cy="1911350"/>
          </a:xfrm>
        </p:grpSpPr>
        <p:grpSp>
          <p:nvGrpSpPr>
            <p:cNvPr id="212" name="Groupe 206"/>
            <p:cNvGrpSpPr>
              <a:grpSpLocks/>
            </p:cNvGrpSpPr>
            <p:nvPr/>
          </p:nvGrpSpPr>
          <p:grpSpPr bwMode="auto">
            <a:xfrm rot="-1781137">
              <a:off x="5924550" y="4025900"/>
              <a:ext cx="309563" cy="136525"/>
              <a:chOff x="1682040" y="1796196"/>
              <a:chExt cx="370653" cy="278097"/>
            </a:xfrm>
          </p:grpSpPr>
          <p:sp>
            <p:nvSpPr>
              <p:cNvPr id="434" name="Forme libre 43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35" name="Ellipse 43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13" name="Groupe 206"/>
            <p:cNvGrpSpPr>
              <a:grpSpLocks/>
            </p:cNvGrpSpPr>
            <p:nvPr/>
          </p:nvGrpSpPr>
          <p:grpSpPr bwMode="auto">
            <a:xfrm rot="-1781137">
              <a:off x="5853113" y="3968750"/>
              <a:ext cx="307975" cy="136525"/>
              <a:chOff x="1682040" y="1796196"/>
              <a:chExt cx="370653" cy="278097"/>
            </a:xfrm>
          </p:grpSpPr>
          <p:sp>
            <p:nvSpPr>
              <p:cNvPr id="432" name="Forme libre 43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433" name="Ellipse 43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214" name="Groupe 550"/>
            <p:cNvGrpSpPr>
              <a:grpSpLocks/>
            </p:cNvGrpSpPr>
            <p:nvPr/>
          </p:nvGrpSpPr>
          <p:grpSpPr bwMode="auto">
            <a:xfrm>
              <a:off x="2927350" y="3586163"/>
              <a:ext cx="4059238" cy="1911350"/>
              <a:chOff x="2927350" y="3586163"/>
              <a:chExt cx="4059238" cy="1911350"/>
            </a:xfrm>
          </p:grpSpPr>
          <p:grpSp>
            <p:nvGrpSpPr>
              <p:cNvPr id="215" name="Groupe 547"/>
              <p:cNvGrpSpPr>
                <a:grpSpLocks/>
              </p:cNvGrpSpPr>
              <p:nvPr/>
            </p:nvGrpSpPr>
            <p:grpSpPr bwMode="auto">
              <a:xfrm>
                <a:off x="2927350" y="3586163"/>
                <a:ext cx="2747963" cy="400050"/>
                <a:chOff x="2927350" y="3586163"/>
                <a:chExt cx="2747963" cy="400050"/>
              </a:xfrm>
            </p:grpSpPr>
            <p:grpSp>
              <p:nvGrpSpPr>
                <p:cNvPr id="21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078162" y="373062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430" name="Forme libre 42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31" name="Ellipse 43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19" name="Ellipse 318"/>
                <p:cNvSpPr/>
                <p:nvPr/>
              </p:nvSpPr>
              <p:spPr bwMode="auto">
                <a:xfrm rot="10800000">
                  <a:off x="3213100" y="385127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17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2981326" y="3732212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428" name="Forme libre 42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29" name="Ellipse 42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21" name="Ellipse 320"/>
                <p:cNvSpPr/>
                <p:nvPr/>
              </p:nvSpPr>
              <p:spPr bwMode="auto">
                <a:xfrm rot="10800000">
                  <a:off x="3117850" y="3854450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1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2889251" y="3732212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426" name="Forme libre 42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27" name="Ellipse 42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23" name="Ellipse 322"/>
                <p:cNvSpPr/>
                <p:nvPr/>
              </p:nvSpPr>
              <p:spPr bwMode="auto">
                <a:xfrm rot="10800000">
                  <a:off x="3024188" y="3854450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24" name="Ellipse 323"/>
                <p:cNvSpPr/>
                <p:nvPr/>
              </p:nvSpPr>
              <p:spPr bwMode="auto">
                <a:xfrm rot="10800000">
                  <a:off x="2927350" y="3862388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19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465512" y="3721101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424" name="Forme libre 42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25" name="Ellipse 42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26" name="Ellipse 325"/>
                <p:cNvSpPr/>
                <p:nvPr/>
              </p:nvSpPr>
              <p:spPr bwMode="auto">
                <a:xfrm rot="10800000">
                  <a:off x="3601223" y="3843204"/>
                  <a:ext cx="45692" cy="458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  <a:scene3d>
                  <a:camera prst="orthographicFront"/>
                  <a:lightRig rig="morning" dir="t"/>
                </a:scene3d>
                <a:sp3d extrusionH="76200" prstMaterial="plastic">
                  <a:bevelT w="31750"/>
                  <a:bevelB w="63500"/>
                  <a:extrusionClr>
                    <a:srgbClr val="C00000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367882" y="3723481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22" name="Forme libre 42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23" name="Ellipse 42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28" name="Ellipse 327"/>
                <p:cNvSpPr/>
                <p:nvPr/>
              </p:nvSpPr>
              <p:spPr bwMode="auto">
                <a:xfrm rot="10800000">
                  <a:off x="3505200" y="3844925"/>
                  <a:ext cx="44450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5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275807" y="3723481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20" name="Forme libre 41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21" name="Ellipse 42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30" name="Ellipse 329"/>
                <p:cNvSpPr/>
                <p:nvPr/>
              </p:nvSpPr>
              <p:spPr bwMode="auto">
                <a:xfrm rot="10800000">
                  <a:off x="3411538" y="384492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179763" y="3732213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418" name="Forme libre 41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19" name="Ellipse 41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32" name="Ellipse 331"/>
                <p:cNvSpPr/>
                <p:nvPr/>
              </p:nvSpPr>
              <p:spPr bwMode="auto">
                <a:xfrm rot="10800000">
                  <a:off x="3314700" y="385286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7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846513" y="3713163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416" name="Forme libre 4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17" name="Ellipse 4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34" name="Ellipse 333"/>
                <p:cNvSpPr/>
                <p:nvPr/>
              </p:nvSpPr>
              <p:spPr bwMode="auto">
                <a:xfrm rot="10800000">
                  <a:off x="3981450" y="38354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748882" y="3715543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14" name="Forme libre 41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15" name="Ellipse 41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36" name="Ellipse 335"/>
                <p:cNvSpPr/>
                <p:nvPr/>
              </p:nvSpPr>
              <p:spPr bwMode="auto">
                <a:xfrm rot="10800000">
                  <a:off x="3886200" y="3836988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29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656807" y="3715543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12" name="Forme libre 41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13" name="Ellipse 41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38" name="Ellipse 337"/>
                <p:cNvSpPr/>
                <p:nvPr/>
              </p:nvSpPr>
              <p:spPr bwMode="auto">
                <a:xfrm rot="10800000">
                  <a:off x="3792538" y="3836988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560762" y="372427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410" name="Forme libre 40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11" name="Ellipse 41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40" name="Ellipse 339"/>
                <p:cNvSpPr/>
                <p:nvPr/>
              </p:nvSpPr>
              <p:spPr bwMode="auto">
                <a:xfrm rot="10800000">
                  <a:off x="3695700" y="384492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1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221162" y="370522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408" name="Forme libre 40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09" name="Ellipse 40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42" name="Ellipse 341"/>
                <p:cNvSpPr/>
                <p:nvPr/>
              </p:nvSpPr>
              <p:spPr bwMode="auto">
                <a:xfrm rot="10800000">
                  <a:off x="4356100" y="382746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2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123532" y="3707606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06" name="Forme libre 40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07" name="Ellipse 40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44" name="Ellipse 343"/>
                <p:cNvSpPr/>
                <p:nvPr/>
              </p:nvSpPr>
              <p:spPr bwMode="auto">
                <a:xfrm rot="10800000">
                  <a:off x="4260850" y="3829050"/>
                  <a:ext cx="44450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3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031457" y="3707606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404" name="Forme libre 40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05" name="Ellipse 40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46" name="Ellipse 345"/>
                <p:cNvSpPr/>
                <p:nvPr/>
              </p:nvSpPr>
              <p:spPr bwMode="auto">
                <a:xfrm rot="10800000">
                  <a:off x="4167188" y="382905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4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3935413" y="371633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402" name="Forme libre 40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03" name="Ellipse 40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48" name="Ellipse 347"/>
                <p:cNvSpPr/>
                <p:nvPr/>
              </p:nvSpPr>
              <p:spPr bwMode="auto">
                <a:xfrm rot="10800000">
                  <a:off x="4070350" y="3836988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608513" y="368458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400" name="Forme libre 39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401" name="Ellipse 40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50" name="Ellipse 349"/>
                <p:cNvSpPr/>
                <p:nvPr/>
              </p:nvSpPr>
              <p:spPr bwMode="auto">
                <a:xfrm rot="10800000">
                  <a:off x="4743450" y="3806825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3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510882" y="3686968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398" name="Forme libre 39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99" name="Ellipse 39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52" name="Ellipse 351"/>
                <p:cNvSpPr/>
                <p:nvPr/>
              </p:nvSpPr>
              <p:spPr bwMode="auto">
                <a:xfrm rot="10800000">
                  <a:off x="4648200" y="380841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4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418807" y="3686968"/>
                  <a:ext cx="311150" cy="138113"/>
                  <a:chOff x="1682040" y="1796196"/>
                  <a:chExt cx="370653" cy="278097"/>
                </a:xfrm>
              </p:grpSpPr>
              <p:sp>
                <p:nvSpPr>
                  <p:cNvPr id="396" name="Forme libre 39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97" name="Ellipse 39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54" name="Ellipse 353"/>
                <p:cNvSpPr/>
                <p:nvPr/>
              </p:nvSpPr>
              <p:spPr bwMode="auto">
                <a:xfrm rot="10800000">
                  <a:off x="4554538" y="38084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42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322762" y="3695701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394" name="Forme libre 39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95" name="Ellipse 39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56" name="Ellipse 355"/>
                <p:cNvSpPr/>
                <p:nvPr/>
              </p:nvSpPr>
              <p:spPr bwMode="auto">
                <a:xfrm rot="10800000">
                  <a:off x="4457700" y="381635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44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984751" y="3671887"/>
                  <a:ext cx="309562" cy="138113"/>
                  <a:chOff x="1682040" y="1796196"/>
                  <a:chExt cx="370653" cy="278097"/>
                </a:xfrm>
              </p:grpSpPr>
              <p:sp>
                <p:nvSpPr>
                  <p:cNvPr id="392" name="Forme libre 39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93" name="Ellipse 39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58" name="Ellipse 357"/>
                <p:cNvSpPr/>
                <p:nvPr/>
              </p:nvSpPr>
              <p:spPr bwMode="auto">
                <a:xfrm rot="10800000">
                  <a:off x="5119688" y="379412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46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887119" y="3674269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390" name="Forme libre 38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91" name="Ellipse 39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60" name="Ellipse 359"/>
                <p:cNvSpPr/>
                <p:nvPr/>
              </p:nvSpPr>
              <p:spPr bwMode="auto">
                <a:xfrm rot="10800000">
                  <a:off x="5024438" y="379571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48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795044" y="3674269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388" name="Forme libre 38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89" name="Ellipse 38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62" name="Ellipse 361"/>
                <p:cNvSpPr/>
                <p:nvPr/>
              </p:nvSpPr>
              <p:spPr bwMode="auto">
                <a:xfrm rot="10800000">
                  <a:off x="4930775" y="379571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50" name="Groupe 206"/>
                <p:cNvGrpSpPr>
                  <a:grpSpLocks/>
                </p:cNvGrpSpPr>
                <p:nvPr/>
              </p:nvGrpSpPr>
              <p:grpSpPr bwMode="auto">
                <a:xfrm rot="-4079670">
                  <a:off x="4699000" y="3683000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386" name="Forme libre 38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87" name="Ellipse 38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64" name="Ellipse 363"/>
                <p:cNvSpPr/>
                <p:nvPr/>
              </p:nvSpPr>
              <p:spPr bwMode="auto">
                <a:xfrm rot="10800000">
                  <a:off x="4833938" y="380365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52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357019" y="3726656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384" name="Forme libre 38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85" name="Ellipse 38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66" name="Ellipse 365"/>
                <p:cNvSpPr/>
                <p:nvPr/>
              </p:nvSpPr>
              <p:spPr bwMode="auto">
                <a:xfrm rot="11216597">
                  <a:off x="5481638" y="3848100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54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260181" y="3717132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382" name="Forme libre 38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83" name="Ellipse 38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68" name="Ellipse 367"/>
                <p:cNvSpPr/>
                <p:nvPr/>
              </p:nvSpPr>
              <p:spPr bwMode="auto">
                <a:xfrm rot="11216597">
                  <a:off x="5386388" y="3838575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56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168106" y="3706020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380" name="Forme libre 37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81" name="Ellipse 38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70" name="Ellipse 369"/>
                <p:cNvSpPr/>
                <p:nvPr/>
              </p:nvSpPr>
              <p:spPr bwMode="auto">
                <a:xfrm rot="11216597">
                  <a:off x="5294313" y="38274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58" name="Groupe 206"/>
                <p:cNvGrpSpPr>
                  <a:grpSpLocks/>
                </p:cNvGrpSpPr>
                <p:nvPr/>
              </p:nvGrpSpPr>
              <p:grpSpPr bwMode="auto">
                <a:xfrm rot="-3663073">
                  <a:off x="5071269" y="3702844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378" name="Forme libre 37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79" name="Ellipse 37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72" name="Ellipse 371"/>
                <p:cNvSpPr/>
                <p:nvPr/>
              </p:nvSpPr>
              <p:spPr bwMode="auto">
                <a:xfrm rot="11216597">
                  <a:off x="5197475" y="3824288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73" name="Ellipse 372"/>
                <p:cNvSpPr/>
                <p:nvPr/>
              </p:nvSpPr>
              <p:spPr bwMode="auto">
                <a:xfrm rot="12163163">
                  <a:off x="5629275" y="3910013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260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430837" y="3762376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376" name="Forme libre 37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77" name="Ellipse 37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75" name="Ellipse 374"/>
                <p:cNvSpPr/>
                <p:nvPr/>
              </p:nvSpPr>
              <p:spPr bwMode="auto">
                <a:xfrm rot="12163163">
                  <a:off x="5537200" y="3879850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262" name="Groupe 548"/>
              <p:cNvGrpSpPr>
                <a:grpSpLocks/>
              </p:cNvGrpSpPr>
              <p:nvPr/>
            </p:nvGrpSpPr>
            <p:grpSpPr bwMode="auto">
              <a:xfrm>
                <a:off x="5608638" y="3706813"/>
                <a:ext cx="527050" cy="530225"/>
                <a:chOff x="5608638" y="3706813"/>
                <a:chExt cx="527050" cy="530225"/>
              </a:xfrm>
            </p:grpSpPr>
            <p:grpSp>
              <p:nvGrpSpPr>
                <p:cNvPr id="264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699125" y="3863975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316" name="Forme libre 31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17" name="Ellipse 31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01" name="Ellipse 300"/>
                <p:cNvSpPr/>
                <p:nvPr/>
              </p:nvSpPr>
              <p:spPr bwMode="auto">
                <a:xfrm rot="12163163">
                  <a:off x="5805488" y="3981450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00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609431" y="3828257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314" name="Forme libre 31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15" name="Ellipse 31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03" name="Ellipse 302"/>
                <p:cNvSpPr/>
                <p:nvPr/>
              </p:nvSpPr>
              <p:spPr bwMode="auto">
                <a:xfrm rot="12163163">
                  <a:off x="5715000" y="3944938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02" name="Groupe 206"/>
                <p:cNvGrpSpPr>
                  <a:grpSpLocks/>
                </p:cNvGrpSpPr>
                <p:nvPr/>
              </p:nvGrpSpPr>
              <p:grpSpPr bwMode="auto">
                <a:xfrm rot="-2716507">
                  <a:off x="5522913" y="3792538"/>
                  <a:ext cx="309562" cy="138112"/>
                  <a:chOff x="1682040" y="1796196"/>
                  <a:chExt cx="370653" cy="278097"/>
                </a:xfrm>
              </p:grpSpPr>
              <p:sp>
                <p:nvSpPr>
                  <p:cNvPr id="312" name="Forme libre 31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13" name="Ellipse 31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05" name="Ellipse 304"/>
                <p:cNvSpPr/>
                <p:nvPr/>
              </p:nvSpPr>
              <p:spPr bwMode="auto">
                <a:xfrm rot="13098533">
                  <a:off x="6089650" y="41910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06" name="Ellipse 305"/>
                <p:cNvSpPr/>
                <p:nvPr/>
              </p:nvSpPr>
              <p:spPr bwMode="auto">
                <a:xfrm rot="13098533">
                  <a:off x="6013450" y="4132263"/>
                  <a:ext cx="44450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307" name="Ellipse 306"/>
                <p:cNvSpPr/>
                <p:nvPr/>
              </p:nvSpPr>
              <p:spPr bwMode="auto">
                <a:xfrm rot="13098533">
                  <a:off x="5940425" y="4075113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04" name="Groupe 206"/>
                <p:cNvGrpSpPr>
                  <a:grpSpLocks/>
                </p:cNvGrpSpPr>
                <p:nvPr/>
              </p:nvGrpSpPr>
              <p:grpSpPr bwMode="auto">
                <a:xfrm rot="-1781137">
                  <a:off x="5772150" y="3914775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310" name="Forme libre 30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311" name="Ellipse 31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309" name="Ellipse 308"/>
                <p:cNvSpPr/>
                <p:nvPr/>
              </p:nvSpPr>
              <p:spPr bwMode="auto">
                <a:xfrm rot="13098533">
                  <a:off x="5859463" y="4021138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  <p:grpSp>
            <p:nvGrpSpPr>
              <p:cNvPr id="308" name="Groupe 549"/>
              <p:cNvGrpSpPr>
                <a:grpSpLocks/>
              </p:cNvGrpSpPr>
              <p:nvPr/>
            </p:nvGrpSpPr>
            <p:grpSpPr bwMode="auto">
              <a:xfrm>
                <a:off x="6002338" y="4083050"/>
                <a:ext cx="984250" cy="1414463"/>
                <a:chOff x="6002338" y="4083050"/>
                <a:chExt cx="984250" cy="1414463"/>
              </a:xfrm>
            </p:grpSpPr>
            <p:grpSp>
              <p:nvGrpSpPr>
                <p:cNvPr id="318" name="Groupe 206"/>
                <p:cNvGrpSpPr>
                  <a:grpSpLocks/>
                </p:cNvGrpSpPr>
                <p:nvPr/>
              </p:nvGrpSpPr>
              <p:grpSpPr bwMode="auto">
                <a:xfrm rot="-1781137">
                  <a:off x="6002338" y="408305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298" name="Forme libre 29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99" name="Ellipse 29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320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254750" y="4341813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296" name="Forme libre 29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97" name="Ellipse 29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35" name="Ellipse 234"/>
                <p:cNvSpPr/>
                <p:nvPr/>
              </p:nvSpPr>
              <p:spPr bwMode="auto">
                <a:xfrm rot="13711353">
                  <a:off x="6334125" y="4441825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22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189663" y="4271963"/>
                  <a:ext cx="311150" cy="136525"/>
                  <a:chOff x="1682040" y="1796196"/>
                  <a:chExt cx="370653" cy="278097"/>
                </a:xfrm>
              </p:grpSpPr>
              <p:sp>
                <p:nvSpPr>
                  <p:cNvPr id="294" name="Forme libre 29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95" name="Ellipse 29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37" name="Ellipse 236"/>
                <p:cNvSpPr/>
                <p:nvPr/>
              </p:nvSpPr>
              <p:spPr bwMode="auto">
                <a:xfrm rot="13711353">
                  <a:off x="6267450" y="4370388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25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127750" y="4202113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292" name="Forme libre 29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93" name="Ellipse 29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39" name="Ellipse 238"/>
                <p:cNvSpPr/>
                <p:nvPr/>
              </p:nvSpPr>
              <p:spPr bwMode="auto">
                <a:xfrm rot="13711353">
                  <a:off x="6206331" y="4301332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27" name="Groupe 206"/>
                <p:cNvGrpSpPr>
                  <a:grpSpLocks/>
                </p:cNvGrpSpPr>
                <p:nvPr/>
              </p:nvGrpSpPr>
              <p:grpSpPr bwMode="auto">
                <a:xfrm rot="-1168317">
                  <a:off x="6057900" y="4135438"/>
                  <a:ext cx="311150" cy="138112"/>
                  <a:chOff x="1682040" y="1796196"/>
                  <a:chExt cx="370653" cy="278097"/>
                </a:xfrm>
              </p:grpSpPr>
              <p:sp>
                <p:nvSpPr>
                  <p:cNvPr id="290" name="Forme libre 28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91" name="Ellipse 29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41" name="Ellipse 240"/>
                <p:cNvSpPr/>
                <p:nvPr/>
              </p:nvSpPr>
              <p:spPr bwMode="auto">
                <a:xfrm rot="13711353">
                  <a:off x="6135688" y="42338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29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440488" y="4651375"/>
                  <a:ext cx="309562" cy="136525"/>
                  <a:chOff x="1682040" y="1796196"/>
                  <a:chExt cx="370653" cy="278097"/>
                </a:xfrm>
              </p:grpSpPr>
              <p:sp>
                <p:nvSpPr>
                  <p:cNvPr id="288" name="Forme libre 28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9" name="Ellipse 28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43" name="Ellipse 242"/>
                <p:cNvSpPr/>
                <p:nvPr/>
              </p:nvSpPr>
              <p:spPr bwMode="auto">
                <a:xfrm rot="14480367">
                  <a:off x="6507956" y="4736307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31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392863" y="4567238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286" name="Forme libre 28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7" name="Ellipse 28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45" name="Ellipse 244"/>
                <p:cNvSpPr/>
                <p:nvPr/>
              </p:nvSpPr>
              <p:spPr bwMode="auto">
                <a:xfrm rot="14480367">
                  <a:off x="6459538" y="4651375"/>
                  <a:ext cx="46038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33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348413" y="4486275"/>
                  <a:ext cx="307975" cy="136525"/>
                  <a:chOff x="1682040" y="1796196"/>
                  <a:chExt cx="370653" cy="278097"/>
                </a:xfrm>
              </p:grpSpPr>
              <p:sp>
                <p:nvSpPr>
                  <p:cNvPr id="284" name="Forme libre 28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5" name="Ellipse 28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47" name="Ellipse 246"/>
                <p:cNvSpPr/>
                <p:nvPr/>
              </p:nvSpPr>
              <p:spPr bwMode="auto">
                <a:xfrm rot="14480367">
                  <a:off x="6415088" y="45704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35" name="Groupe 206"/>
                <p:cNvGrpSpPr>
                  <a:grpSpLocks/>
                </p:cNvGrpSpPr>
                <p:nvPr/>
              </p:nvGrpSpPr>
              <p:grpSpPr bwMode="auto">
                <a:xfrm rot="-399303">
                  <a:off x="6294438" y="4405313"/>
                  <a:ext cx="309562" cy="136525"/>
                  <a:chOff x="1682040" y="1796196"/>
                  <a:chExt cx="370653" cy="278097"/>
                </a:xfrm>
              </p:grpSpPr>
              <p:sp>
                <p:nvSpPr>
                  <p:cNvPr id="282" name="Forme libre 28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3" name="Ellipse 28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49" name="Ellipse 248"/>
                <p:cNvSpPr/>
                <p:nvPr/>
              </p:nvSpPr>
              <p:spPr bwMode="auto">
                <a:xfrm rot="14480367">
                  <a:off x="6361906" y="4490244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37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83363" y="50085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280" name="Forme libre 27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81" name="Ellipse 28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51" name="Ellipse 250"/>
                <p:cNvSpPr/>
                <p:nvPr/>
              </p:nvSpPr>
              <p:spPr bwMode="auto">
                <a:xfrm rot="14979012">
                  <a:off x="6645275" y="5084763"/>
                  <a:ext cx="46037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39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46850" y="4918075"/>
                  <a:ext cx="309563" cy="138113"/>
                  <a:chOff x="1682040" y="1796196"/>
                  <a:chExt cx="370653" cy="278097"/>
                </a:xfrm>
              </p:grpSpPr>
              <p:sp>
                <p:nvSpPr>
                  <p:cNvPr id="278" name="Forme libre 27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9" name="Ellipse 27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53" name="Ellipse 252"/>
                <p:cNvSpPr/>
                <p:nvPr/>
              </p:nvSpPr>
              <p:spPr bwMode="auto">
                <a:xfrm rot="14979012">
                  <a:off x="6609556" y="4995069"/>
                  <a:ext cx="46038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41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515100" y="48307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276" name="Forme libre 27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7" name="Ellipse 27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55" name="Ellipse 254"/>
                <p:cNvSpPr/>
                <p:nvPr/>
              </p:nvSpPr>
              <p:spPr bwMode="auto">
                <a:xfrm rot="14979012">
                  <a:off x="6577013" y="49069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43" name="Groupe 206"/>
                <p:cNvGrpSpPr>
                  <a:grpSpLocks/>
                </p:cNvGrpSpPr>
                <p:nvPr/>
              </p:nvGrpSpPr>
              <p:grpSpPr bwMode="auto">
                <a:xfrm rot="99342">
                  <a:off x="6473825" y="474345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274" name="Forme libre 273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5" name="Ellipse 274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57" name="Ellipse 256"/>
                <p:cNvSpPr/>
                <p:nvPr/>
              </p:nvSpPr>
              <p:spPr bwMode="auto">
                <a:xfrm rot="14979012">
                  <a:off x="6535738" y="481806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45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78613" y="5359400"/>
                  <a:ext cx="307975" cy="138113"/>
                  <a:chOff x="1682040" y="1796196"/>
                  <a:chExt cx="370653" cy="278097"/>
                </a:xfrm>
              </p:grpSpPr>
              <p:sp>
                <p:nvSpPr>
                  <p:cNvPr id="272" name="Forme libre 271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3" name="Ellipse 272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59" name="Ellipse 258"/>
                <p:cNvSpPr/>
                <p:nvPr/>
              </p:nvSpPr>
              <p:spPr bwMode="auto">
                <a:xfrm rot="15292940">
                  <a:off x="6738938" y="5429250"/>
                  <a:ext cx="44450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47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51625" y="5265738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270" name="Forme libre 269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71" name="Ellipse 270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61" name="Ellipse 260"/>
                <p:cNvSpPr/>
                <p:nvPr/>
              </p:nvSpPr>
              <p:spPr bwMode="auto">
                <a:xfrm rot="15292940">
                  <a:off x="6711156" y="5336382"/>
                  <a:ext cx="46037" cy="44450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49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626225" y="5176838"/>
                  <a:ext cx="309563" cy="138112"/>
                  <a:chOff x="1682040" y="1796196"/>
                  <a:chExt cx="370653" cy="278097"/>
                </a:xfrm>
              </p:grpSpPr>
              <p:sp>
                <p:nvSpPr>
                  <p:cNvPr id="268" name="Forme libre 267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9" name="Ellipse 268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63" name="Ellipse 262"/>
                <p:cNvSpPr/>
                <p:nvPr/>
              </p:nvSpPr>
              <p:spPr bwMode="auto">
                <a:xfrm rot="15292940">
                  <a:off x="6686550" y="5245100"/>
                  <a:ext cx="46038" cy="46038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grpSp>
              <p:nvGrpSpPr>
                <p:cNvPr id="351" name="Groupe 206"/>
                <p:cNvGrpSpPr>
                  <a:grpSpLocks/>
                </p:cNvGrpSpPr>
                <p:nvPr/>
              </p:nvGrpSpPr>
              <p:grpSpPr bwMode="auto">
                <a:xfrm rot="413270">
                  <a:off x="6594475" y="5084763"/>
                  <a:ext cx="307975" cy="138112"/>
                  <a:chOff x="1682040" y="1796196"/>
                  <a:chExt cx="370653" cy="278097"/>
                </a:xfrm>
              </p:grpSpPr>
              <p:sp>
                <p:nvSpPr>
                  <p:cNvPr id="266" name="Forme libre 265"/>
                  <p:cNvSpPr/>
                  <p:nvPr/>
                </p:nvSpPr>
                <p:spPr bwMode="auto">
                  <a:xfrm rot="5059496">
                    <a:off x="1726315" y="1843397"/>
                    <a:ext cx="186621" cy="275171"/>
                  </a:xfrm>
                  <a:custGeom>
                    <a:avLst/>
                    <a:gdLst>
                      <a:gd name="connsiteX0" fmla="*/ 52387 w 52387"/>
                      <a:gd name="connsiteY0" fmla="*/ 0 h 114300"/>
                      <a:gd name="connsiteX1" fmla="*/ 19050 w 52387"/>
                      <a:gd name="connsiteY1" fmla="*/ 38100 h 114300"/>
                      <a:gd name="connsiteX2" fmla="*/ 42862 w 52387"/>
                      <a:gd name="connsiteY2" fmla="*/ 85725 h 114300"/>
                      <a:gd name="connsiteX3" fmla="*/ 0 w 52387"/>
                      <a:gd name="connsiteY3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87" h="114300">
                        <a:moveTo>
                          <a:pt x="52387" y="0"/>
                        </a:moveTo>
                        <a:cubicBezTo>
                          <a:pt x="36512" y="11906"/>
                          <a:pt x="20637" y="23813"/>
                          <a:pt x="19050" y="38100"/>
                        </a:cubicBezTo>
                        <a:cubicBezTo>
                          <a:pt x="17463" y="52387"/>
                          <a:pt x="46037" y="73025"/>
                          <a:pt x="42862" y="85725"/>
                        </a:cubicBezTo>
                        <a:cubicBezTo>
                          <a:pt x="39687" y="98425"/>
                          <a:pt x="19843" y="106362"/>
                          <a:pt x="0" y="114300"/>
                        </a:cubicBezTo>
                      </a:path>
                    </a:pathLst>
                  </a:custGeom>
                  <a:ln w="19050">
                    <a:solidFill>
                      <a:schemeClr val="tx1"/>
                    </a:solidFill>
                  </a:ln>
                  <a:scene3d>
                    <a:camera prst="orthographicFront">
                      <a:rot lat="0" lon="10800000" rev="0"/>
                    </a:camera>
                    <a:lightRig rig="threePt" dir="t"/>
                  </a:scene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  <p:sp>
                <p:nvSpPr>
                  <p:cNvPr id="267" name="Ellipse 266"/>
                  <p:cNvSpPr/>
                  <p:nvPr/>
                </p:nvSpPr>
                <p:spPr bwMode="auto">
                  <a:xfrm rot="15859496">
                    <a:off x="1912528" y="1807967"/>
                    <a:ext cx="151935" cy="12839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9525" cmpd="sng">
                    <a:solidFill>
                      <a:srgbClr val="C00000"/>
                    </a:solidFill>
                  </a:ln>
                  <a:effectLst>
                    <a:outerShdw blurRad="50800" dist="50800" dir="2100000" sx="29000" sy="29000" algn="ctr" rotWithShape="0">
                      <a:srgbClr val="C00000"/>
                    </a:outerShdw>
                  </a:effectLst>
                  <a:scene3d>
                    <a:camera prst="orthographicFront"/>
                    <a:lightRig rig="morning" dir="t"/>
                  </a:scene3d>
                  <a:sp3d extrusionH="76200" prstMaterial="plastic">
                    <a:bevelT w="31750"/>
                    <a:bevelB w="63500"/>
                    <a:extrusionClr>
                      <a:srgbClr val="C00000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fr-FR"/>
                  </a:p>
                </p:txBody>
              </p:sp>
            </p:grpSp>
            <p:sp>
              <p:nvSpPr>
                <p:cNvPr id="265" name="Ellipse 264"/>
                <p:cNvSpPr/>
                <p:nvPr/>
              </p:nvSpPr>
              <p:spPr bwMode="auto">
                <a:xfrm rot="15292940">
                  <a:off x="6653213" y="5154613"/>
                  <a:ext cx="46037" cy="46037"/>
                </a:xfrm>
                <a:prstGeom prst="ellipse">
                  <a:avLst/>
                </a:prstGeom>
                <a:solidFill>
                  <a:srgbClr val="C00000"/>
                </a:solidFill>
                <a:ln w="9525" cmpd="sng">
                  <a:solidFill>
                    <a:srgbClr val="C00000"/>
                  </a:solidFill>
                </a:ln>
                <a:effectLst>
                  <a:outerShdw blurRad="50800" dist="50800" dir="2100000" sx="29000" sy="29000" algn="ctr" rotWithShape="0">
                    <a:srgbClr val="C00000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</p:grpSp>
        </p:grpSp>
      </p:grpSp>
      <p:sp>
        <p:nvSpPr>
          <p:cNvPr id="436" name="Forme libre 435"/>
          <p:cNvSpPr/>
          <p:nvPr/>
        </p:nvSpPr>
        <p:spPr bwMode="auto">
          <a:xfrm rot="18034542">
            <a:off x="6483152" y="2631955"/>
            <a:ext cx="91617" cy="229818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37" name="Ellipse 436"/>
          <p:cNvSpPr/>
          <p:nvPr/>
        </p:nvSpPr>
        <p:spPr bwMode="auto">
          <a:xfrm rot="7234542">
            <a:off x="6346339" y="2652931"/>
            <a:ext cx="74589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38" name="Forme libre 437"/>
          <p:cNvSpPr/>
          <p:nvPr/>
        </p:nvSpPr>
        <p:spPr bwMode="auto">
          <a:xfrm rot="18034542">
            <a:off x="6460256" y="2721680"/>
            <a:ext cx="91617" cy="228639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39" name="Ellipse 438"/>
          <p:cNvSpPr/>
          <p:nvPr/>
        </p:nvSpPr>
        <p:spPr bwMode="auto">
          <a:xfrm rot="7234542">
            <a:off x="6324027" y="2742769"/>
            <a:ext cx="74589" cy="10668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53" name="Groupe 206"/>
          <p:cNvGrpSpPr>
            <a:grpSpLocks/>
          </p:cNvGrpSpPr>
          <p:nvPr/>
        </p:nvGrpSpPr>
        <p:grpSpPr bwMode="auto">
          <a:xfrm rot="10676513">
            <a:off x="7021513" y="5041900"/>
            <a:ext cx="311150" cy="138113"/>
            <a:chOff x="1682040" y="1796196"/>
            <a:chExt cx="370653" cy="278097"/>
          </a:xfrm>
        </p:grpSpPr>
        <p:sp>
          <p:nvSpPr>
            <p:cNvPr id="441" name="Forme libre 44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42" name="Ellipse 44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43" name="Ellipse 442"/>
          <p:cNvSpPr/>
          <p:nvPr/>
        </p:nvSpPr>
        <p:spPr bwMode="auto">
          <a:xfrm rot="3956183">
            <a:off x="7222065" y="5053343"/>
            <a:ext cx="45692" cy="458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55" name="Groupe 206"/>
          <p:cNvGrpSpPr>
            <a:grpSpLocks/>
          </p:cNvGrpSpPr>
          <p:nvPr/>
        </p:nvGrpSpPr>
        <p:grpSpPr bwMode="auto">
          <a:xfrm rot="10676513">
            <a:off x="7062788" y="5129213"/>
            <a:ext cx="311150" cy="138112"/>
            <a:chOff x="1682040" y="1796196"/>
            <a:chExt cx="370653" cy="278097"/>
          </a:xfrm>
        </p:grpSpPr>
        <p:sp>
          <p:nvSpPr>
            <p:cNvPr id="445" name="Forme libre 44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46" name="Ellipse 44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47" name="Ellipse 446"/>
          <p:cNvSpPr/>
          <p:nvPr/>
        </p:nvSpPr>
        <p:spPr bwMode="auto">
          <a:xfrm rot="3956183">
            <a:off x="7263607" y="5141119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57" name="Groupe 206"/>
          <p:cNvGrpSpPr>
            <a:grpSpLocks/>
          </p:cNvGrpSpPr>
          <p:nvPr/>
        </p:nvGrpSpPr>
        <p:grpSpPr bwMode="auto">
          <a:xfrm rot="10676513">
            <a:off x="7100888" y="5213350"/>
            <a:ext cx="311150" cy="138113"/>
            <a:chOff x="1682040" y="1796196"/>
            <a:chExt cx="370653" cy="278097"/>
          </a:xfrm>
        </p:grpSpPr>
        <p:sp>
          <p:nvSpPr>
            <p:cNvPr id="449" name="Forme libre 44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50" name="Ellipse 44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51" name="Ellipse 450"/>
          <p:cNvSpPr/>
          <p:nvPr/>
        </p:nvSpPr>
        <p:spPr bwMode="auto">
          <a:xfrm rot="3956183">
            <a:off x="7300913" y="522605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59" name="Groupe 206"/>
          <p:cNvGrpSpPr>
            <a:grpSpLocks/>
          </p:cNvGrpSpPr>
          <p:nvPr/>
        </p:nvGrpSpPr>
        <p:grpSpPr bwMode="auto">
          <a:xfrm rot="10676513">
            <a:off x="6859588" y="4697413"/>
            <a:ext cx="309562" cy="138112"/>
            <a:chOff x="1682040" y="1796196"/>
            <a:chExt cx="370653" cy="278097"/>
          </a:xfrm>
        </p:grpSpPr>
        <p:sp>
          <p:nvSpPr>
            <p:cNvPr id="453" name="Forme libre 45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54" name="Ellipse 45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55" name="Ellipse 454"/>
          <p:cNvSpPr/>
          <p:nvPr/>
        </p:nvSpPr>
        <p:spPr bwMode="auto">
          <a:xfrm rot="3956183">
            <a:off x="7059613" y="4708525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61" name="Groupe 206"/>
          <p:cNvGrpSpPr>
            <a:grpSpLocks/>
          </p:cNvGrpSpPr>
          <p:nvPr/>
        </p:nvGrpSpPr>
        <p:grpSpPr bwMode="auto">
          <a:xfrm rot="10676513">
            <a:off x="6900863" y="4784725"/>
            <a:ext cx="311150" cy="138113"/>
            <a:chOff x="1682040" y="1796196"/>
            <a:chExt cx="370653" cy="278097"/>
          </a:xfrm>
        </p:grpSpPr>
        <p:sp>
          <p:nvSpPr>
            <p:cNvPr id="457" name="Forme libre 45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58" name="Ellipse 45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59" name="Ellipse 458"/>
          <p:cNvSpPr/>
          <p:nvPr/>
        </p:nvSpPr>
        <p:spPr bwMode="auto">
          <a:xfrm rot="3956183">
            <a:off x="7101682" y="4796631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63" name="Groupe 206"/>
          <p:cNvGrpSpPr>
            <a:grpSpLocks/>
          </p:cNvGrpSpPr>
          <p:nvPr/>
        </p:nvGrpSpPr>
        <p:grpSpPr bwMode="auto">
          <a:xfrm rot="10676513">
            <a:off x="6937375" y="4868863"/>
            <a:ext cx="311150" cy="138112"/>
            <a:chOff x="1682040" y="1796196"/>
            <a:chExt cx="370653" cy="278097"/>
          </a:xfrm>
        </p:grpSpPr>
        <p:sp>
          <p:nvSpPr>
            <p:cNvPr id="461" name="Forme libre 46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62" name="Ellipse 46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63" name="Ellipse 462"/>
          <p:cNvSpPr/>
          <p:nvPr/>
        </p:nvSpPr>
        <p:spPr bwMode="auto">
          <a:xfrm rot="3956183">
            <a:off x="7138988" y="48815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65" name="Groupe 206"/>
          <p:cNvGrpSpPr>
            <a:grpSpLocks/>
          </p:cNvGrpSpPr>
          <p:nvPr/>
        </p:nvGrpSpPr>
        <p:grpSpPr bwMode="auto">
          <a:xfrm rot="10676513">
            <a:off x="6986588" y="4953000"/>
            <a:ext cx="309562" cy="138113"/>
            <a:chOff x="1682040" y="1796196"/>
            <a:chExt cx="370653" cy="278097"/>
          </a:xfrm>
        </p:grpSpPr>
        <p:sp>
          <p:nvSpPr>
            <p:cNvPr id="465" name="Forme libre 46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66" name="Ellipse 46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67" name="Ellipse 466"/>
          <p:cNvSpPr/>
          <p:nvPr/>
        </p:nvSpPr>
        <p:spPr bwMode="auto">
          <a:xfrm rot="3956183">
            <a:off x="7185025" y="496570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67" name="Groupe 206"/>
          <p:cNvGrpSpPr>
            <a:grpSpLocks/>
          </p:cNvGrpSpPr>
          <p:nvPr/>
        </p:nvGrpSpPr>
        <p:grpSpPr bwMode="auto">
          <a:xfrm rot="10676513">
            <a:off x="6699250" y="4357688"/>
            <a:ext cx="309563" cy="138112"/>
            <a:chOff x="1682040" y="1796196"/>
            <a:chExt cx="370653" cy="278097"/>
          </a:xfrm>
        </p:grpSpPr>
        <p:sp>
          <p:nvSpPr>
            <p:cNvPr id="469" name="Forme libre 46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70" name="Ellipse 46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71" name="Ellipse 470"/>
          <p:cNvSpPr/>
          <p:nvPr/>
        </p:nvSpPr>
        <p:spPr bwMode="auto">
          <a:xfrm rot="3956183">
            <a:off x="6899275" y="43703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69" name="Groupe 206"/>
          <p:cNvGrpSpPr>
            <a:grpSpLocks/>
          </p:cNvGrpSpPr>
          <p:nvPr/>
        </p:nvGrpSpPr>
        <p:grpSpPr bwMode="auto">
          <a:xfrm rot="10676513">
            <a:off x="6740525" y="4445000"/>
            <a:ext cx="311150" cy="138113"/>
            <a:chOff x="1682040" y="1796196"/>
            <a:chExt cx="370653" cy="278097"/>
          </a:xfrm>
        </p:grpSpPr>
        <p:sp>
          <p:nvSpPr>
            <p:cNvPr id="473" name="Forme libre 47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74" name="Ellipse 47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75" name="Ellipse 474"/>
          <p:cNvSpPr/>
          <p:nvPr/>
        </p:nvSpPr>
        <p:spPr bwMode="auto">
          <a:xfrm rot="3956183">
            <a:off x="6941344" y="4456906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71" name="Groupe 206"/>
          <p:cNvGrpSpPr>
            <a:grpSpLocks/>
          </p:cNvGrpSpPr>
          <p:nvPr/>
        </p:nvGrpSpPr>
        <p:grpSpPr bwMode="auto">
          <a:xfrm rot="10676513">
            <a:off x="6778625" y="4529138"/>
            <a:ext cx="311150" cy="138112"/>
            <a:chOff x="1682040" y="1796196"/>
            <a:chExt cx="370653" cy="278097"/>
          </a:xfrm>
        </p:grpSpPr>
        <p:sp>
          <p:nvSpPr>
            <p:cNvPr id="477" name="Forme libre 47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78" name="Ellipse 47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79" name="Ellipse 478"/>
          <p:cNvSpPr/>
          <p:nvPr/>
        </p:nvSpPr>
        <p:spPr bwMode="auto">
          <a:xfrm rot="3956183">
            <a:off x="6978650" y="454183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374" name="Groupe 206"/>
          <p:cNvGrpSpPr>
            <a:grpSpLocks/>
          </p:cNvGrpSpPr>
          <p:nvPr/>
        </p:nvGrpSpPr>
        <p:grpSpPr bwMode="auto">
          <a:xfrm rot="10676513">
            <a:off x="6826250" y="4614863"/>
            <a:ext cx="309563" cy="138112"/>
            <a:chOff x="1682040" y="1796196"/>
            <a:chExt cx="370653" cy="278097"/>
          </a:xfrm>
        </p:grpSpPr>
        <p:sp>
          <p:nvSpPr>
            <p:cNvPr id="481" name="Forme libre 48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82" name="Ellipse 48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83" name="Ellipse 482"/>
          <p:cNvSpPr/>
          <p:nvPr/>
        </p:nvSpPr>
        <p:spPr bwMode="auto">
          <a:xfrm rot="3956183">
            <a:off x="7024688" y="46275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40" name="Groupe 206"/>
          <p:cNvGrpSpPr>
            <a:grpSpLocks/>
          </p:cNvGrpSpPr>
          <p:nvPr/>
        </p:nvGrpSpPr>
        <p:grpSpPr bwMode="auto">
          <a:xfrm rot="10676513">
            <a:off x="6523038" y="4013200"/>
            <a:ext cx="309562" cy="138113"/>
            <a:chOff x="1682040" y="1796196"/>
            <a:chExt cx="370653" cy="278097"/>
          </a:xfrm>
        </p:grpSpPr>
        <p:sp>
          <p:nvSpPr>
            <p:cNvPr id="485" name="Forme libre 48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86" name="Ellipse 48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87" name="Ellipse 486"/>
          <p:cNvSpPr/>
          <p:nvPr/>
        </p:nvSpPr>
        <p:spPr bwMode="auto">
          <a:xfrm rot="3956183">
            <a:off x="6754813" y="402431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44" name="Groupe 206"/>
          <p:cNvGrpSpPr>
            <a:grpSpLocks/>
          </p:cNvGrpSpPr>
          <p:nvPr/>
        </p:nvGrpSpPr>
        <p:grpSpPr bwMode="auto">
          <a:xfrm rot="10676513">
            <a:off x="6564313" y="4100513"/>
            <a:ext cx="311150" cy="138112"/>
            <a:chOff x="1682040" y="1796196"/>
            <a:chExt cx="370653" cy="278097"/>
          </a:xfrm>
        </p:grpSpPr>
        <p:sp>
          <p:nvSpPr>
            <p:cNvPr id="489" name="Forme libre 48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90" name="Ellipse 48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91" name="Ellipse 490"/>
          <p:cNvSpPr/>
          <p:nvPr/>
        </p:nvSpPr>
        <p:spPr bwMode="auto">
          <a:xfrm rot="3956183">
            <a:off x="6765132" y="4112419"/>
            <a:ext cx="44450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48" name="Groupe 206"/>
          <p:cNvGrpSpPr>
            <a:grpSpLocks/>
          </p:cNvGrpSpPr>
          <p:nvPr/>
        </p:nvGrpSpPr>
        <p:grpSpPr bwMode="auto">
          <a:xfrm rot="10676513">
            <a:off x="6600825" y="4184650"/>
            <a:ext cx="311150" cy="138113"/>
            <a:chOff x="1682040" y="1796196"/>
            <a:chExt cx="370653" cy="278097"/>
          </a:xfrm>
        </p:grpSpPr>
        <p:sp>
          <p:nvSpPr>
            <p:cNvPr id="493" name="Forme libre 49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94" name="Ellipse 49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95" name="Ellipse 494"/>
          <p:cNvSpPr/>
          <p:nvPr/>
        </p:nvSpPr>
        <p:spPr bwMode="auto">
          <a:xfrm rot="3956183">
            <a:off x="6800850" y="419735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52" name="Groupe 206"/>
          <p:cNvGrpSpPr>
            <a:grpSpLocks/>
          </p:cNvGrpSpPr>
          <p:nvPr/>
        </p:nvGrpSpPr>
        <p:grpSpPr bwMode="auto">
          <a:xfrm rot="10676513">
            <a:off x="6650038" y="4268788"/>
            <a:ext cx="309562" cy="138112"/>
            <a:chOff x="1682040" y="1796196"/>
            <a:chExt cx="370653" cy="278097"/>
          </a:xfrm>
        </p:grpSpPr>
        <p:sp>
          <p:nvSpPr>
            <p:cNvPr id="497" name="Forme libre 49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498" name="Ellipse 49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499" name="Ellipse 498"/>
          <p:cNvSpPr/>
          <p:nvPr/>
        </p:nvSpPr>
        <p:spPr bwMode="auto">
          <a:xfrm rot="3956183">
            <a:off x="6848475" y="42814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56" name="Groupe 206"/>
          <p:cNvGrpSpPr>
            <a:grpSpLocks/>
          </p:cNvGrpSpPr>
          <p:nvPr/>
        </p:nvGrpSpPr>
        <p:grpSpPr bwMode="auto">
          <a:xfrm rot="10676513">
            <a:off x="6389688" y="3675063"/>
            <a:ext cx="309562" cy="138112"/>
            <a:chOff x="1682040" y="1796196"/>
            <a:chExt cx="370653" cy="278097"/>
          </a:xfrm>
        </p:grpSpPr>
        <p:sp>
          <p:nvSpPr>
            <p:cNvPr id="501" name="Forme libre 50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02" name="Ellipse 50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03" name="Ellipse 502"/>
          <p:cNvSpPr/>
          <p:nvPr/>
        </p:nvSpPr>
        <p:spPr bwMode="auto">
          <a:xfrm rot="3956183">
            <a:off x="6589713" y="3686175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60" name="Groupe 206"/>
          <p:cNvGrpSpPr>
            <a:grpSpLocks/>
          </p:cNvGrpSpPr>
          <p:nvPr/>
        </p:nvGrpSpPr>
        <p:grpSpPr bwMode="auto">
          <a:xfrm rot="10676513">
            <a:off x="6430963" y="3762375"/>
            <a:ext cx="311150" cy="138113"/>
            <a:chOff x="1682040" y="1796196"/>
            <a:chExt cx="370653" cy="278097"/>
          </a:xfrm>
        </p:grpSpPr>
        <p:sp>
          <p:nvSpPr>
            <p:cNvPr id="505" name="Forme libre 50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06" name="Ellipse 50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07" name="Ellipse 506"/>
          <p:cNvSpPr/>
          <p:nvPr/>
        </p:nvSpPr>
        <p:spPr bwMode="auto">
          <a:xfrm rot="3956183">
            <a:off x="6630194" y="3774281"/>
            <a:ext cx="44450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64" name="Groupe 206"/>
          <p:cNvGrpSpPr>
            <a:grpSpLocks/>
          </p:cNvGrpSpPr>
          <p:nvPr/>
        </p:nvGrpSpPr>
        <p:grpSpPr bwMode="auto">
          <a:xfrm rot="10676513">
            <a:off x="6467475" y="3846513"/>
            <a:ext cx="311150" cy="138112"/>
            <a:chOff x="1682040" y="1796196"/>
            <a:chExt cx="370653" cy="278097"/>
          </a:xfrm>
        </p:grpSpPr>
        <p:sp>
          <p:nvSpPr>
            <p:cNvPr id="509" name="Forme libre 50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10" name="Ellipse 50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11" name="Ellipse 510"/>
          <p:cNvSpPr/>
          <p:nvPr/>
        </p:nvSpPr>
        <p:spPr bwMode="auto">
          <a:xfrm rot="3956183">
            <a:off x="6667500" y="385762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68" name="Groupe 206"/>
          <p:cNvGrpSpPr>
            <a:grpSpLocks/>
          </p:cNvGrpSpPr>
          <p:nvPr/>
        </p:nvGrpSpPr>
        <p:grpSpPr bwMode="auto">
          <a:xfrm rot="10676513">
            <a:off x="6516688" y="3930650"/>
            <a:ext cx="309562" cy="138113"/>
            <a:chOff x="1682040" y="1796196"/>
            <a:chExt cx="370653" cy="278097"/>
          </a:xfrm>
        </p:grpSpPr>
        <p:sp>
          <p:nvSpPr>
            <p:cNvPr id="513" name="Forme libre 51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14" name="Ellipse 513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15" name="Ellipse 514"/>
          <p:cNvSpPr/>
          <p:nvPr/>
        </p:nvSpPr>
        <p:spPr bwMode="auto">
          <a:xfrm rot="3956183">
            <a:off x="6715125" y="394335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72" name="Groupe 206"/>
          <p:cNvGrpSpPr>
            <a:grpSpLocks/>
          </p:cNvGrpSpPr>
          <p:nvPr/>
        </p:nvGrpSpPr>
        <p:grpSpPr bwMode="auto">
          <a:xfrm rot="11093110">
            <a:off x="6288088" y="3313113"/>
            <a:ext cx="307975" cy="138112"/>
            <a:chOff x="1682040" y="1796196"/>
            <a:chExt cx="370653" cy="278097"/>
          </a:xfrm>
        </p:grpSpPr>
        <p:sp>
          <p:nvSpPr>
            <p:cNvPr id="517" name="Forme libre 51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18" name="Ellipse 51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19" name="Ellipse 518"/>
          <p:cNvSpPr/>
          <p:nvPr/>
        </p:nvSpPr>
        <p:spPr bwMode="auto">
          <a:xfrm rot="4372780">
            <a:off x="6491288" y="333375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76" name="Groupe 206"/>
          <p:cNvGrpSpPr>
            <a:grpSpLocks/>
          </p:cNvGrpSpPr>
          <p:nvPr/>
        </p:nvGrpSpPr>
        <p:grpSpPr bwMode="auto">
          <a:xfrm rot="11093110">
            <a:off x="6319838" y="3405188"/>
            <a:ext cx="307975" cy="138112"/>
            <a:chOff x="1682040" y="1796196"/>
            <a:chExt cx="370653" cy="278097"/>
          </a:xfrm>
        </p:grpSpPr>
        <p:sp>
          <p:nvSpPr>
            <p:cNvPr id="521" name="Forme libre 520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22" name="Ellipse 521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23" name="Ellipse 522"/>
          <p:cNvSpPr/>
          <p:nvPr/>
        </p:nvSpPr>
        <p:spPr bwMode="auto">
          <a:xfrm rot="4372780">
            <a:off x="6521450" y="342423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80" name="Groupe 206"/>
          <p:cNvGrpSpPr>
            <a:grpSpLocks/>
          </p:cNvGrpSpPr>
          <p:nvPr/>
        </p:nvGrpSpPr>
        <p:grpSpPr bwMode="auto">
          <a:xfrm rot="11093110">
            <a:off x="6346825" y="3494088"/>
            <a:ext cx="307975" cy="138112"/>
            <a:chOff x="1682040" y="1796196"/>
            <a:chExt cx="370653" cy="278097"/>
          </a:xfrm>
        </p:grpSpPr>
        <p:sp>
          <p:nvSpPr>
            <p:cNvPr id="525" name="Forme libre 524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26" name="Ellipse 525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27" name="Ellipse 526"/>
          <p:cNvSpPr/>
          <p:nvPr/>
        </p:nvSpPr>
        <p:spPr bwMode="auto">
          <a:xfrm rot="4372780">
            <a:off x="6548438" y="351313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84" name="Groupe 206"/>
          <p:cNvGrpSpPr>
            <a:grpSpLocks/>
          </p:cNvGrpSpPr>
          <p:nvPr/>
        </p:nvGrpSpPr>
        <p:grpSpPr bwMode="auto">
          <a:xfrm rot="11093110">
            <a:off x="6383338" y="3582988"/>
            <a:ext cx="307975" cy="138112"/>
            <a:chOff x="1682040" y="1796196"/>
            <a:chExt cx="370653" cy="278097"/>
          </a:xfrm>
        </p:grpSpPr>
        <p:sp>
          <p:nvSpPr>
            <p:cNvPr id="529" name="Forme libre 528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30" name="Ellipse 529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31" name="Ellipse 530"/>
          <p:cNvSpPr/>
          <p:nvPr/>
        </p:nvSpPr>
        <p:spPr bwMode="auto">
          <a:xfrm rot="4372780">
            <a:off x="6584156" y="360441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2" name="Ellipse 531"/>
          <p:cNvSpPr/>
          <p:nvPr/>
        </p:nvSpPr>
        <p:spPr bwMode="auto">
          <a:xfrm rot="5319346">
            <a:off x="6487319" y="317579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88" name="Groupe 206"/>
          <p:cNvGrpSpPr>
            <a:grpSpLocks/>
          </p:cNvGrpSpPr>
          <p:nvPr/>
        </p:nvGrpSpPr>
        <p:grpSpPr bwMode="auto">
          <a:xfrm rot="12039676">
            <a:off x="6289675" y="3230563"/>
            <a:ext cx="309563" cy="138112"/>
            <a:chOff x="1682040" y="1796196"/>
            <a:chExt cx="370653" cy="278097"/>
          </a:xfrm>
        </p:grpSpPr>
        <p:sp>
          <p:nvSpPr>
            <p:cNvPr id="534" name="Forme libre 53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35" name="Ellipse 53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36" name="Ellipse 535"/>
          <p:cNvSpPr/>
          <p:nvPr/>
        </p:nvSpPr>
        <p:spPr bwMode="auto">
          <a:xfrm rot="5319346">
            <a:off x="6496844" y="327104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492" name="Groupe 548"/>
          <p:cNvGrpSpPr>
            <a:grpSpLocks/>
          </p:cNvGrpSpPr>
          <p:nvPr/>
        </p:nvGrpSpPr>
        <p:grpSpPr bwMode="auto">
          <a:xfrm rot="14756183">
            <a:off x="6192838" y="2714625"/>
            <a:ext cx="527050" cy="530225"/>
            <a:chOff x="5608638" y="3706813"/>
            <a:chExt cx="527050" cy="530225"/>
          </a:xfrm>
        </p:grpSpPr>
        <p:grpSp>
          <p:nvGrpSpPr>
            <p:cNvPr id="496" name="Groupe 206"/>
            <p:cNvGrpSpPr>
              <a:grpSpLocks/>
            </p:cNvGrpSpPr>
            <p:nvPr/>
          </p:nvGrpSpPr>
          <p:grpSpPr bwMode="auto">
            <a:xfrm rot="-2716507">
              <a:off x="5699125" y="3863975"/>
              <a:ext cx="309563" cy="138113"/>
              <a:chOff x="1682040" y="1796196"/>
              <a:chExt cx="370653" cy="278097"/>
            </a:xfrm>
          </p:grpSpPr>
          <p:sp>
            <p:nvSpPr>
              <p:cNvPr id="554" name="Forme libre 553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5" name="Ellipse 554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539" name="Ellipse 538"/>
            <p:cNvSpPr/>
            <p:nvPr/>
          </p:nvSpPr>
          <p:spPr bwMode="auto">
            <a:xfrm rot="12163163">
              <a:off x="5909145" y="3973017"/>
              <a:ext cx="46038" cy="44450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500" name="Groupe 206"/>
            <p:cNvGrpSpPr>
              <a:grpSpLocks/>
            </p:cNvGrpSpPr>
            <p:nvPr/>
          </p:nvGrpSpPr>
          <p:grpSpPr bwMode="auto">
            <a:xfrm rot="-2716507">
              <a:off x="5609431" y="3828257"/>
              <a:ext cx="307975" cy="138112"/>
              <a:chOff x="1682040" y="1796196"/>
              <a:chExt cx="370653" cy="278097"/>
            </a:xfrm>
          </p:grpSpPr>
          <p:sp>
            <p:nvSpPr>
              <p:cNvPr id="552" name="Forme libre 55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3" name="Ellipse 552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541" name="Ellipse 540"/>
            <p:cNvSpPr/>
            <p:nvPr/>
          </p:nvSpPr>
          <p:spPr bwMode="auto">
            <a:xfrm rot="12163163">
              <a:off x="5835697" y="3942032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504" name="Groupe 206"/>
            <p:cNvGrpSpPr>
              <a:grpSpLocks/>
            </p:cNvGrpSpPr>
            <p:nvPr/>
          </p:nvGrpSpPr>
          <p:grpSpPr bwMode="auto">
            <a:xfrm rot="-2716507">
              <a:off x="5522913" y="3792538"/>
              <a:ext cx="309562" cy="138112"/>
              <a:chOff x="1682040" y="1796196"/>
              <a:chExt cx="370653" cy="278097"/>
            </a:xfrm>
          </p:grpSpPr>
          <p:sp>
            <p:nvSpPr>
              <p:cNvPr id="550" name="Forme libre 54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51" name="Ellipse 55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543" name="Ellipse 542"/>
            <p:cNvSpPr/>
            <p:nvPr/>
          </p:nvSpPr>
          <p:spPr bwMode="auto">
            <a:xfrm rot="13098533">
              <a:off x="6211791" y="4189956"/>
              <a:ext cx="46038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44" name="Ellipse 543"/>
            <p:cNvSpPr/>
            <p:nvPr/>
          </p:nvSpPr>
          <p:spPr bwMode="auto">
            <a:xfrm rot="13098533">
              <a:off x="6017412" y="4130617"/>
              <a:ext cx="44450" cy="46038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45" name="Ellipse 544"/>
            <p:cNvSpPr/>
            <p:nvPr/>
          </p:nvSpPr>
          <p:spPr bwMode="auto">
            <a:xfrm rot="13098533">
              <a:off x="6061122" y="4075732"/>
              <a:ext cx="46038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grpSp>
          <p:nvGrpSpPr>
            <p:cNvPr id="508" name="Groupe 206"/>
            <p:cNvGrpSpPr>
              <a:grpSpLocks/>
            </p:cNvGrpSpPr>
            <p:nvPr/>
          </p:nvGrpSpPr>
          <p:grpSpPr bwMode="auto">
            <a:xfrm rot="-1781137">
              <a:off x="5772150" y="3914775"/>
              <a:ext cx="307975" cy="138113"/>
              <a:chOff x="1682040" y="1796196"/>
              <a:chExt cx="370653" cy="278097"/>
            </a:xfrm>
          </p:grpSpPr>
          <p:sp>
            <p:nvSpPr>
              <p:cNvPr id="548" name="Forme libre 547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549" name="Ellipse 54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547" name="Ellipse 546"/>
            <p:cNvSpPr/>
            <p:nvPr/>
          </p:nvSpPr>
          <p:spPr bwMode="auto">
            <a:xfrm rot="13098533">
              <a:off x="5977569" y="4017557"/>
              <a:ext cx="46037" cy="46037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12" name="Groupe 206"/>
          <p:cNvGrpSpPr>
            <a:grpSpLocks/>
          </p:cNvGrpSpPr>
          <p:nvPr/>
        </p:nvGrpSpPr>
        <p:grpSpPr bwMode="auto">
          <a:xfrm rot="12975046">
            <a:off x="6392863" y="2589213"/>
            <a:ext cx="307975" cy="138112"/>
            <a:chOff x="1682040" y="1796196"/>
            <a:chExt cx="370653" cy="278097"/>
          </a:xfrm>
        </p:grpSpPr>
        <p:sp>
          <p:nvSpPr>
            <p:cNvPr id="557" name="Forme libre 55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58" name="Ellipse 55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516" name="Groupe 206"/>
          <p:cNvGrpSpPr>
            <a:grpSpLocks/>
          </p:cNvGrpSpPr>
          <p:nvPr/>
        </p:nvGrpSpPr>
        <p:grpSpPr bwMode="auto">
          <a:xfrm rot="13587866">
            <a:off x="6523832" y="2251868"/>
            <a:ext cx="311150" cy="138113"/>
            <a:chOff x="1682040" y="1796196"/>
            <a:chExt cx="370653" cy="278097"/>
          </a:xfrm>
        </p:grpSpPr>
        <p:sp>
          <p:nvSpPr>
            <p:cNvPr id="560" name="Forme libre 55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1" name="Ellipse 56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62" name="Ellipse 561"/>
          <p:cNvSpPr/>
          <p:nvPr/>
        </p:nvSpPr>
        <p:spPr bwMode="auto">
          <a:xfrm rot="6867536">
            <a:off x="6727825" y="2325688"/>
            <a:ext cx="44450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20" name="Groupe 206"/>
          <p:cNvGrpSpPr>
            <a:grpSpLocks/>
          </p:cNvGrpSpPr>
          <p:nvPr/>
        </p:nvGrpSpPr>
        <p:grpSpPr bwMode="auto">
          <a:xfrm rot="13587866">
            <a:off x="6486526" y="2339975"/>
            <a:ext cx="311150" cy="136525"/>
            <a:chOff x="1682040" y="1796196"/>
            <a:chExt cx="370653" cy="278097"/>
          </a:xfrm>
        </p:grpSpPr>
        <p:sp>
          <p:nvSpPr>
            <p:cNvPr id="564" name="Forme libre 56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5" name="Ellipse 56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66" name="Ellipse 565"/>
          <p:cNvSpPr/>
          <p:nvPr/>
        </p:nvSpPr>
        <p:spPr bwMode="auto">
          <a:xfrm rot="6867536">
            <a:off x="6689725" y="2414588"/>
            <a:ext cx="46037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24" name="Groupe 206"/>
          <p:cNvGrpSpPr>
            <a:grpSpLocks/>
          </p:cNvGrpSpPr>
          <p:nvPr/>
        </p:nvGrpSpPr>
        <p:grpSpPr bwMode="auto">
          <a:xfrm rot="13587866">
            <a:off x="6449219" y="2424907"/>
            <a:ext cx="311150" cy="138112"/>
            <a:chOff x="1682040" y="1796196"/>
            <a:chExt cx="370653" cy="278097"/>
          </a:xfrm>
        </p:grpSpPr>
        <p:sp>
          <p:nvSpPr>
            <p:cNvPr id="568" name="Forme libre 56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69" name="Ellipse 56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70" name="Ellipse 569"/>
          <p:cNvSpPr/>
          <p:nvPr/>
        </p:nvSpPr>
        <p:spPr bwMode="auto">
          <a:xfrm rot="6867536">
            <a:off x="6650831" y="2499519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28" name="Groupe 206"/>
          <p:cNvGrpSpPr>
            <a:grpSpLocks/>
          </p:cNvGrpSpPr>
          <p:nvPr/>
        </p:nvGrpSpPr>
        <p:grpSpPr bwMode="auto">
          <a:xfrm rot="13587866">
            <a:off x="6415882" y="2515393"/>
            <a:ext cx="311150" cy="138113"/>
            <a:chOff x="1682040" y="1796196"/>
            <a:chExt cx="370653" cy="278097"/>
          </a:xfrm>
        </p:grpSpPr>
        <p:sp>
          <p:nvSpPr>
            <p:cNvPr id="572" name="Forme libre 57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73" name="Ellipse 57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74" name="Ellipse 573"/>
          <p:cNvSpPr/>
          <p:nvPr/>
        </p:nvSpPr>
        <p:spPr bwMode="auto">
          <a:xfrm rot="6867536">
            <a:off x="6618288" y="25908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33" name="Groupe 206"/>
          <p:cNvGrpSpPr>
            <a:grpSpLocks/>
          </p:cNvGrpSpPr>
          <p:nvPr/>
        </p:nvGrpSpPr>
        <p:grpSpPr bwMode="auto">
          <a:xfrm rot="14356880">
            <a:off x="6731795" y="1958181"/>
            <a:ext cx="309562" cy="136525"/>
            <a:chOff x="1682040" y="1796196"/>
            <a:chExt cx="370653" cy="278097"/>
          </a:xfrm>
        </p:grpSpPr>
        <p:sp>
          <p:nvSpPr>
            <p:cNvPr id="576" name="Forme libre 57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77" name="Ellipse 57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78" name="Ellipse 577"/>
          <p:cNvSpPr/>
          <p:nvPr/>
        </p:nvSpPr>
        <p:spPr bwMode="auto">
          <a:xfrm rot="7636550">
            <a:off x="6925469" y="2047082"/>
            <a:ext cx="46037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37" name="Groupe 206"/>
          <p:cNvGrpSpPr>
            <a:grpSpLocks/>
          </p:cNvGrpSpPr>
          <p:nvPr/>
        </p:nvGrpSpPr>
        <p:grpSpPr bwMode="auto">
          <a:xfrm rot="14356880">
            <a:off x="6676231" y="2034382"/>
            <a:ext cx="307975" cy="138112"/>
            <a:chOff x="1682040" y="1796196"/>
            <a:chExt cx="370653" cy="278097"/>
          </a:xfrm>
        </p:grpSpPr>
        <p:sp>
          <p:nvSpPr>
            <p:cNvPr id="580" name="Forme libre 57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81" name="Ellipse 58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82" name="Ellipse 581"/>
          <p:cNvSpPr/>
          <p:nvPr/>
        </p:nvSpPr>
        <p:spPr bwMode="auto">
          <a:xfrm rot="7636550">
            <a:off x="6867525" y="2124075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38" name="Groupe 206"/>
          <p:cNvGrpSpPr>
            <a:grpSpLocks/>
          </p:cNvGrpSpPr>
          <p:nvPr/>
        </p:nvGrpSpPr>
        <p:grpSpPr bwMode="auto">
          <a:xfrm rot="14356880">
            <a:off x="6619875" y="2109788"/>
            <a:ext cx="307975" cy="136525"/>
            <a:chOff x="1682040" y="1796196"/>
            <a:chExt cx="370653" cy="278097"/>
          </a:xfrm>
        </p:grpSpPr>
        <p:sp>
          <p:nvSpPr>
            <p:cNvPr id="584" name="Forme libre 58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85" name="Ellipse 58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86" name="Ellipse 585"/>
          <p:cNvSpPr/>
          <p:nvPr/>
        </p:nvSpPr>
        <p:spPr bwMode="auto">
          <a:xfrm rot="7636550">
            <a:off x="6811963" y="2197100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40" name="Groupe 206"/>
          <p:cNvGrpSpPr>
            <a:grpSpLocks/>
          </p:cNvGrpSpPr>
          <p:nvPr/>
        </p:nvGrpSpPr>
        <p:grpSpPr bwMode="auto">
          <a:xfrm rot="14356880">
            <a:off x="6566694" y="2191544"/>
            <a:ext cx="309563" cy="136525"/>
            <a:chOff x="1682040" y="1796196"/>
            <a:chExt cx="370653" cy="278097"/>
          </a:xfrm>
        </p:grpSpPr>
        <p:sp>
          <p:nvSpPr>
            <p:cNvPr id="588" name="Forme libre 58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89" name="Ellipse 58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90" name="Ellipse 589"/>
          <p:cNvSpPr/>
          <p:nvPr/>
        </p:nvSpPr>
        <p:spPr bwMode="auto">
          <a:xfrm rot="7636550">
            <a:off x="6760369" y="2280444"/>
            <a:ext cx="46038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42" name="Groupe 206"/>
          <p:cNvGrpSpPr>
            <a:grpSpLocks/>
          </p:cNvGrpSpPr>
          <p:nvPr/>
        </p:nvGrpSpPr>
        <p:grpSpPr bwMode="auto">
          <a:xfrm rot="14855525">
            <a:off x="7001669" y="1680369"/>
            <a:ext cx="307975" cy="138113"/>
            <a:chOff x="1682040" y="1796196"/>
            <a:chExt cx="370653" cy="278097"/>
          </a:xfrm>
        </p:grpSpPr>
        <p:sp>
          <p:nvSpPr>
            <p:cNvPr id="592" name="Forme libre 591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93" name="Ellipse 592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94" name="Ellipse 593"/>
          <p:cNvSpPr/>
          <p:nvPr/>
        </p:nvSpPr>
        <p:spPr bwMode="auto">
          <a:xfrm rot="8135195">
            <a:off x="7188200" y="1778000"/>
            <a:ext cx="46038" cy="46038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46" name="Groupe 206"/>
          <p:cNvGrpSpPr>
            <a:grpSpLocks/>
          </p:cNvGrpSpPr>
          <p:nvPr/>
        </p:nvGrpSpPr>
        <p:grpSpPr bwMode="auto">
          <a:xfrm rot="14855525">
            <a:off x="6932613" y="1751013"/>
            <a:ext cx="309562" cy="138112"/>
            <a:chOff x="1682040" y="1796196"/>
            <a:chExt cx="370653" cy="278097"/>
          </a:xfrm>
        </p:grpSpPr>
        <p:sp>
          <p:nvSpPr>
            <p:cNvPr id="596" name="Forme libre 595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597" name="Ellipse 596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598" name="Ellipse 597"/>
          <p:cNvSpPr/>
          <p:nvPr/>
        </p:nvSpPr>
        <p:spPr bwMode="auto">
          <a:xfrm rot="8135195">
            <a:off x="7119938" y="1847850"/>
            <a:ext cx="46037" cy="44450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56" name="Groupe 206"/>
          <p:cNvGrpSpPr>
            <a:grpSpLocks/>
          </p:cNvGrpSpPr>
          <p:nvPr/>
        </p:nvGrpSpPr>
        <p:grpSpPr bwMode="auto">
          <a:xfrm rot="14855525">
            <a:off x="6866731" y="1815307"/>
            <a:ext cx="307975" cy="138112"/>
            <a:chOff x="1682040" y="1796196"/>
            <a:chExt cx="370653" cy="278097"/>
          </a:xfrm>
        </p:grpSpPr>
        <p:sp>
          <p:nvSpPr>
            <p:cNvPr id="600" name="Forme libre 599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01" name="Ellipse 600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602" name="Ellipse 601"/>
          <p:cNvSpPr/>
          <p:nvPr/>
        </p:nvSpPr>
        <p:spPr bwMode="auto">
          <a:xfrm rot="8135195">
            <a:off x="7053263" y="1912938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59" name="Groupe 206"/>
          <p:cNvGrpSpPr>
            <a:grpSpLocks/>
          </p:cNvGrpSpPr>
          <p:nvPr/>
        </p:nvGrpSpPr>
        <p:grpSpPr bwMode="auto">
          <a:xfrm rot="14855525">
            <a:off x="6803231" y="1889920"/>
            <a:ext cx="307975" cy="138112"/>
            <a:chOff x="1682040" y="1796196"/>
            <a:chExt cx="370653" cy="278097"/>
          </a:xfrm>
        </p:grpSpPr>
        <p:sp>
          <p:nvSpPr>
            <p:cNvPr id="604" name="Forme libre 603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05" name="Ellipse 60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606" name="Ellipse 605"/>
          <p:cNvSpPr/>
          <p:nvPr/>
        </p:nvSpPr>
        <p:spPr bwMode="auto">
          <a:xfrm rot="8135195">
            <a:off x="6989763" y="1985963"/>
            <a:ext cx="46037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63" name="Groupe 206"/>
          <p:cNvGrpSpPr>
            <a:grpSpLocks/>
          </p:cNvGrpSpPr>
          <p:nvPr/>
        </p:nvGrpSpPr>
        <p:grpSpPr bwMode="auto">
          <a:xfrm rot="15169453">
            <a:off x="7066756" y="1639095"/>
            <a:ext cx="307975" cy="138112"/>
            <a:chOff x="1682040" y="1796196"/>
            <a:chExt cx="370653" cy="278097"/>
          </a:xfrm>
        </p:grpSpPr>
        <p:sp>
          <p:nvSpPr>
            <p:cNvPr id="608" name="Forme libre 607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09" name="Ellipse 608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610" name="Ellipse 609"/>
          <p:cNvSpPr/>
          <p:nvPr/>
        </p:nvSpPr>
        <p:spPr bwMode="auto">
          <a:xfrm rot="8449123">
            <a:off x="7248525" y="1741488"/>
            <a:ext cx="46038" cy="46037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11" name="Ellipse 330"/>
          <p:cNvSpPr/>
          <p:nvPr/>
        </p:nvSpPr>
        <p:spPr>
          <a:xfrm>
            <a:off x="3670300" y="3589338"/>
            <a:ext cx="474663" cy="4857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612" name="Forme libre 611"/>
          <p:cNvSpPr/>
          <p:nvPr/>
        </p:nvSpPr>
        <p:spPr bwMode="auto">
          <a:xfrm rot="979826">
            <a:off x="2918017" y="3743189"/>
            <a:ext cx="92683" cy="229817"/>
          </a:xfrm>
          <a:custGeom>
            <a:avLst/>
            <a:gdLst>
              <a:gd name="connsiteX0" fmla="*/ 52387 w 52387"/>
              <a:gd name="connsiteY0" fmla="*/ 0 h 114300"/>
              <a:gd name="connsiteX1" fmla="*/ 19050 w 52387"/>
              <a:gd name="connsiteY1" fmla="*/ 38100 h 114300"/>
              <a:gd name="connsiteX2" fmla="*/ 42862 w 52387"/>
              <a:gd name="connsiteY2" fmla="*/ 85725 h 114300"/>
              <a:gd name="connsiteX3" fmla="*/ 0 w 52387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87" h="114300">
                <a:moveTo>
                  <a:pt x="52387" y="0"/>
                </a:moveTo>
                <a:cubicBezTo>
                  <a:pt x="36512" y="11906"/>
                  <a:pt x="20637" y="23813"/>
                  <a:pt x="19050" y="38100"/>
                </a:cubicBezTo>
                <a:cubicBezTo>
                  <a:pt x="17463" y="52387"/>
                  <a:pt x="46037" y="73025"/>
                  <a:pt x="42862" y="85725"/>
                </a:cubicBezTo>
                <a:cubicBezTo>
                  <a:pt x="39687" y="98425"/>
                  <a:pt x="19843" y="106362"/>
                  <a:pt x="0" y="114300"/>
                </a:cubicBezTo>
              </a:path>
            </a:pathLst>
          </a:custGeom>
          <a:ln w="19050">
            <a:solidFill>
              <a:schemeClr val="tx1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13" name="Ellipse 612"/>
          <p:cNvSpPr/>
          <p:nvPr/>
        </p:nvSpPr>
        <p:spPr bwMode="auto">
          <a:xfrm rot="11779826">
            <a:off x="2929370" y="3653469"/>
            <a:ext cx="75456" cy="107232"/>
          </a:xfrm>
          <a:prstGeom prst="ellipse">
            <a:avLst/>
          </a:prstGeom>
          <a:solidFill>
            <a:srgbClr val="C00000"/>
          </a:solidFill>
          <a:ln w="9525" cmpd="sng">
            <a:solidFill>
              <a:srgbClr val="C00000"/>
            </a:solidFill>
          </a:ln>
          <a:effectLst>
            <a:outerShdw blurRad="50800" dist="50800" dir="2100000" sx="29000" sy="29000" algn="ctr" rotWithShape="0">
              <a:srgbClr val="C00000"/>
            </a:outerShdw>
          </a:effectLst>
          <a:scene3d>
            <a:camera prst="orthographicFront"/>
            <a:lightRig rig="morning" dir="t"/>
          </a:scene3d>
          <a:sp3d extrusionH="76200" prstMaterial="plastic">
            <a:bevelT w="31750"/>
            <a:bevelB w="63500"/>
            <a:extrusionClr>
              <a:srgbClr val="C000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567" name="Groupe 786"/>
          <p:cNvGrpSpPr>
            <a:grpSpLocks noChangeAspect="1"/>
          </p:cNvGrpSpPr>
          <p:nvPr/>
        </p:nvGrpSpPr>
        <p:grpSpPr>
          <a:xfrm>
            <a:off x="6141962" y="3645024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571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655" name="Ellipse 65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6" name="Ellipse 65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7" name="Ellipse 65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8" name="Ellipse 65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9" name="Ellipse 65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0" name="Ellipse 65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1" name="Ellipse 66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2" name="Ellipse 66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63" name="Ellipse 66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75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646" name="Ellipse 64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7" name="Ellipse 64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8" name="Ellipse 64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49" name="Ellipse 64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0" name="Ellipse 64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1" name="Ellipse 65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2" name="Ellipse 65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3" name="Ellipse 65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54" name="Ellipse 65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17" name="Ellipse 61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8" name="Ellipse 61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19" name="Ellipse 61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0" name="Ellipse 61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1" name="Ellipse 62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2" name="Ellipse 62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3" name="Ellipse 62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4" name="Ellipse 62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5" name="Ellipse 62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6" name="Ellipse 62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7" name="Ellipse 62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8" name="Ellipse 62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29" name="Ellipse 62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0" name="Ellipse 62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1" name="Ellipse 63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32" name="Forme libre 63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3" name="Forme libre 63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4" name="Forme libre 63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5" name="Forme libre 63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6" name="Forme libre 63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7" name="Forme libre 63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8" name="Forme libre 63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39" name="Forme libre 63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0" name="Forme libre 63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1" name="Forme libre 64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2" name="Forme libre 64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3" name="Forme libre 64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4" name="Forme libre 64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45" name="Forme libre 64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579" name="Groupe 786"/>
          <p:cNvGrpSpPr>
            <a:grpSpLocks noChangeAspect="1"/>
          </p:cNvGrpSpPr>
          <p:nvPr/>
        </p:nvGrpSpPr>
        <p:grpSpPr>
          <a:xfrm>
            <a:off x="5652120" y="3284984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583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705" name="Ellipse 70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6" name="Ellipse 70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7" name="Ellipse 70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8" name="Ellipse 70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9" name="Ellipse 70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0" name="Ellipse 70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1" name="Ellipse 71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2" name="Ellipse 71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13" name="Ellipse 71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87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696" name="Ellipse 69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97" name="Ellipse 69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98" name="Ellipse 69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699" name="Ellipse 69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0" name="Ellipse 69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1" name="Ellipse 70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2" name="Ellipse 70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3" name="Ellipse 70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04" name="Ellipse 70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667" name="Ellipse 66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8" name="Ellipse 66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69" name="Ellipse 66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0" name="Ellipse 66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1" name="Ellipse 67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2" name="Ellipse 67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3" name="Ellipse 67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4" name="Ellipse 67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5" name="Ellipse 67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6" name="Ellipse 67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7" name="Ellipse 67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8" name="Ellipse 67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79" name="Ellipse 67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80" name="Ellipse 67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81" name="Ellipse 68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82" name="Forme libre 68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3" name="Forme libre 68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4" name="Forme libre 68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5" name="Forme libre 68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6" name="Forme libre 68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7" name="Forme libre 68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8" name="Forme libre 68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89" name="Forme libre 68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0" name="Forme libre 68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1" name="Forme libre 69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2" name="Forme libre 69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3" name="Forme libre 69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4" name="Forme libre 69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695" name="Forme libre 69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591" name="Groupe 786"/>
          <p:cNvGrpSpPr>
            <a:grpSpLocks noChangeAspect="1"/>
          </p:cNvGrpSpPr>
          <p:nvPr/>
        </p:nvGrpSpPr>
        <p:grpSpPr>
          <a:xfrm>
            <a:off x="6012160" y="3284984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595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755" name="Ellipse 75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6" name="Ellipse 75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7" name="Ellipse 75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8" name="Ellipse 75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9" name="Ellipse 75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0" name="Ellipse 75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1" name="Ellipse 76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2" name="Ellipse 76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63" name="Ellipse 76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99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746" name="Ellipse 74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7" name="Ellipse 74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8" name="Ellipse 74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49" name="Ellipse 74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0" name="Ellipse 74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1" name="Ellipse 75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2" name="Ellipse 75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3" name="Ellipse 75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54" name="Ellipse 75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717" name="Ellipse 71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18" name="Ellipse 71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19" name="Ellipse 71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0" name="Ellipse 71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1" name="Ellipse 72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2" name="Ellipse 72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3" name="Ellipse 72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4" name="Ellipse 72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5" name="Ellipse 72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6" name="Ellipse 72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7" name="Ellipse 72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8" name="Ellipse 72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29" name="Ellipse 72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30" name="Ellipse 72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31" name="Ellipse 73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32" name="Forme libre 73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3" name="Forme libre 73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4" name="Forme libre 73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5" name="Forme libre 73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6" name="Forme libre 73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7" name="Forme libre 73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8" name="Forme libre 73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39" name="Forme libre 73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0" name="Forme libre 73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1" name="Forme libre 74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2" name="Forme libre 74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3" name="Forme libre 74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4" name="Forme libre 74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45" name="Forme libre 74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603" name="Groupe 786"/>
          <p:cNvGrpSpPr>
            <a:grpSpLocks noChangeAspect="1"/>
          </p:cNvGrpSpPr>
          <p:nvPr/>
        </p:nvGrpSpPr>
        <p:grpSpPr>
          <a:xfrm>
            <a:off x="6012160" y="2780928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607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805" name="Ellipse 80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6" name="Ellipse 80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7" name="Ellipse 80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8" name="Ellipse 80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9" name="Ellipse 80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0" name="Ellipse 80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1" name="Ellipse 81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2" name="Ellipse 81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13" name="Ellipse 81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14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796" name="Ellipse 79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97" name="Ellipse 79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98" name="Ellipse 79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799" name="Ellipse 79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0" name="Ellipse 79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1" name="Ellipse 80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2" name="Ellipse 80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3" name="Ellipse 80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04" name="Ellipse 80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767" name="Ellipse 76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68" name="Ellipse 76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69" name="Ellipse 76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0" name="Ellipse 76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1" name="Ellipse 77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2" name="Ellipse 77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3" name="Ellipse 77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4" name="Ellipse 77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5" name="Ellipse 77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6" name="Ellipse 77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7" name="Ellipse 77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8" name="Ellipse 77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79" name="Ellipse 77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80" name="Ellipse 77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81" name="Ellipse 78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782" name="Forme libre 78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3" name="Forme libre 78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4" name="Forme libre 78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5" name="Forme libre 78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6" name="Forme libre 78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7" name="Forme libre 78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8" name="Forme libre 78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89" name="Forme libre 78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0" name="Forme libre 78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1" name="Forme libre 79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2" name="Forme libre 79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3" name="Forme libre 79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4" name="Forme libre 79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795" name="Forme libre 79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615" name="Groupe 786"/>
          <p:cNvGrpSpPr>
            <a:grpSpLocks noChangeAspect="1"/>
          </p:cNvGrpSpPr>
          <p:nvPr/>
        </p:nvGrpSpPr>
        <p:grpSpPr>
          <a:xfrm>
            <a:off x="5724128" y="3068960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616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855" name="Ellipse 85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6" name="Ellipse 85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7" name="Ellipse 85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8" name="Ellipse 85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9" name="Ellipse 85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0" name="Ellipse 85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1" name="Ellipse 86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2" name="Ellipse 86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63" name="Ellipse 86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64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846" name="Ellipse 84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47" name="Ellipse 84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48" name="Ellipse 84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49" name="Ellipse 84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0" name="Ellipse 84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1" name="Ellipse 85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2" name="Ellipse 85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3" name="Ellipse 85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54" name="Ellipse 85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17" name="Ellipse 81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18" name="Ellipse 81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19" name="Ellipse 81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0" name="Ellipse 81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1" name="Ellipse 82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2" name="Ellipse 82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3" name="Ellipse 82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4" name="Ellipse 82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5" name="Ellipse 82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6" name="Ellipse 82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7" name="Ellipse 82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8" name="Ellipse 82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29" name="Ellipse 82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30" name="Ellipse 82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31" name="Ellipse 83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32" name="Forme libre 83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3" name="Forme libre 83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4" name="Forme libre 83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5" name="Forme libre 83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6" name="Forme libre 83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7" name="Forme libre 83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8" name="Forme libre 83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39" name="Forme libre 83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0" name="Forme libre 83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1" name="Forme libre 84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2" name="Forme libre 84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3" name="Forme libre 84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4" name="Forme libre 84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45" name="Forme libre 84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665" name="Groupe 786"/>
          <p:cNvGrpSpPr>
            <a:grpSpLocks noChangeAspect="1"/>
          </p:cNvGrpSpPr>
          <p:nvPr/>
        </p:nvGrpSpPr>
        <p:grpSpPr>
          <a:xfrm>
            <a:off x="5364088" y="3356992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666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905" name="Ellipse 904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6" name="Ellipse 905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7" name="Ellipse 906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8" name="Ellipse 907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9" name="Ellipse 908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0" name="Ellipse 909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1" name="Ellipse 910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2" name="Ellipse 911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13" name="Ellipse 912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14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896" name="Ellipse 89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7" name="Ellipse 89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8" name="Ellipse 89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899" name="Ellipse 89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0" name="Ellipse 89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1" name="Ellipse 90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2" name="Ellipse 90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3" name="Ellipse 90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04" name="Ellipse 90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867" name="Ellipse 866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68" name="Ellipse 867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69" name="Ellipse 868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0" name="Ellipse 869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1" name="Ellipse 870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2" name="Ellipse 871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3" name="Ellipse 872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4" name="Ellipse 873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5" name="Ellipse 874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6" name="Ellipse 875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7" name="Ellipse 876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8" name="Ellipse 877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79" name="Ellipse 878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80" name="Ellipse 879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81" name="Ellipse 880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82" name="Forme libre 881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3" name="Forme libre 882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4" name="Forme libre 883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5" name="Forme libre 884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6" name="Forme libre 885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7" name="Forme libre 886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8" name="Forme libre 887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89" name="Forme libre 888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0" name="Forme libre 889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1" name="Forme libre 890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2" name="Forme libre 891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3" name="Forme libre 892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4" name="Forme libre 893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895" name="Forme libre 894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sp>
        <p:nvSpPr>
          <p:cNvPr id="80005" name="Line 611"/>
          <p:cNvSpPr>
            <a:spLocks noChangeShapeType="1"/>
          </p:cNvSpPr>
          <p:nvPr/>
        </p:nvSpPr>
        <p:spPr bwMode="auto">
          <a:xfrm>
            <a:off x="6156325" y="3644900"/>
            <a:ext cx="2087563" cy="14398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fr-FR"/>
          </a:p>
        </p:txBody>
      </p:sp>
      <p:grpSp>
        <p:nvGrpSpPr>
          <p:cNvPr id="715" name="Groupe 786"/>
          <p:cNvGrpSpPr>
            <a:grpSpLocks noChangeAspect="1"/>
          </p:cNvGrpSpPr>
          <p:nvPr/>
        </p:nvGrpSpPr>
        <p:grpSpPr>
          <a:xfrm>
            <a:off x="5804520" y="3504848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716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956" name="Ellipse 95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7" name="Ellipse 95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8" name="Ellipse 95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9" name="Ellipse 95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0" name="Ellipse 95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1" name="Ellipse 96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2" name="Ellipse 96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3" name="Ellipse 96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64" name="Ellipse 96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64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947" name="Ellipse 946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8" name="Ellipse 947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49" name="Ellipse 948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0" name="Ellipse 949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1" name="Ellipse 950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2" name="Ellipse 951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3" name="Ellipse 952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4" name="Ellipse 953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55" name="Ellipse 954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18" name="Ellipse 917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19" name="Ellipse 918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0" name="Ellipse 919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1" name="Ellipse 920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2" name="Ellipse 921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3" name="Ellipse 922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4" name="Ellipse 923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5" name="Ellipse 924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6" name="Ellipse 925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7" name="Ellipse 926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8" name="Ellipse 927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29" name="Ellipse 928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0" name="Ellipse 929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1" name="Ellipse 930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2" name="Ellipse 931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33" name="Forme libre 932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4" name="Forme libre 933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5" name="Forme libre 934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6" name="Forme libre 935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7" name="Forme libre 936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8" name="Forme libre 937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39" name="Forme libre 938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0" name="Forme libre 939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1" name="Forme libre 940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2" name="Forme libre 941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3" name="Forme libre 942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4" name="Forme libre 943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5" name="Forme libre 944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46" name="Forme libre 945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grpSp>
        <p:nvGrpSpPr>
          <p:cNvPr id="765" name="Groupe 786"/>
          <p:cNvGrpSpPr>
            <a:grpSpLocks noChangeAspect="1"/>
          </p:cNvGrpSpPr>
          <p:nvPr/>
        </p:nvGrpSpPr>
        <p:grpSpPr>
          <a:xfrm>
            <a:off x="5938590" y="2996952"/>
            <a:ext cx="230238" cy="212184"/>
            <a:chOff x="5932103" y="3577259"/>
            <a:chExt cx="427546" cy="366783"/>
          </a:xfrm>
          <a:effectLst>
            <a:outerShdw blurRad="127000" dist="50800" dir="5400000" sx="103000" sy="103000" algn="ctr" rotWithShape="0">
              <a:srgbClr val="000000">
                <a:alpha val="93000"/>
              </a:srgbClr>
            </a:outerShdw>
          </a:effectLst>
        </p:grpSpPr>
        <p:grpSp>
          <p:nvGrpSpPr>
            <p:cNvPr id="766" name="Groupe 745"/>
            <p:cNvGrpSpPr/>
            <p:nvPr/>
          </p:nvGrpSpPr>
          <p:grpSpPr>
            <a:xfrm>
              <a:off x="6141535" y="3577259"/>
              <a:ext cx="218114" cy="365849"/>
              <a:chOff x="6155560" y="3577259"/>
              <a:chExt cx="218114" cy="365849"/>
            </a:xfrm>
          </p:grpSpPr>
          <p:sp>
            <p:nvSpPr>
              <p:cNvPr id="1006" name="Ellipse 1005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7" name="Ellipse 1006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8" name="Ellipse 1007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9" name="Ellipse 1008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0" name="Ellipse 1009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1" name="Ellipse 1010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2" name="Ellipse 1011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3" name="Ellipse 1012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14" name="Ellipse 1013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814" name="Groupe 746"/>
            <p:cNvGrpSpPr/>
            <p:nvPr/>
          </p:nvGrpSpPr>
          <p:grpSpPr>
            <a:xfrm rot="10800000">
              <a:off x="5932103" y="3578193"/>
              <a:ext cx="218114" cy="365849"/>
              <a:chOff x="6155560" y="3577259"/>
              <a:chExt cx="218114" cy="365849"/>
            </a:xfrm>
          </p:grpSpPr>
          <p:sp>
            <p:nvSpPr>
              <p:cNvPr id="997" name="Ellipse 996"/>
              <p:cNvSpPr/>
              <p:nvPr/>
            </p:nvSpPr>
            <p:spPr bwMode="auto">
              <a:xfrm rot="12023126">
                <a:off x="6155560" y="3577259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8" name="Ellipse 997"/>
              <p:cNvSpPr/>
              <p:nvPr/>
            </p:nvSpPr>
            <p:spPr bwMode="auto">
              <a:xfrm rot="12023126">
                <a:off x="6212592" y="359782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999" name="Ellipse 998"/>
              <p:cNvSpPr/>
              <p:nvPr/>
            </p:nvSpPr>
            <p:spPr bwMode="auto">
              <a:xfrm rot="12023126">
                <a:off x="6261210" y="363242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0" name="Ellipse 999"/>
              <p:cNvSpPr/>
              <p:nvPr/>
            </p:nvSpPr>
            <p:spPr bwMode="auto">
              <a:xfrm rot="12023126">
                <a:off x="6295804" y="3667016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1" name="Ellipse 1000"/>
              <p:cNvSpPr/>
              <p:nvPr/>
            </p:nvSpPr>
            <p:spPr bwMode="auto">
              <a:xfrm rot="12023126">
                <a:off x="6310764" y="372124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2" name="Ellipse 1001"/>
              <p:cNvSpPr/>
              <p:nvPr/>
            </p:nvSpPr>
            <p:spPr bwMode="auto">
              <a:xfrm rot="12023126">
                <a:off x="6311699" y="3772668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3" name="Ellipse 1002"/>
              <p:cNvSpPr/>
              <p:nvPr/>
            </p:nvSpPr>
            <p:spPr bwMode="auto">
              <a:xfrm rot="12023126">
                <a:off x="6234099" y="3866163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4" name="Ellipse 1003"/>
              <p:cNvSpPr/>
              <p:nvPr/>
            </p:nvSpPr>
            <p:spPr bwMode="auto">
              <a:xfrm rot="12023126">
                <a:off x="6282715" y="3827830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005" name="Ellipse 1004"/>
              <p:cNvSpPr/>
              <p:nvPr/>
            </p:nvSpPr>
            <p:spPr bwMode="auto">
              <a:xfrm rot="12023126">
                <a:off x="6168650" y="3890474"/>
                <a:ext cx="61975" cy="5263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968" name="Ellipse 967"/>
            <p:cNvSpPr/>
            <p:nvPr/>
          </p:nvSpPr>
          <p:spPr bwMode="auto">
            <a:xfrm rot="12023126">
              <a:off x="6105072" y="3599696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69" name="Ellipse 968"/>
            <p:cNvSpPr/>
            <p:nvPr/>
          </p:nvSpPr>
          <p:spPr bwMode="auto">
            <a:xfrm rot="12023126">
              <a:off x="6052714" y="362307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0" name="Ellipse 969"/>
            <p:cNvSpPr/>
            <p:nvPr/>
          </p:nvSpPr>
          <p:spPr bwMode="auto">
            <a:xfrm rot="12023126">
              <a:off x="6007836" y="364550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1" name="Ellipse 970"/>
            <p:cNvSpPr/>
            <p:nvPr/>
          </p:nvSpPr>
          <p:spPr bwMode="auto">
            <a:xfrm rot="12023126">
              <a:off x="5972306" y="367168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2" name="Ellipse 971"/>
            <p:cNvSpPr/>
            <p:nvPr/>
          </p:nvSpPr>
          <p:spPr bwMode="auto">
            <a:xfrm rot="12023126">
              <a:off x="5970438" y="3728722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3" name="Ellipse 972"/>
            <p:cNvSpPr/>
            <p:nvPr/>
          </p:nvSpPr>
          <p:spPr bwMode="auto">
            <a:xfrm rot="12023126">
              <a:off x="5991004" y="3788560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4" name="Ellipse 973"/>
            <p:cNvSpPr/>
            <p:nvPr/>
          </p:nvSpPr>
          <p:spPr bwMode="auto">
            <a:xfrm rot="12023126">
              <a:off x="6036820" y="3823154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5" name="Ellipse 974"/>
            <p:cNvSpPr/>
            <p:nvPr/>
          </p:nvSpPr>
          <p:spPr bwMode="auto">
            <a:xfrm rot="12023126">
              <a:off x="6099462" y="385213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6" name="Ellipse 975"/>
            <p:cNvSpPr/>
            <p:nvPr/>
          </p:nvSpPr>
          <p:spPr bwMode="auto">
            <a:xfrm rot="12023126">
              <a:off x="6089176" y="363709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7" name="Ellipse 976"/>
            <p:cNvSpPr/>
            <p:nvPr/>
          </p:nvSpPr>
          <p:spPr bwMode="auto">
            <a:xfrm rot="12023126">
              <a:off x="6031209" y="3646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8" name="Ellipse 977"/>
            <p:cNvSpPr/>
            <p:nvPr/>
          </p:nvSpPr>
          <p:spPr bwMode="auto">
            <a:xfrm rot="12023126">
              <a:off x="6018117" y="3703478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79" name="Ellipse 978"/>
            <p:cNvSpPr/>
            <p:nvPr/>
          </p:nvSpPr>
          <p:spPr bwMode="auto">
            <a:xfrm rot="12023126">
              <a:off x="6011573" y="3761445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80" name="Ellipse 979"/>
            <p:cNvSpPr/>
            <p:nvPr/>
          </p:nvSpPr>
          <p:spPr bwMode="auto">
            <a:xfrm rot="12023126">
              <a:off x="6062063" y="379510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81" name="Ellipse 980"/>
            <p:cNvSpPr/>
            <p:nvPr/>
          </p:nvSpPr>
          <p:spPr bwMode="auto">
            <a:xfrm rot="12023126">
              <a:off x="6065803" y="3675431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82" name="Ellipse 981"/>
            <p:cNvSpPr/>
            <p:nvPr/>
          </p:nvSpPr>
          <p:spPr bwMode="auto">
            <a:xfrm rot="12023126">
              <a:off x="6048038" y="3733397"/>
              <a:ext cx="61975" cy="5263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83" name="Forme libre 982"/>
            <p:cNvSpPr/>
            <p:nvPr/>
          </p:nvSpPr>
          <p:spPr>
            <a:xfrm>
              <a:off x="6148358" y="3705282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4" name="Forme libre 983"/>
            <p:cNvSpPr/>
            <p:nvPr/>
          </p:nvSpPr>
          <p:spPr>
            <a:xfrm rot="900452">
              <a:off x="6152097" y="3734266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5" name="Forme libre 984"/>
            <p:cNvSpPr/>
            <p:nvPr/>
          </p:nvSpPr>
          <p:spPr>
            <a:xfrm rot="2986645">
              <a:off x="6136204" y="3780081"/>
              <a:ext cx="137441" cy="45719"/>
            </a:xfrm>
            <a:custGeom>
              <a:avLst/>
              <a:gdLst>
                <a:gd name="connsiteX0" fmla="*/ 112197 w 112197"/>
                <a:gd name="connsiteY0" fmla="*/ 0 h 42074"/>
                <a:gd name="connsiteX1" fmla="*/ 72928 w 112197"/>
                <a:gd name="connsiteY1" fmla="*/ 36464 h 42074"/>
                <a:gd name="connsiteX2" fmla="*/ 39269 w 112197"/>
                <a:gd name="connsiteY2" fmla="*/ 19635 h 42074"/>
                <a:gd name="connsiteX3" fmla="*/ 0 w 112197"/>
                <a:gd name="connsiteY3" fmla="*/ 42074 h 4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97" h="42074">
                  <a:moveTo>
                    <a:pt x="112197" y="0"/>
                  </a:moveTo>
                  <a:cubicBezTo>
                    <a:pt x="98640" y="16596"/>
                    <a:pt x="85083" y="33192"/>
                    <a:pt x="72928" y="36464"/>
                  </a:cubicBezTo>
                  <a:cubicBezTo>
                    <a:pt x="60773" y="39736"/>
                    <a:pt x="51424" y="18700"/>
                    <a:pt x="39269" y="19635"/>
                  </a:cubicBezTo>
                  <a:cubicBezTo>
                    <a:pt x="27114" y="20570"/>
                    <a:pt x="13557" y="31322"/>
                    <a:pt x="0" y="42074"/>
                  </a:cubicBezTo>
                </a:path>
              </a:pathLst>
            </a:custGeom>
            <a:ln>
              <a:solidFill>
                <a:schemeClr val="tx1"/>
              </a:solidFill>
            </a:ln>
            <a:effectLst>
              <a:outerShdw blurRad="38100" dir="5400000" algn="ctr" rotWithShape="0">
                <a:srgbClr val="000000">
                  <a:alpha val="77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6" name="Forme libre 985"/>
            <p:cNvSpPr/>
            <p:nvPr/>
          </p:nvSpPr>
          <p:spPr>
            <a:xfrm>
              <a:off x="6167993" y="3758577"/>
              <a:ext cx="126220" cy="52358"/>
            </a:xfrm>
            <a:custGeom>
              <a:avLst/>
              <a:gdLst>
                <a:gd name="connsiteX0" fmla="*/ 126220 w 126220"/>
                <a:gd name="connsiteY0" fmla="*/ 25244 h 52358"/>
                <a:gd name="connsiteX1" fmla="*/ 53293 w 126220"/>
                <a:gd name="connsiteY1" fmla="*/ 50488 h 52358"/>
                <a:gd name="connsiteX2" fmla="*/ 36463 w 126220"/>
                <a:gd name="connsiteY2" fmla="*/ 14024 h 52358"/>
                <a:gd name="connsiteX3" fmla="*/ 0 w 126220"/>
                <a:gd name="connsiteY3" fmla="*/ 0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20" h="52358">
                  <a:moveTo>
                    <a:pt x="126220" y="25244"/>
                  </a:moveTo>
                  <a:cubicBezTo>
                    <a:pt x="97236" y="38801"/>
                    <a:pt x="68253" y="52358"/>
                    <a:pt x="53293" y="50488"/>
                  </a:cubicBezTo>
                  <a:cubicBezTo>
                    <a:pt x="38334" y="48618"/>
                    <a:pt x="45345" y="22439"/>
                    <a:pt x="36463" y="14024"/>
                  </a:cubicBezTo>
                  <a:cubicBezTo>
                    <a:pt x="27581" y="5609"/>
                    <a:pt x="13790" y="2804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7" name="Forme libre 986"/>
            <p:cNvSpPr/>
            <p:nvPr/>
          </p:nvSpPr>
          <p:spPr>
            <a:xfrm>
              <a:off x="6151163" y="3772601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8" name="Forme libre 987"/>
            <p:cNvSpPr/>
            <p:nvPr/>
          </p:nvSpPr>
          <p:spPr>
            <a:xfrm rot="2286163">
              <a:off x="6129659" y="363609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89" name="Forme libre 988"/>
            <p:cNvSpPr/>
            <p:nvPr/>
          </p:nvSpPr>
          <p:spPr>
            <a:xfrm rot="14292826">
              <a:off x="6149293" y="3652925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0" name="Forme libre 989"/>
            <p:cNvSpPr/>
            <p:nvPr/>
          </p:nvSpPr>
          <p:spPr>
            <a:xfrm rot="4838797">
              <a:off x="6180147" y="3669754"/>
              <a:ext cx="75733" cy="95367"/>
            </a:xfrm>
            <a:custGeom>
              <a:avLst/>
              <a:gdLst>
                <a:gd name="connsiteX0" fmla="*/ 70123 w 70123"/>
                <a:gd name="connsiteY0" fmla="*/ 75732 h 75732"/>
                <a:gd name="connsiteX1" fmla="*/ 28049 w 70123"/>
                <a:gd name="connsiteY1" fmla="*/ 44878 h 75732"/>
                <a:gd name="connsiteX2" fmla="*/ 22439 w 70123"/>
                <a:gd name="connsiteY2" fmla="*/ 8415 h 75732"/>
                <a:gd name="connsiteX3" fmla="*/ 0 w 70123"/>
                <a:gd name="connsiteY3" fmla="*/ 0 h 7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23" h="75732">
                  <a:moveTo>
                    <a:pt x="70123" y="75732"/>
                  </a:moveTo>
                  <a:cubicBezTo>
                    <a:pt x="53059" y="65915"/>
                    <a:pt x="35996" y="56098"/>
                    <a:pt x="28049" y="44878"/>
                  </a:cubicBezTo>
                  <a:cubicBezTo>
                    <a:pt x="20102" y="33659"/>
                    <a:pt x="27114" y="15895"/>
                    <a:pt x="22439" y="8415"/>
                  </a:cubicBezTo>
                  <a:cubicBezTo>
                    <a:pt x="17764" y="935"/>
                    <a:pt x="8882" y="467"/>
                    <a:pt x="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1" name="Forme libre 990"/>
            <p:cNvSpPr/>
            <p:nvPr/>
          </p:nvSpPr>
          <p:spPr>
            <a:xfrm>
              <a:off x="6133867" y="3682844"/>
              <a:ext cx="39735" cy="72928"/>
            </a:xfrm>
            <a:custGeom>
              <a:avLst/>
              <a:gdLst>
                <a:gd name="connsiteX0" fmla="*/ 3272 w 39735"/>
                <a:gd name="connsiteY0" fmla="*/ 0 h 72928"/>
                <a:gd name="connsiteX1" fmla="*/ 6077 w 39735"/>
                <a:gd name="connsiteY1" fmla="*/ 50489 h 72928"/>
                <a:gd name="connsiteX2" fmla="*/ 39735 w 39735"/>
                <a:gd name="connsiteY2" fmla="*/ 72928 h 7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35" h="72928">
                  <a:moveTo>
                    <a:pt x="3272" y="0"/>
                  </a:moveTo>
                  <a:cubicBezTo>
                    <a:pt x="1636" y="19167"/>
                    <a:pt x="0" y="38334"/>
                    <a:pt x="6077" y="50489"/>
                  </a:cubicBezTo>
                  <a:cubicBezTo>
                    <a:pt x="12154" y="62644"/>
                    <a:pt x="25944" y="67786"/>
                    <a:pt x="39735" y="72928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2" name="Forme libre 991"/>
            <p:cNvSpPr/>
            <p:nvPr/>
          </p:nvSpPr>
          <p:spPr>
            <a:xfrm>
              <a:off x="6114699" y="3724918"/>
              <a:ext cx="47684" cy="36464"/>
            </a:xfrm>
            <a:custGeom>
              <a:avLst/>
              <a:gdLst>
                <a:gd name="connsiteX0" fmla="*/ 0 w 47684"/>
                <a:gd name="connsiteY0" fmla="*/ 0 h 36464"/>
                <a:gd name="connsiteX1" fmla="*/ 47684 w 47684"/>
                <a:gd name="connsiteY1" fmla="*/ 36464 h 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84" h="36464">
                  <a:moveTo>
                    <a:pt x="0" y="0"/>
                  </a:moveTo>
                  <a:lnTo>
                    <a:pt x="47684" y="3646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3" name="Forme libre 992"/>
            <p:cNvSpPr/>
            <p:nvPr/>
          </p:nvSpPr>
          <p:spPr>
            <a:xfrm>
              <a:off x="6111894" y="3764187"/>
              <a:ext cx="53294" cy="14024"/>
            </a:xfrm>
            <a:custGeom>
              <a:avLst/>
              <a:gdLst>
                <a:gd name="connsiteX0" fmla="*/ 0 w 53294"/>
                <a:gd name="connsiteY0" fmla="*/ 0 h 14024"/>
                <a:gd name="connsiteX1" fmla="*/ 53294 w 53294"/>
                <a:gd name="connsiteY1" fmla="*/ 14024 h 1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94" h="14024">
                  <a:moveTo>
                    <a:pt x="0" y="0"/>
                  </a:moveTo>
                  <a:lnTo>
                    <a:pt x="53294" y="14024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4" name="Forme libre 993"/>
            <p:cNvSpPr/>
            <p:nvPr/>
          </p:nvSpPr>
          <p:spPr>
            <a:xfrm>
              <a:off x="6120309" y="3772601"/>
              <a:ext cx="50489" cy="33659"/>
            </a:xfrm>
            <a:custGeom>
              <a:avLst/>
              <a:gdLst>
                <a:gd name="connsiteX0" fmla="*/ 0 w 50489"/>
                <a:gd name="connsiteY0" fmla="*/ 33659 h 33659"/>
                <a:gd name="connsiteX1" fmla="*/ 50489 w 50489"/>
                <a:gd name="connsiteY1" fmla="*/ 0 h 3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9" h="33659">
                  <a:moveTo>
                    <a:pt x="0" y="33659"/>
                  </a:moveTo>
                  <a:lnTo>
                    <a:pt x="50489" y="0"/>
                  </a:ln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5" name="Forme libre 994"/>
            <p:cNvSpPr/>
            <p:nvPr/>
          </p:nvSpPr>
          <p:spPr>
            <a:xfrm>
              <a:off x="6145553" y="3764187"/>
              <a:ext cx="29919" cy="89757"/>
            </a:xfrm>
            <a:custGeom>
              <a:avLst/>
              <a:gdLst>
                <a:gd name="connsiteX0" fmla="*/ 0 w 29919"/>
                <a:gd name="connsiteY0" fmla="*/ 89757 h 89757"/>
                <a:gd name="connsiteX1" fmla="*/ 28049 w 29919"/>
                <a:gd name="connsiteY1" fmla="*/ 39268 h 89757"/>
                <a:gd name="connsiteX2" fmla="*/ 11220 w 29919"/>
                <a:gd name="connsiteY2" fmla="*/ 0 h 8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19" h="89757">
                  <a:moveTo>
                    <a:pt x="0" y="89757"/>
                  </a:moveTo>
                  <a:cubicBezTo>
                    <a:pt x="13089" y="71992"/>
                    <a:pt x="26179" y="54228"/>
                    <a:pt x="28049" y="39268"/>
                  </a:cubicBezTo>
                  <a:cubicBezTo>
                    <a:pt x="29919" y="24309"/>
                    <a:pt x="20569" y="12154"/>
                    <a:pt x="11220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996" name="Forme libre 995"/>
            <p:cNvSpPr/>
            <p:nvPr/>
          </p:nvSpPr>
          <p:spPr>
            <a:xfrm>
              <a:off x="6152566" y="3752967"/>
              <a:ext cx="42073" cy="129026"/>
            </a:xfrm>
            <a:custGeom>
              <a:avLst/>
              <a:gdLst>
                <a:gd name="connsiteX0" fmla="*/ 29451 w 42073"/>
                <a:gd name="connsiteY0" fmla="*/ 129026 h 129026"/>
                <a:gd name="connsiteX1" fmla="*/ 37866 w 42073"/>
                <a:gd name="connsiteY1" fmla="*/ 67318 h 129026"/>
                <a:gd name="connsiteX2" fmla="*/ 4207 w 42073"/>
                <a:gd name="connsiteY2" fmla="*/ 42073 h 129026"/>
                <a:gd name="connsiteX3" fmla="*/ 12622 w 42073"/>
                <a:gd name="connsiteY3" fmla="*/ 0 h 12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73" h="129026">
                  <a:moveTo>
                    <a:pt x="29451" y="129026"/>
                  </a:moveTo>
                  <a:cubicBezTo>
                    <a:pt x="35762" y="105418"/>
                    <a:pt x="42073" y="81810"/>
                    <a:pt x="37866" y="67318"/>
                  </a:cubicBezTo>
                  <a:cubicBezTo>
                    <a:pt x="33659" y="52826"/>
                    <a:pt x="8414" y="53293"/>
                    <a:pt x="4207" y="42073"/>
                  </a:cubicBezTo>
                  <a:cubicBezTo>
                    <a:pt x="0" y="30853"/>
                    <a:pt x="6311" y="15426"/>
                    <a:pt x="12622" y="0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sp>
        <p:nvSpPr>
          <p:cNvPr id="1015" name="Forme libre 1014"/>
          <p:cNvSpPr/>
          <p:nvPr/>
        </p:nvSpPr>
        <p:spPr>
          <a:xfrm>
            <a:off x="2787650" y="1484313"/>
            <a:ext cx="4375150" cy="3816350"/>
          </a:xfrm>
          <a:custGeom>
            <a:avLst/>
            <a:gdLst>
              <a:gd name="connsiteX0" fmla="*/ 25554 w 4301728"/>
              <a:gd name="connsiteY0" fmla="*/ 1982913 h 3616504"/>
              <a:gd name="connsiteX1" fmla="*/ 25554 w 4301728"/>
              <a:gd name="connsiteY1" fmla="*/ 1982913 h 3616504"/>
              <a:gd name="connsiteX2" fmla="*/ 97473 w 4301728"/>
              <a:gd name="connsiteY2" fmla="*/ 2085654 h 3616504"/>
              <a:gd name="connsiteX3" fmla="*/ 734471 w 4301728"/>
              <a:gd name="connsiteY3" fmla="*/ 2065106 h 3616504"/>
              <a:gd name="connsiteX4" fmla="*/ 1618049 w 4301728"/>
              <a:gd name="connsiteY4" fmla="*/ 2054832 h 3616504"/>
              <a:gd name="connsiteX5" fmla="*/ 2347514 w 4301728"/>
              <a:gd name="connsiteY5" fmla="*/ 2065106 h 3616504"/>
              <a:gd name="connsiteX6" fmla="*/ 2378336 w 4301728"/>
              <a:gd name="connsiteY6" fmla="*/ 2075380 h 3616504"/>
              <a:gd name="connsiteX7" fmla="*/ 2470804 w 4301728"/>
              <a:gd name="connsiteY7" fmla="*/ 2095928 h 3616504"/>
              <a:gd name="connsiteX8" fmla="*/ 2758480 w 4301728"/>
              <a:gd name="connsiteY8" fmla="*/ 2116477 h 3616504"/>
              <a:gd name="connsiteX9" fmla="*/ 2994786 w 4301728"/>
              <a:gd name="connsiteY9" fmla="*/ 2137025 h 3616504"/>
              <a:gd name="connsiteX10" fmla="*/ 3025608 w 4301728"/>
              <a:gd name="connsiteY10" fmla="*/ 2147299 h 3616504"/>
              <a:gd name="connsiteX11" fmla="*/ 3097527 w 4301728"/>
              <a:gd name="connsiteY11" fmla="*/ 2167848 h 3616504"/>
              <a:gd name="connsiteX12" fmla="*/ 3118076 w 4301728"/>
              <a:gd name="connsiteY12" fmla="*/ 2188396 h 3616504"/>
              <a:gd name="connsiteX13" fmla="*/ 3189995 w 4301728"/>
              <a:gd name="connsiteY13" fmla="*/ 2229493 h 3616504"/>
              <a:gd name="connsiteX14" fmla="*/ 3220817 w 4301728"/>
              <a:gd name="connsiteY14" fmla="*/ 2250041 h 3616504"/>
              <a:gd name="connsiteX15" fmla="*/ 3261914 w 4301728"/>
              <a:gd name="connsiteY15" fmla="*/ 2301412 h 3616504"/>
              <a:gd name="connsiteX16" fmla="*/ 3292736 w 4301728"/>
              <a:gd name="connsiteY16" fmla="*/ 2321960 h 3616504"/>
              <a:gd name="connsiteX17" fmla="*/ 3344107 w 4301728"/>
              <a:gd name="connsiteY17" fmla="*/ 2373331 h 3616504"/>
              <a:gd name="connsiteX18" fmla="*/ 3374929 w 4301728"/>
              <a:gd name="connsiteY18" fmla="*/ 2404153 h 3616504"/>
              <a:gd name="connsiteX19" fmla="*/ 3436574 w 4301728"/>
              <a:gd name="connsiteY19" fmla="*/ 2434976 h 3616504"/>
              <a:gd name="connsiteX20" fmla="*/ 3457123 w 4301728"/>
              <a:gd name="connsiteY20" fmla="*/ 2465798 h 3616504"/>
              <a:gd name="connsiteX21" fmla="*/ 3487945 w 4301728"/>
              <a:gd name="connsiteY21" fmla="*/ 2486346 h 3616504"/>
              <a:gd name="connsiteX22" fmla="*/ 3508494 w 4301728"/>
              <a:gd name="connsiteY22" fmla="*/ 2506895 h 3616504"/>
              <a:gd name="connsiteX23" fmla="*/ 3539316 w 4301728"/>
              <a:gd name="connsiteY23" fmla="*/ 2527443 h 3616504"/>
              <a:gd name="connsiteX24" fmla="*/ 3611235 w 4301728"/>
              <a:gd name="connsiteY24" fmla="*/ 2609636 h 3616504"/>
              <a:gd name="connsiteX25" fmla="*/ 3621509 w 4301728"/>
              <a:gd name="connsiteY25" fmla="*/ 2661007 h 3616504"/>
              <a:gd name="connsiteX26" fmla="*/ 3662606 w 4301728"/>
              <a:gd name="connsiteY26" fmla="*/ 2702104 h 3616504"/>
              <a:gd name="connsiteX27" fmla="*/ 3672880 w 4301728"/>
              <a:gd name="connsiteY27" fmla="*/ 2732926 h 3616504"/>
              <a:gd name="connsiteX28" fmla="*/ 3744799 w 4301728"/>
              <a:gd name="connsiteY28" fmla="*/ 2804845 h 3616504"/>
              <a:gd name="connsiteX29" fmla="*/ 3765347 w 4301728"/>
              <a:gd name="connsiteY29" fmla="*/ 2825394 h 3616504"/>
              <a:gd name="connsiteX30" fmla="*/ 3785896 w 4301728"/>
              <a:gd name="connsiteY30" fmla="*/ 2845942 h 3616504"/>
              <a:gd name="connsiteX31" fmla="*/ 3796170 w 4301728"/>
              <a:gd name="connsiteY31" fmla="*/ 2876764 h 3616504"/>
              <a:gd name="connsiteX32" fmla="*/ 3816718 w 4301728"/>
              <a:gd name="connsiteY32" fmla="*/ 2897313 h 3616504"/>
              <a:gd name="connsiteX33" fmla="*/ 3837267 w 4301728"/>
              <a:gd name="connsiteY33" fmla="*/ 2928135 h 3616504"/>
              <a:gd name="connsiteX34" fmla="*/ 3857815 w 4301728"/>
              <a:gd name="connsiteY34" fmla="*/ 3000054 h 3616504"/>
              <a:gd name="connsiteX35" fmla="*/ 3898912 w 4301728"/>
              <a:gd name="connsiteY35" fmla="*/ 3041151 h 3616504"/>
              <a:gd name="connsiteX36" fmla="*/ 3940008 w 4301728"/>
              <a:gd name="connsiteY36" fmla="*/ 3113070 h 3616504"/>
              <a:gd name="connsiteX37" fmla="*/ 3950282 w 4301728"/>
              <a:gd name="connsiteY37" fmla="*/ 3154167 h 3616504"/>
              <a:gd name="connsiteX38" fmla="*/ 3981105 w 4301728"/>
              <a:gd name="connsiteY38" fmla="*/ 3226086 h 3616504"/>
              <a:gd name="connsiteX39" fmla="*/ 3991379 w 4301728"/>
              <a:gd name="connsiteY39" fmla="*/ 3256908 h 3616504"/>
              <a:gd name="connsiteX40" fmla="*/ 4032476 w 4301728"/>
              <a:gd name="connsiteY40" fmla="*/ 3318553 h 3616504"/>
              <a:gd name="connsiteX41" fmla="*/ 4073572 w 4301728"/>
              <a:gd name="connsiteY41" fmla="*/ 3441843 h 3616504"/>
              <a:gd name="connsiteX42" fmla="*/ 4083846 w 4301728"/>
              <a:gd name="connsiteY42" fmla="*/ 3472666 h 3616504"/>
              <a:gd name="connsiteX43" fmla="*/ 4094120 w 4301728"/>
              <a:gd name="connsiteY43" fmla="*/ 3503488 h 3616504"/>
              <a:gd name="connsiteX44" fmla="*/ 4104395 w 4301728"/>
              <a:gd name="connsiteY44" fmla="*/ 3565133 h 3616504"/>
              <a:gd name="connsiteX45" fmla="*/ 4114669 w 4301728"/>
              <a:gd name="connsiteY45" fmla="*/ 3606230 h 3616504"/>
              <a:gd name="connsiteX46" fmla="*/ 4145491 w 4301728"/>
              <a:gd name="connsiteY46" fmla="*/ 3616504 h 3616504"/>
              <a:gd name="connsiteX47" fmla="*/ 4217410 w 4301728"/>
              <a:gd name="connsiteY47" fmla="*/ 3606230 h 3616504"/>
              <a:gd name="connsiteX48" fmla="*/ 4237959 w 4301728"/>
              <a:gd name="connsiteY48" fmla="*/ 3575407 h 3616504"/>
              <a:gd name="connsiteX49" fmla="*/ 4268781 w 4301728"/>
              <a:gd name="connsiteY49" fmla="*/ 3544585 h 3616504"/>
              <a:gd name="connsiteX50" fmla="*/ 4279055 w 4301728"/>
              <a:gd name="connsiteY50" fmla="*/ 3513762 h 3616504"/>
              <a:gd name="connsiteX51" fmla="*/ 4299604 w 4301728"/>
              <a:gd name="connsiteY51" fmla="*/ 3493214 h 3616504"/>
              <a:gd name="connsiteX52" fmla="*/ 4289329 w 4301728"/>
              <a:gd name="connsiteY52" fmla="*/ 3462391 h 3616504"/>
              <a:gd name="connsiteX53" fmla="*/ 4258507 w 4301728"/>
              <a:gd name="connsiteY53" fmla="*/ 3359650 h 3616504"/>
              <a:gd name="connsiteX54" fmla="*/ 4217410 w 4301728"/>
              <a:gd name="connsiteY54" fmla="*/ 3308279 h 3616504"/>
              <a:gd name="connsiteX55" fmla="*/ 4176314 w 4301728"/>
              <a:gd name="connsiteY55" fmla="*/ 3246634 h 3616504"/>
              <a:gd name="connsiteX56" fmla="*/ 4114669 w 4301728"/>
              <a:gd name="connsiteY56" fmla="*/ 3123344 h 3616504"/>
              <a:gd name="connsiteX57" fmla="*/ 4073572 w 4301728"/>
              <a:gd name="connsiteY57" fmla="*/ 3071973 h 3616504"/>
              <a:gd name="connsiteX58" fmla="*/ 4022201 w 4301728"/>
              <a:gd name="connsiteY58" fmla="*/ 3020603 h 3616504"/>
              <a:gd name="connsiteX59" fmla="*/ 4001653 w 4301728"/>
              <a:gd name="connsiteY59" fmla="*/ 3000054 h 3616504"/>
              <a:gd name="connsiteX60" fmla="*/ 3970831 w 4301728"/>
              <a:gd name="connsiteY60" fmla="*/ 2958958 h 3616504"/>
              <a:gd name="connsiteX61" fmla="*/ 3950282 w 4301728"/>
              <a:gd name="connsiteY61" fmla="*/ 2938409 h 3616504"/>
              <a:gd name="connsiteX62" fmla="*/ 3888637 w 4301728"/>
              <a:gd name="connsiteY62" fmla="*/ 2815119 h 3616504"/>
              <a:gd name="connsiteX63" fmla="*/ 3888637 w 4301728"/>
              <a:gd name="connsiteY63" fmla="*/ 2815119 h 3616504"/>
              <a:gd name="connsiteX64" fmla="*/ 3826992 w 4301728"/>
              <a:gd name="connsiteY64" fmla="*/ 2732926 h 3616504"/>
              <a:gd name="connsiteX65" fmla="*/ 3806444 w 4301728"/>
              <a:gd name="connsiteY65" fmla="*/ 2671281 h 3616504"/>
              <a:gd name="connsiteX66" fmla="*/ 3785896 w 4301728"/>
              <a:gd name="connsiteY66" fmla="*/ 2578814 h 3616504"/>
              <a:gd name="connsiteX67" fmla="*/ 3796170 w 4301728"/>
              <a:gd name="connsiteY67" fmla="*/ 2547991 h 3616504"/>
              <a:gd name="connsiteX68" fmla="*/ 3765347 w 4301728"/>
              <a:gd name="connsiteY68" fmla="*/ 2393879 h 3616504"/>
              <a:gd name="connsiteX69" fmla="*/ 3734525 w 4301728"/>
              <a:gd name="connsiteY69" fmla="*/ 2342508 h 3616504"/>
              <a:gd name="connsiteX70" fmla="*/ 3713977 w 4301728"/>
              <a:gd name="connsiteY70" fmla="*/ 2280863 h 3616504"/>
              <a:gd name="connsiteX71" fmla="*/ 3703703 w 4301728"/>
              <a:gd name="connsiteY71" fmla="*/ 2229493 h 3616504"/>
              <a:gd name="connsiteX72" fmla="*/ 3683154 w 4301728"/>
              <a:gd name="connsiteY72" fmla="*/ 2167848 h 3616504"/>
              <a:gd name="connsiteX73" fmla="*/ 3662606 w 4301728"/>
              <a:gd name="connsiteY73" fmla="*/ 2085654 h 3616504"/>
              <a:gd name="connsiteX74" fmla="*/ 3631783 w 4301728"/>
              <a:gd name="connsiteY74" fmla="*/ 1993187 h 3616504"/>
              <a:gd name="connsiteX75" fmla="*/ 3621509 w 4301728"/>
              <a:gd name="connsiteY75" fmla="*/ 1962364 h 3616504"/>
              <a:gd name="connsiteX76" fmla="*/ 3611235 w 4301728"/>
              <a:gd name="connsiteY76" fmla="*/ 1818526 h 3616504"/>
              <a:gd name="connsiteX77" fmla="*/ 3590687 w 4301728"/>
              <a:gd name="connsiteY77" fmla="*/ 1756881 h 3616504"/>
              <a:gd name="connsiteX78" fmla="*/ 3580413 w 4301728"/>
              <a:gd name="connsiteY78" fmla="*/ 1510302 h 3616504"/>
              <a:gd name="connsiteX79" fmla="*/ 3600961 w 4301728"/>
              <a:gd name="connsiteY79" fmla="*/ 1099335 h 3616504"/>
              <a:gd name="connsiteX80" fmla="*/ 3631783 w 4301728"/>
              <a:gd name="connsiteY80" fmla="*/ 924675 h 3616504"/>
              <a:gd name="connsiteX81" fmla="*/ 3642058 w 4301728"/>
              <a:gd name="connsiteY81" fmla="*/ 893852 h 3616504"/>
              <a:gd name="connsiteX82" fmla="*/ 3652332 w 4301728"/>
              <a:gd name="connsiteY82" fmla="*/ 863030 h 3616504"/>
              <a:gd name="connsiteX83" fmla="*/ 3693428 w 4301728"/>
              <a:gd name="connsiteY83" fmla="*/ 811659 h 3616504"/>
              <a:gd name="connsiteX84" fmla="*/ 3703703 w 4301728"/>
              <a:gd name="connsiteY84" fmla="*/ 780836 h 3616504"/>
              <a:gd name="connsiteX85" fmla="*/ 3775622 w 4301728"/>
              <a:gd name="connsiteY85" fmla="*/ 698643 h 3616504"/>
              <a:gd name="connsiteX86" fmla="*/ 3816718 w 4301728"/>
              <a:gd name="connsiteY86" fmla="*/ 606176 h 3616504"/>
              <a:gd name="connsiteX87" fmla="*/ 3847541 w 4301728"/>
              <a:gd name="connsiteY87" fmla="*/ 554805 h 3616504"/>
              <a:gd name="connsiteX88" fmla="*/ 3888637 w 4301728"/>
              <a:gd name="connsiteY88" fmla="*/ 493160 h 3616504"/>
              <a:gd name="connsiteX89" fmla="*/ 3970831 w 4301728"/>
              <a:gd name="connsiteY89" fmla="*/ 390418 h 3616504"/>
              <a:gd name="connsiteX90" fmla="*/ 4032476 w 4301728"/>
              <a:gd name="connsiteY90" fmla="*/ 369870 h 3616504"/>
              <a:gd name="connsiteX91" fmla="*/ 4063298 w 4301728"/>
              <a:gd name="connsiteY91" fmla="*/ 349322 h 3616504"/>
              <a:gd name="connsiteX92" fmla="*/ 4104395 w 4301728"/>
              <a:gd name="connsiteY92" fmla="*/ 297951 h 3616504"/>
              <a:gd name="connsiteX93" fmla="*/ 4135217 w 4301728"/>
              <a:gd name="connsiteY93" fmla="*/ 277403 h 3616504"/>
              <a:gd name="connsiteX94" fmla="*/ 4196862 w 4301728"/>
              <a:gd name="connsiteY94" fmla="*/ 195209 h 3616504"/>
              <a:gd name="connsiteX95" fmla="*/ 4237959 w 4301728"/>
              <a:gd name="connsiteY95" fmla="*/ 113016 h 3616504"/>
              <a:gd name="connsiteX96" fmla="*/ 4248233 w 4301728"/>
              <a:gd name="connsiteY96" fmla="*/ 82194 h 3616504"/>
              <a:gd name="connsiteX97" fmla="*/ 4237959 w 4301728"/>
              <a:gd name="connsiteY97" fmla="*/ 20549 h 3616504"/>
              <a:gd name="connsiteX98" fmla="*/ 4207136 w 4301728"/>
              <a:gd name="connsiteY98" fmla="*/ 10275 h 3616504"/>
              <a:gd name="connsiteX99" fmla="*/ 4124943 w 4301728"/>
              <a:gd name="connsiteY99" fmla="*/ 0 h 3616504"/>
              <a:gd name="connsiteX100" fmla="*/ 4011927 w 4301728"/>
              <a:gd name="connsiteY100" fmla="*/ 20549 h 3616504"/>
              <a:gd name="connsiteX101" fmla="*/ 3981105 w 4301728"/>
              <a:gd name="connsiteY101" fmla="*/ 41097 h 3616504"/>
              <a:gd name="connsiteX102" fmla="*/ 3919460 w 4301728"/>
              <a:gd name="connsiteY102" fmla="*/ 61645 h 3616504"/>
              <a:gd name="connsiteX103" fmla="*/ 3888637 w 4301728"/>
              <a:gd name="connsiteY103" fmla="*/ 82194 h 3616504"/>
              <a:gd name="connsiteX104" fmla="*/ 3857815 w 4301728"/>
              <a:gd name="connsiteY104" fmla="*/ 92468 h 3616504"/>
              <a:gd name="connsiteX105" fmla="*/ 3837267 w 4301728"/>
              <a:gd name="connsiteY105" fmla="*/ 154113 h 3616504"/>
              <a:gd name="connsiteX106" fmla="*/ 3826992 w 4301728"/>
              <a:gd name="connsiteY106" fmla="*/ 184935 h 3616504"/>
              <a:gd name="connsiteX107" fmla="*/ 3806444 w 4301728"/>
              <a:gd name="connsiteY107" fmla="*/ 349322 h 3616504"/>
              <a:gd name="connsiteX108" fmla="*/ 3785896 w 4301728"/>
              <a:gd name="connsiteY108" fmla="*/ 380144 h 3616504"/>
              <a:gd name="connsiteX109" fmla="*/ 3775622 w 4301728"/>
              <a:gd name="connsiteY109" fmla="*/ 410967 h 3616504"/>
              <a:gd name="connsiteX110" fmla="*/ 3713977 w 4301728"/>
              <a:gd name="connsiteY110" fmla="*/ 452063 h 3616504"/>
              <a:gd name="connsiteX111" fmla="*/ 3662606 w 4301728"/>
              <a:gd name="connsiteY111" fmla="*/ 482886 h 3616504"/>
              <a:gd name="connsiteX112" fmla="*/ 3642058 w 4301728"/>
              <a:gd name="connsiteY112" fmla="*/ 513708 h 3616504"/>
              <a:gd name="connsiteX113" fmla="*/ 3631783 w 4301728"/>
              <a:gd name="connsiteY113" fmla="*/ 544531 h 3616504"/>
              <a:gd name="connsiteX114" fmla="*/ 3590687 w 4301728"/>
              <a:gd name="connsiteY114" fmla="*/ 606176 h 3616504"/>
              <a:gd name="connsiteX115" fmla="*/ 3570138 w 4301728"/>
              <a:gd name="connsiteY115" fmla="*/ 636998 h 3616504"/>
              <a:gd name="connsiteX116" fmla="*/ 3539316 w 4301728"/>
              <a:gd name="connsiteY116" fmla="*/ 657546 h 3616504"/>
              <a:gd name="connsiteX117" fmla="*/ 3467397 w 4301728"/>
              <a:gd name="connsiteY117" fmla="*/ 708917 h 3616504"/>
              <a:gd name="connsiteX118" fmla="*/ 3446849 w 4301728"/>
              <a:gd name="connsiteY118" fmla="*/ 729466 h 3616504"/>
              <a:gd name="connsiteX119" fmla="*/ 3436574 w 4301728"/>
              <a:gd name="connsiteY119" fmla="*/ 760288 h 3616504"/>
              <a:gd name="connsiteX120" fmla="*/ 3416026 w 4301728"/>
              <a:gd name="connsiteY120" fmla="*/ 791110 h 3616504"/>
              <a:gd name="connsiteX121" fmla="*/ 3395478 w 4301728"/>
              <a:gd name="connsiteY121" fmla="*/ 914400 h 3616504"/>
              <a:gd name="connsiteX122" fmla="*/ 3385204 w 4301728"/>
              <a:gd name="connsiteY122" fmla="*/ 945223 h 3616504"/>
              <a:gd name="connsiteX123" fmla="*/ 3323559 w 4301728"/>
              <a:gd name="connsiteY123" fmla="*/ 996594 h 3616504"/>
              <a:gd name="connsiteX124" fmla="*/ 3303010 w 4301728"/>
              <a:gd name="connsiteY124" fmla="*/ 1027416 h 3616504"/>
              <a:gd name="connsiteX125" fmla="*/ 3272188 w 4301728"/>
              <a:gd name="connsiteY125" fmla="*/ 1089061 h 3616504"/>
              <a:gd name="connsiteX126" fmla="*/ 3241365 w 4301728"/>
              <a:gd name="connsiteY126" fmla="*/ 1109609 h 3616504"/>
              <a:gd name="connsiteX127" fmla="*/ 3220817 w 4301728"/>
              <a:gd name="connsiteY127" fmla="*/ 1130158 h 3616504"/>
              <a:gd name="connsiteX128" fmla="*/ 3189995 w 4301728"/>
              <a:gd name="connsiteY128" fmla="*/ 1150706 h 3616504"/>
              <a:gd name="connsiteX129" fmla="*/ 3148898 w 4301728"/>
              <a:gd name="connsiteY129" fmla="*/ 1191803 h 3616504"/>
              <a:gd name="connsiteX130" fmla="*/ 3087253 w 4301728"/>
              <a:gd name="connsiteY130" fmla="*/ 1232899 h 3616504"/>
              <a:gd name="connsiteX131" fmla="*/ 3035882 w 4301728"/>
              <a:gd name="connsiteY131" fmla="*/ 1304818 h 3616504"/>
              <a:gd name="connsiteX132" fmla="*/ 3015334 w 4301728"/>
              <a:gd name="connsiteY132" fmla="*/ 1325367 h 3616504"/>
              <a:gd name="connsiteX133" fmla="*/ 2984512 w 4301728"/>
              <a:gd name="connsiteY133" fmla="*/ 1345915 h 3616504"/>
              <a:gd name="connsiteX134" fmla="*/ 2963963 w 4301728"/>
              <a:gd name="connsiteY134" fmla="*/ 1366463 h 3616504"/>
              <a:gd name="connsiteX135" fmla="*/ 2943415 w 4301728"/>
              <a:gd name="connsiteY135" fmla="*/ 1397286 h 3616504"/>
              <a:gd name="connsiteX136" fmla="*/ 2912592 w 4301728"/>
              <a:gd name="connsiteY136" fmla="*/ 1407560 h 3616504"/>
              <a:gd name="connsiteX137" fmla="*/ 2830399 w 4301728"/>
              <a:gd name="connsiteY137" fmla="*/ 1428108 h 3616504"/>
              <a:gd name="connsiteX138" fmla="*/ 2820125 w 4301728"/>
              <a:gd name="connsiteY138" fmla="*/ 1469205 h 3616504"/>
              <a:gd name="connsiteX139" fmla="*/ 2779028 w 4301728"/>
              <a:gd name="connsiteY139" fmla="*/ 1520576 h 3616504"/>
              <a:gd name="connsiteX140" fmla="*/ 2758480 w 4301728"/>
              <a:gd name="connsiteY140" fmla="*/ 1551398 h 3616504"/>
              <a:gd name="connsiteX141" fmla="*/ 2696835 w 4301728"/>
              <a:gd name="connsiteY141" fmla="*/ 1602769 h 3616504"/>
              <a:gd name="connsiteX142" fmla="*/ 2676287 w 4301728"/>
              <a:gd name="connsiteY142" fmla="*/ 1633591 h 3616504"/>
              <a:gd name="connsiteX143" fmla="*/ 2594094 w 4301728"/>
              <a:gd name="connsiteY143" fmla="*/ 1695236 h 3616504"/>
              <a:gd name="connsiteX144" fmla="*/ 2491352 w 4301728"/>
              <a:gd name="connsiteY144" fmla="*/ 1726059 h 3616504"/>
              <a:gd name="connsiteX145" fmla="*/ 2429707 w 4301728"/>
              <a:gd name="connsiteY145" fmla="*/ 1746607 h 3616504"/>
              <a:gd name="connsiteX146" fmla="*/ 2398885 w 4301728"/>
              <a:gd name="connsiteY146" fmla="*/ 1756881 h 3616504"/>
              <a:gd name="connsiteX147" fmla="*/ 2357788 w 4301728"/>
              <a:gd name="connsiteY147" fmla="*/ 1767155 h 3616504"/>
              <a:gd name="connsiteX148" fmla="*/ 2326965 w 4301728"/>
              <a:gd name="connsiteY148" fmla="*/ 1787704 h 3616504"/>
              <a:gd name="connsiteX149" fmla="*/ 2285869 w 4301728"/>
              <a:gd name="connsiteY149" fmla="*/ 1797978 h 3616504"/>
              <a:gd name="connsiteX150" fmla="*/ 2029015 w 4301728"/>
              <a:gd name="connsiteY150" fmla="*/ 1818526 h 3616504"/>
              <a:gd name="connsiteX151" fmla="*/ 1936547 w 4301728"/>
              <a:gd name="connsiteY151" fmla="*/ 1828800 h 3616504"/>
              <a:gd name="connsiteX152" fmla="*/ 1823532 w 4301728"/>
              <a:gd name="connsiteY152" fmla="*/ 1859623 h 3616504"/>
              <a:gd name="connsiteX153" fmla="*/ 1217356 w 4301728"/>
              <a:gd name="connsiteY153" fmla="*/ 1880171 h 3616504"/>
              <a:gd name="connsiteX154" fmla="*/ 107747 w 4301728"/>
              <a:gd name="connsiteY154" fmla="*/ 1900719 h 3616504"/>
              <a:gd name="connsiteX155" fmla="*/ 46103 w 4301728"/>
              <a:gd name="connsiteY155" fmla="*/ 1921268 h 3616504"/>
              <a:gd name="connsiteX156" fmla="*/ 35828 w 4301728"/>
              <a:gd name="connsiteY156" fmla="*/ 2013735 h 3616504"/>
              <a:gd name="connsiteX157" fmla="*/ 76925 w 4301728"/>
              <a:gd name="connsiteY157" fmla="*/ 2024009 h 3616504"/>
              <a:gd name="connsiteX158" fmla="*/ 25554 w 4301728"/>
              <a:gd name="connsiteY158" fmla="*/ 1982913 h 361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301728" h="3616504">
                <a:moveTo>
                  <a:pt x="25554" y="1982913"/>
                </a:moveTo>
                <a:lnTo>
                  <a:pt x="25554" y="1982913"/>
                </a:lnTo>
                <a:cubicBezTo>
                  <a:pt x="25610" y="1983025"/>
                  <a:pt x="59934" y="2085654"/>
                  <a:pt x="97473" y="2085654"/>
                </a:cubicBezTo>
                <a:cubicBezTo>
                  <a:pt x="309916" y="2085654"/>
                  <a:pt x="522042" y="2067576"/>
                  <a:pt x="734471" y="2065106"/>
                </a:cubicBezTo>
                <a:lnTo>
                  <a:pt x="1618049" y="2054832"/>
                </a:lnTo>
                <a:lnTo>
                  <a:pt x="2347514" y="2065106"/>
                </a:lnTo>
                <a:cubicBezTo>
                  <a:pt x="2358340" y="2065399"/>
                  <a:pt x="2367923" y="2072405"/>
                  <a:pt x="2378336" y="2075380"/>
                </a:cubicBezTo>
                <a:cubicBezTo>
                  <a:pt x="2404197" y="2082769"/>
                  <a:pt x="2445379" y="2091690"/>
                  <a:pt x="2470804" y="2095928"/>
                </a:cubicBezTo>
                <a:cubicBezTo>
                  <a:pt x="2585370" y="2115023"/>
                  <a:pt x="2603657" y="2109105"/>
                  <a:pt x="2758480" y="2116477"/>
                </a:cubicBezTo>
                <a:cubicBezTo>
                  <a:pt x="2859488" y="2150145"/>
                  <a:pt x="2746041" y="2115395"/>
                  <a:pt x="2994786" y="2137025"/>
                </a:cubicBezTo>
                <a:cubicBezTo>
                  <a:pt x="3005575" y="2137963"/>
                  <a:pt x="3015195" y="2144324"/>
                  <a:pt x="3025608" y="2147299"/>
                </a:cubicBezTo>
                <a:cubicBezTo>
                  <a:pt x="3115887" y="2173093"/>
                  <a:pt x="3023647" y="2143219"/>
                  <a:pt x="3097527" y="2167848"/>
                </a:cubicBezTo>
                <a:cubicBezTo>
                  <a:pt x="3104377" y="2174697"/>
                  <a:pt x="3110512" y="2182345"/>
                  <a:pt x="3118076" y="2188396"/>
                </a:cubicBezTo>
                <a:cubicBezTo>
                  <a:pt x="3149365" y="2213427"/>
                  <a:pt x="3153081" y="2208399"/>
                  <a:pt x="3189995" y="2229493"/>
                </a:cubicBezTo>
                <a:cubicBezTo>
                  <a:pt x="3200716" y="2235619"/>
                  <a:pt x="3210543" y="2243192"/>
                  <a:pt x="3220817" y="2250041"/>
                </a:cubicBezTo>
                <a:cubicBezTo>
                  <a:pt x="3236075" y="2272928"/>
                  <a:pt x="3240999" y="2284680"/>
                  <a:pt x="3261914" y="2301412"/>
                </a:cubicBezTo>
                <a:cubicBezTo>
                  <a:pt x="3271556" y="2309126"/>
                  <a:pt x="3282462" y="2315111"/>
                  <a:pt x="3292736" y="2321960"/>
                </a:cubicBezTo>
                <a:cubicBezTo>
                  <a:pt x="3330409" y="2378467"/>
                  <a:pt x="3292737" y="2330522"/>
                  <a:pt x="3344107" y="2373331"/>
                </a:cubicBezTo>
                <a:cubicBezTo>
                  <a:pt x="3355269" y="2382633"/>
                  <a:pt x="3363767" y="2394851"/>
                  <a:pt x="3374929" y="2404153"/>
                </a:cubicBezTo>
                <a:cubicBezTo>
                  <a:pt x="3401486" y="2426284"/>
                  <a:pt x="3405682" y="2424679"/>
                  <a:pt x="3436574" y="2434976"/>
                </a:cubicBezTo>
                <a:cubicBezTo>
                  <a:pt x="3443424" y="2445250"/>
                  <a:pt x="3448392" y="2457067"/>
                  <a:pt x="3457123" y="2465798"/>
                </a:cubicBezTo>
                <a:cubicBezTo>
                  <a:pt x="3465854" y="2474529"/>
                  <a:pt x="3478303" y="2478632"/>
                  <a:pt x="3487945" y="2486346"/>
                </a:cubicBezTo>
                <a:cubicBezTo>
                  <a:pt x="3495509" y="2492397"/>
                  <a:pt x="3500930" y="2500844"/>
                  <a:pt x="3508494" y="2506895"/>
                </a:cubicBezTo>
                <a:cubicBezTo>
                  <a:pt x="3518136" y="2514609"/>
                  <a:pt x="3530023" y="2519312"/>
                  <a:pt x="3539316" y="2527443"/>
                </a:cubicBezTo>
                <a:cubicBezTo>
                  <a:pt x="3587398" y="2569515"/>
                  <a:pt x="3583383" y="2567858"/>
                  <a:pt x="3611235" y="2609636"/>
                </a:cubicBezTo>
                <a:cubicBezTo>
                  <a:pt x="3614660" y="2626760"/>
                  <a:pt x="3613028" y="2645742"/>
                  <a:pt x="3621509" y="2661007"/>
                </a:cubicBezTo>
                <a:cubicBezTo>
                  <a:pt x="3630917" y="2677942"/>
                  <a:pt x="3662606" y="2702104"/>
                  <a:pt x="3662606" y="2702104"/>
                </a:cubicBezTo>
                <a:cubicBezTo>
                  <a:pt x="3666031" y="2712378"/>
                  <a:pt x="3666585" y="2724113"/>
                  <a:pt x="3672880" y="2732926"/>
                </a:cubicBezTo>
                <a:lnTo>
                  <a:pt x="3744799" y="2804845"/>
                </a:lnTo>
                <a:lnTo>
                  <a:pt x="3765347" y="2825394"/>
                </a:lnTo>
                <a:lnTo>
                  <a:pt x="3785896" y="2845942"/>
                </a:lnTo>
                <a:cubicBezTo>
                  <a:pt x="3789321" y="2856216"/>
                  <a:pt x="3790598" y="2867478"/>
                  <a:pt x="3796170" y="2876764"/>
                </a:cubicBezTo>
                <a:cubicBezTo>
                  <a:pt x="3801154" y="2885070"/>
                  <a:pt x="3810667" y="2889749"/>
                  <a:pt x="3816718" y="2897313"/>
                </a:cubicBezTo>
                <a:cubicBezTo>
                  <a:pt x="3824432" y="2906955"/>
                  <a:pt x="3830417" y="2917861"/>
                  <a:pt x="3837267" y="2928135"/>
                </a:cubicBezTo>
                <a:cubicBezTo>
                  <a:pt x="3838341" y="2932433"/>
                  <a:pt x="3852146" y="2992117"/>
                  <a:pt x="3857815" y="3000054"/>
                </a:cubicBezTo>
                <a:cubicBezTo>
                  <a:pt x="3869076" y="3015819"/>
                  <a:pt x="3898912" y="3041151"/>
                  <a:pt x="3898912" y="3041151"/>
                </a:cubicBezTo>
                <a:cubicBezTo>
                  <a:pt x="3925929" y="3149222"/>
                  <a:pt x="3885599" y="3017853"/>
                  <a:pt x="3940008" y="3113070"/>
                </a:cubicBezTo>
                <a:cubicBezTo>
                  <a:pt x="3947014" y="3125330"/>
                  <a:pt x="3946403" y="3140590"/>
                  <a:pt x="3950282" y="3154167"/>
                </a:cubicBezTo>
                <a:cubicBezTo>
                  <a:pt x="3964050" y="3202355"/>
                  <a:pt x="3957621" y="3171291"/>
                  <a:pt x="3981105" y="3226086"/>
                </a:cubicBezTo>
                <a:cubicBezTo>
                  <a:pt x="3985371" y="3236040"/>
                  <a:pt x="3986120" y="3247441"/>
                  <a:pt x="3991379" y="3256908"/>
                </a:cubicBezTo>
                <a:cubicBezTo>
                  <a:pt x="4003373" y="3278496"/>
                  <a:pt x="4032476" y="3318553"/>
                  <a:pt x="4032476" y="3318553"/>
                </a:cubicBezTo>
                <a:lnTo>
                  <a:pt x="4073572" y="3441843"/>
                </a:lnTo>
                <a:lnTo>
                  <a:pt x="4083846" y="3472666"/>
                </a:lnTo>
                <a:cubicBezTo>
                  <a:pt x="4087271" y="3482940"/>
                  <a:pt x="4092339" y="3492806"/>
                  <a:pt x="4094120" y="3503488"/>
                </a:cubicBezTo>
                <a:cubicBezTo>
                  <a:pt x="4097545" y="3524036"/>
                  <a:pt x="4100309" y="3544706"/>
                  <a:pt x="4104395" y="3565133"/>
                </a:cubicBezTo>
                <a:cubicBezTo>
                  <a:pt x="4107164" y="3578979"/>
                  <a:pt x="4105848" y="3595204"/>
                  <a:pt x="4114669" y="3606230"/>
                </a:cubicBezTo>
                <a:cubicBezTo>
                  <a:pt x="4121434" y="3614687"/>
                  <a:pt x="4135217" y="3613079"/>
                  <a:pt x="4145491" y="3616504"/>
                </a:cubicBezTo>
                <a:cubicBezTo>
                  <a:pt x="4169464" y="3613079"/>
                  <a:pt x="4195281" y="3616065"/>
                  <a:pt x="4217410" y="3606230"/>
                </a:cubicBezTo>
                <a:cubicBezTo>
                  <a:pt x="4228694" y="3601215"/>
                  <a:pt x="4230054" y="3584893"/>
                  <a:pt x="4237959" y="3575407"/>
                </a:cubicBezTo>
                <a:cubicBezTo>
                  <a:pt x="4247261" y="3564245"/>
                  <a:pt x="4258507" y="3554859"/>
                  <a:pt x="4268781" y="3544585"/>
                </a:cubicBezTo>
                <a:cubicBezTo>
                  <a:pt x="4272206" y="3534311"/>
                  <a:pt x="4273483" y="3523049"/>
                  <a:pt x="4279055" y="3513762"/>
                </a:cubicBezTo>
                <a:cubicBezTo>
                  <a:pt x="4284039" y="3505456"/>
                  <a:pt x="4297704" y="3502713"/>
                  <a:pt x="4299604" y="3493214"/>
                </a:cubicBezTo>
                <a:cubicBezTo>
                  <a:pt x="4301728" y="3482594"/>
                  <a:pt x="4292304" y="3472804"/>
                  <a:pt x="4289329" y="3462391"/>
                </a:cubicBezTo>
                <a:cubicBezTo>
                  <a:pt x="4282149" y="3437263"/>
                  <a:pt x="4270715" y="3377963"/>
                  <a:pt x="4258507" y="3359650"/>
                </a:cubicBezTo>
                <a:cubicBezTo>
                  <a:pt x="4232586" y="3320767"/>
                  <a:pt x="4246691" y="3337558"/>
                  <a:pt x="4217410" y="3308279"/>
                </a:cubicBezTo>
                <a:cubicBezTo>
                  <a:pt x="4183421" y="3206313"/>
                  <a:pt x="4240446" y="3362072"/>
                  <a:pt x="4176314" y="3246634"/>
                </a:cubicBezTo>
                <a:cubicBezTo>
                  <a:pt x="4134539" y="3171439"/>
                  <a:pt x="4183076" y="3191748"/>
                  <a:pt x="4114669" y="3123344"/>
                </a:cubicBezTo>
                <a:cubicBezTo>
                  <a:pt x="4034562" y="3043241"/>
                  <a:pt x="4164284" y="3175643"/>
                  <a:pt x="4073572" y="3071973"/>
                </a:cubicBezTo>
                <a:cubicBezTo>
                  <a:pt x="4057625" y="3053748"/>
                  <a:pt x="4039325" y="3037727"/>
                  <a:pt x="4022201" y="3020603"/>
                </a:cubicBezTo>
                <a:cubicBezTo>
                  <a:pt x="4015351" y="3013753"/>
                  <a:pt x="4007465" y="3007803"/>
                  <a:pt x="4001653" y="3000054"/>
                </a:cubicBezTo>
                <a:cubicBezTo>
                  <a:pt x="3991379" y="2986355"/>
                  <a:pt x="3981793" y="2972112"/>
                  <a:pt x="3970831" y="2958958"/>
                </a:cubicBezTo>
                <a:cubicBezTo>
                  <a:pt x="3964630" y="2951516"/>
                  <a:pt x="3956094" y="2946159"/>
                  <a:pt x="3950282" y="2938409"/>
                </a:cubicBezTo>
                <a:cubicBezTo>
                  <a:pt x="3902483" y="2874677"/>
                  <a:pt x="3912337" y="2886216"/>
                  <a:pt x="3888637" y="2815119"/>
                </a:cubicBezTo>
                <a:lnTo>
                  <a:pt x="3888637" y="2815119"/>
                </a:lnTo>
                <a:cubicBezTo>
                  <a:pt x="3842168" y="2745415"/>
                  <a:pt x="3865003" y="2770937"/>
                  <a:pt x="3826992" y="2732926"/>
                </a:cubicBezTo>
                <a:cubicBezTo>
                  <a:pt x="3820143" y="2712378"/>
                  <a:pt x="3811697" y="2692294"/>
                  <a:pt x="3806444" y="2671281"/>
                </a:cubicBezTo>
                <a:cubicBezTo>
                  <a:pt x="3791935" y="2613244"/>
                  <a:pt x="3798939" y="2644031"/>
                  <a:pt x="3785896" y="2578814"/>
                </a:cubicBezTo>
                <a:cubicBezTo>
                  <a:pt x="3789321" y="2568540"/>
                  <a:pt x="3796170" y="2558821"/>
                  <a:pt x="3796170" y="2547991"/>
                </a:cubicBezTo>
                <a:cubicBezTo>
                  <a:pt x="3796170" y="2471992"/>
                  <a:pt x="3786857" y="2458407"/>
                  <a:pt x="3765347" y="2393879"/>
                </a:cubicBezTo>
                <a:cubicBezTo>
                  <a:pt x="3752009" y="2353867"/>
                  <a:pt x="3762731" y="2370715"/>
                  <a:pt x="3734525" y="2342508"/>
                </a:cubicBezTo>
                <a:cubicBezTo>
                  <a:pt x="3727676" y="2321960"/>
                  <a:pt x="3718225" y="2302102"/>
                  <a:pt x="3713977" y="2280863"/>
                </a:cubicBezTo>
                <a:cubicBezTo>
                  <a:pt x="3710552" y="2263740"/>
                  <a:pt x="3708298" y="2246340"/>
                  <a:pt x="3703703" y="2229493"/>
                </a:cubicBezTo>
                <a:cubicBezTo>
                  <a:pt x="3698004" y="2208596"/>
                  <a:pt x="3688407" y="2188861"/>
                  <a:pt x="3683154" y="2167848"/>
                </a:cubicBezTo>
                <a:cubicBezTo>
                  <a:pt x="3676305" y="2140450"/>
                  <a:pt x="3671537" y="2112446"/>
                  <a:pt x="3662606" y="2085654"/>
                </a:cubicBezTo>
                <a:lnTo>
                  <a:pt x="3631783" y="1993187"/>
                </a:lnTo>
                <a:lnTo>
                  <a:pt x="3621509" y="1962364"/>
                </a:lnTo>
                <a:cubicBezTo>
                  <a:pt x="3618084" y="1914418"/>
                  <a:pt x="3618365" y="1866062"/>
                  <a:pt x="3611235" y="1818526"/>
                </a:cubicBezTo>
                <a:cubicBezTo>
                  <a:pt x="3608022" y="1797106"/>
                  <a:pt x="3590687" y="1756881"/>
                  <a:pt x="3590687" y="1756881"/>
                </a:cubicBezTo>
                <a:cubicBezTo>
                  <a:pt x="3587262" y="1674688"/>
                  <a:pt x="3580413" y="1592566"/>
                  <a:pt x="3580413" y="1510302"/>
                </a:cubicBezTo>
                <a:cubicBezTo>
                  <a:pt x="3580413" y="1151033"/>
                  <a:pt x="3551506" y="1247706"/>
                  <a:pt x="3600961" y="1099335"/>
                </a:cubicBezTo>
                <a:cubicBezTo>
                  <a:pt x="3613195" y="964754"/>
                  <a:pt x="3599273" y="1022202"/>
                  <a:pt x="3631783" y="924675"/>
                </a:cubicBezTo>
                <a:lnTo>
                  <a:pt x="3642058" y="893852"/>
                </a:lnTo>
                <a:cubicBezTo>
                  <a:pt x="3645483" y="883578"/>
                  <a:pt x="3644674" y="870688"/>
                  <a:pt x="3652332" y="863030"/>
                </a:cubicBezTo>
                <a:cubicBezTo>
                  <a:pt x="3671443" y="843918"/>
                  <a:pt x="3680468" y="837579"/>
                  <a:pt x="3693428" y="811659"/>
                </a:cubicBezTo>
                <a:cubicBezTo>
                  <a:pt x="3698271" y="801972"/>
                  <a:pt x="3698443" y="790303"/>
                  <a:pt x="3703703" y="780836"/>
                </a:cubicBezTo>
                <a:cubicBezTo>
                  <a:pt x="3738958" y="717377"/>
                  <a:pt x="3730596" y="728660"/>
                  <a:pt x="3775622" y="698643"/>
                </a:cubicBezTo>
                <a:cubicBezTo>
                  <a:pt x="3800075" y="625284"/>
                  <a:pt x="3784155" y="655020"/>
                  <a:pt x="3816718" y="606176"/>
                </a:cubicBezTo>
                <a:cubicBezTo>
                  <a:pt x="3845823" y="518859"/>
                  <a:pt x="3805231" y="625321"/>
                  <a:pt x="3847541" y="554805"/>
                </a:cubicBezTo>
                <a:cubicBezTo>
                  <a:pt x="3892150" y="480457"/>
                  <a:pt x="3810257" y="571540"/>
                  <a:pt x="3888637" y="493160"/>
                </a:cubicBezTo>
                <a:cubicBezTo>
                  <a:pt x="3908261" y="434289"/>
                  <a:pt x="3901123" y="413654"/>
                  <a:pt x="3970831" y="390418"/>
                </a:cubicBezTo>
                <a:lnTo>
                  <a:pt x="4032476" y="369870"/>
                </a:lnTo>
                <a:cubicBezTo>
                  <a:pt x="4042750" y="363021"/>
                  <a:pt x="4054567" y="358053"/>
                  <a:pt x="4063298" y="349322"/>
                </a:cubicBezTo>
                <a:cubicBezTo>
                  <a:pt x="4116701" y="295918"/>
                  <a:pt x="4053555" y="338622"/>
                  <a:pt x="4104395" y="297951"/>
                </a:cubicBezTo>
                <a:cubicBezTo>
                  <a:pt x="4114037" y="290237"/>
                  <a:pt x="4125575" y="285117"/>
                  <a:pt x="4135217" y="277403"/>
                </a:cubicBezTo>
                <a:cubicBezTo>
                  <a:pt x="4157343" y="259701"/>
                  <a:pt x="4190888" y="213132"/>
                  <a:pt x="4196862" y="195209"/>
                </a:cubicBezTo>
                <a:cubicBezTo>
                  <a:pt x="4220473" y="124374"/>
                  <a:pt x="4202094" y="148879"/>
                  <a:pt x="4237959" y="113016"/>
                </a:cubicBezTo>
                <a:cubicBezTo>
                  <a:pt x="4241384" y="102742"/>
                  <a:pt x="4248233" y="93024"/>
                  <a:pt x="4248233" y="82194"/>
                </a:cubicBezTo>
                <a:cubicBezTo>
                  <a:pt x="4248233" y="61362"/>
                  <a:pt x="4248295" y="38636"/>
                  <a:pt x="4237959" y="20549"/>
                </a:cubicBezTo>
                <a:cubicBezTo>
                  <a:pt x="4232586" y="11146"/>
                  <a:pt x="4217791" y="12212"/>
                  <a:pt x="4207136" y="10275"/>
                </a:cubicBezTo>
                <a:cubicBezTo>
                  <a:pt x="4179970" y="5336"/>
                  <a:pt x="4152341" y="3425"/>
                  <a:pt x="4124943" y="0"/>
                </a:cubicBezTo>
                <a:cubicBezTo>
                  <a:pt x="4108282" y="2380"/>
                  <a:pt x="4036146" y="10170"/>
                  <a:pt x="4011927" y="20549"/>
                </a:cubicBezTo>
                <a:cubicBezTo>
                  <a:pt x="4000578" y="25413"/>
                  <a:pt x="3992389" y="36082"/>
                  <a:pt x="3981105" y="41097"/>
                </a:cubicBezTo>
                <a:cubicBezTo>
                  <a:pt x="3961312" y="49894"/>
                  <a:pt x="3919460" y="61645"/>
                  <a:pt x="3919460" y="61645"/>
                </a:cubicBezTo>
                <a:cubicBezTo>
                  <a:pt x="3909186" y="68495"/>
                  <a:pt x="3899682" y="76672"/>
                  <a:pt x="3888637" y="82194"/>
                </a:cubicBezTo>
                <a:cubicBezTo>
                  <a:pt x="3878951" y="87037"/>
                  <a:pt x="3864110" y="83655"/>
                  <a:pt x="3857815" y="92468"/>
                </a:cubicBezTo>
                <a:cubicBezTo>
                  <a:pt x="3845226" y="110093"/>
                  <a:pt x="3844117" y="133565"/>
                  <a:pt x="3837267" y="154113"/>
                </a:cubicBezTo>
                <a:lnTo>
                  <a:pt x="3826992" y="184935"/>
                </a:lnTo>
                <a:cubicBezTo>
                  <a:pt x="3825927" y="195590"/>
                  <a:pt x="3815548" y="322009"/>
                  <a:pt x="3806444" y="349322"/>
                </a:cubicBezTo>
                <a:cubicBezTo>
                  <a:pt x="3802539" y="361036"/>
                  <a:pt x="3792745" y="369870"/>
                  <a:pt x="3785896" y="380144"/>
                </a:cubicBezTo>
                <a:cubicBezTo>
                  <a:pt x="3782471" y="390418"/>
                  <a:pt x="3781194" y="401680"/>
                  <a:pt x="3775622" y="410967"/>
                </a:cubicBezTo>
                <a:cubicBezTo>
                  <a:pt x="3759918" y="437140"/>
                  <a:pt x="3738953" y="435412"/>
                  <a:pt x="3713977" y="452063"/>
                </a:cubicBezTo>
                <a:cubicBezTo>
                  <a:pt x="3657564" y="489672"/>
                  <a:pt x="3734151" y="459038"/>
                  <a:pt x="3662606" y="482886"/>
                </a:cubicBezTo>
                <a:cubicBezTo>
                  <a:pt x="3655757" y="493160"/>
                  <a:pt x="3647580" y="502664"/>
                  <a:pt x="3642058" y="513708"/>
                </a:cubicBezTo>
                <a:cubicBezTo>
                  <a:pt x="3637215" y="523395"/>
                  <a:pt x="3637043" y="535064"/>
                  <a:pt x="3631783" y="544531"/>
                </a:cubicBezTo>
                <a:cubicBezTo>
                  <a:pt x="3619790" y="566119"/>
                  <a:pt x="3604386" y="585628"/>
                  <a:pt x="3590687" y="606176"/>
                </a:cubicBezTo>
                <a:cubicBezTo>
                  <a:pt x="3583838" y="616450"/>
                  <a:pt x="3580412" y="630149"/>
                  <a:pt x="3570138" y="636998"/>
                </a:cubicBezTo>
                <a:cubicBezTo>
                  <a:pt x="3559864" y="643847"/>
                  <a:pt x="3548691" y="649510"/>
                  <a:pt x="3539316" y="657546"/>
                </a:cubicBezTo>
                <a:cubicBezTo>
                  <a:pt x="3477265" y="710733"/>
                  <a:pt x="3524031" y="690039"/>
                  <a:pt x="3467397" y="708917"/>
                </a:cubicBezTo>
                <a:cubicBezTo>
                  <a:pt x="3460548" y="715767"/>
                  <a:pt x="3451833" y="721160"/>
                  <a:pt x="3446849" y="729466"/>
                </a:cubicBezTo>
                <a:cubicBezTo>
                  <a:pt x="3441277" y="738752"/>
                  <a:pt x="3441417" y="750602"/>
                  <a:pt x="3436574" y="760288"/>
                </a:cubicBezTo>
                <a:cubicBezTo>
                  <a:pt x="3431052" y="771332"/>
                  <a:pt x="3422875" y="780836"/>
                  <a:pt x="3416026" y="791110"/>
                </a:cubicBezTo>
                <a:cubicBezTo>
                  <a:pt x="3407687" y="857821"/>
                  <a:pt x="3410563" y="861601"/>
                  <a:pt x="3395478" y="914400"/>
                </a:cubicBezTo>
                <a:cubicBezTo>
                  <a:pt x="3392503" y="924813"/>
                  <a:pt x="3390776" y="935936"/>
                  <a:pt x="3385204" y="945223"/>
                </a:cubicBezTo>
                <a:cubicBezTo>
                  <a:pt x="3374845" y="962487"/>
                  <a:pt x="3332986" y="987167"/>
                  <a:pt x="3323559" y="996594"/>
                </a:cubicBezTo>
                <a:cubicBezTo>
                  <a:pt x="3314828" y="1005325"/>
                  <a:pt x="3309860" y="1017142"/>
                  <a:pt x="3303010" y="1027416"/>
                </a:cubicBezTo>
                <a:cubicBezTo>
                  <a:pt x="3294654" y="1052484"/>
                  <a:pt x="3292105" y="1069145"/>
                  <a:pt x="3272188" y="1089061"/>
                </a:cubicBezTo>
                <a:cubicBezTo>
                  <a:pt x="3263456" y="1097792"/>
                  <a:pt x="3251007" y="1101895"/>
                  <a:pt x="3241365" y="1109609"/>
                </a:cubicBezTo>
                <a:cubicBezTo>
                  <a:pt x="3233801" y="1115660"/>
                  <a:pt x="3228381" y="1124107"/>
                  <a:pt x="3220817" y="1130158"/>
                </a:cubicBezTo>
                <a:cubicBezTo>
                  <a:pt x="3211175" y="1137872"/>
                  <a:pt x="3199370" y="1142670"/>
                  <a:pt x="3189995" y="1150706"/>
                </a:cubicBezTo>
                <a:cubicBezTo>
                  <a:pt x="3175286" y="1163314"/>
                  <a:pt x="3165018" y="1181057"/>
                  <a:pt x="3148898" y="1191803"/>
                </a:cubicBezTo>
                <a:lnTo>
                  <a:pt x="3087253" y="1232899"/>
                </a:lnTo>
                <a:cubicBezTo>
                  <a:pt x="3069454" y="1259598"/>
                  <a:pt x="3057130" y="1279320"/>
                  <a:pt x="3035882" y="1304818"/>
                </a:cubicBezTo>
                <a:cubicBezTo>
                  <a:pt x="3029681" y="1312259"/>
                  <a:pt x="3022898" y="1319316"/>
                  <a:pt x="3015334" y="1325367"/>
                </a:cubicBezTo>
                <a:cubicBezTo>
                  <a:pt x="3005692" y="1333081"/>
                  <a:pt x="2994154" y="1338201"/>
                  <a:pt x="2984512" y="1345915"/>
                </a:cubicBezTo>
                <a:cubicBezTo>
                  <a:pt x="2976948" y="1351966"/>
                  <a:pt x="2970014" y="1358899"/>
                  <a:pt x="2963963" y="1366463"/>
                </a:cubicBezTo>
                <a:cubicBezTo>
                  <a:pt x="2956249" y="1376105"/>
                  <a:pt x="2953057" y="1389572"/>
                  <a:pt x="2943415" y="1397286"/>
                </a:cubicBezTo>
                <a:cubicBezTo>
                  <a:pt x="2934958" y="1404052"/>
                  <a:pt x="2923040" y="1404710"/>
                  <a:pt x="2912592" y="1407560"/>
                </a:cubicBezTo>
                <a:cubicBezTo>
                  <a:pt x="2885346" y="1414991"/>
                  <a:pt x="2830399" y="1428108"/>
                  <a:pt x="2830399" y="1428108"/>
                </a:cubicBezTo>
                <a:cubicBezTo>
                  <a:pt x="2826974" y="1441807"/>
                  <a:pt x="2825687" y="1456226"/>
                  <a:pt x="2820125" y="1469205"/>
                </a:cubicBezTo>
                <a:cubicBezTo>
                  <a:pt x="2805531" y="1503259"/>
                  <a:pt x="2799422" y="1495083"/>
                  <a:pt x="2779028" y="1520576"/>
                </a:cubicBezTo>
                <a:cubicBezTo>
                  <a:pt x="2771314" y="1530218"/>
                  <a:pt x="2766385" y="1541912"/>
                  <a:pt x="2758480" y="1551398"/>
                </a:cubicBezTo>
                <a:cubicBezTo>
                  <a:pt x="2733757" y="1581066"/>
                  <a:pt x="2727144" y="1582564"/>
                  <a:pt x="2696835" y="1602769"/>
                </a:cubicBezTo>
                <a:cubicBezTo>
                  <a:pt x="2689986" y="1613043"/>
                  <a:pt x="2684001" y="1623949"/>
                  <a:pt x="2676287" y="1633591"/>
                </a:cubicBezTo>
                <a:cubicBezTo>
                  <a:pt x="2659171" y="1654986"/>
                  <a:pt x="2610528" y="1691128"/>
                  <a:pt x="2594094" y="1695236"/>
                </a:cubicBezTo>
                <a:cubicBezTo>
                  <a:pt x="2531980" y="1710764"/>
                  <a:pt x="2566399" y="1701043"/>
                  <a:pt x="2491352" y="1726059"/>
                </a:cubicBezTo>
                <a:lnTo>
                  <a:pt x="2429707" y="1746607"/>
                </a:lnTo>
                <a:cubicBezTo>
                  <a:pt x="2419433" y="1750032"/>
                  <a:pt x="2409391" y="1754254"/>
                  <a:pt x="2398885" y="1756881"/>
                </a:cubicBezTo>
                <a:lnTo>
                  <a:pt x="2357788" y="1767155"/>
                </a:lnTo>
                <a:cubicBezTo>
                  <a:pt x="2347514" y="1774005"/>
                  <a:pt x="2338315" y="1782840"/>
                  <a:pt x="2326965" y="1787704"/>
                </a:cubicBezTo>
                <a:cubicBezTo>
                  <a:pt x="2313986" y="1793266"/>
                  <a:pt x="2299446" y="1794099"/>
                  <a:pt x="2285869" y="1797978"/>
                </a:cubicBezTo>
                <a:cubicBezTo>
                  <a:pt x="2163207" y="1833024"/>
                  <a:pt x="2407151" y="1801338"/>
                  <a:pt x="2029015" y="1818526"/>
                </a:cubicBezTo>
                <a:cubicBezTo>
                  <a:pt x="1998192" y="1821951"/>
                  <a:pt x="1967137" y="1823701"/>
                  <a:pt x="1936547" y="1828800"/>
                </a:cubicBezTo>
                <a:cubicBezTo>
                  <a:pt x="1865778" y="1840595"/>
                  <a:pt x="1950536" y="1855774"/>
                  <a:pt x="1823532" y="1859623"/>
                </a:cubicBezTo>
                <a:lnTo>
                  <a:pt x="1217356" y="1880171"/>
                </a:lnTo>
                <a:cubicBezTo>
                  <a:pt x="766444" y="1930272"/>
                  <a:pt x="1390464" y="1864069"/>
                  <a:pt x="107747" y="1900719"/>
                </a:cubicBezTo>
                <a:cubicBezTo>
                  <a:pt x="86096" y="1901338"/>
                  <a:pt x="46103" y="1921268"/>
                  <a:pt x="46103" y="1921268"/>
                </a:cubicBezTo>
                <a:cubicBezTo>
                  <a:pt x="18104" y="1949266"/>
                  <a:pt x="0" y="1956410"/>
                  <a:pt x="35828" y="2013735"/>
                </a:cubicBezTo>
                <a:cubicBezTo>
                  <a:pt x="43312" y="2025709"/>
                  <a:pt x="76925" y="2024009"/>
                  <a:pt x="76925" y="2024009"/>
                </a:cubicBezTo>
                <a:lnTo>
                  <a:pt x="25554" y="1982913"/>
                </a:lnTo>
                <a:close/>
              </a:path>
            </a:pathLst>
          </a:custGeom>
          <a:solidFill>
            <a:srgbClr val="ADDCF9">
              <a:alpha val="37000"/>
            </a:srgbClr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270000" dist="88900" sx="90000" sy="90000" algn="ctr" rotWithShape="0">
              <a:schemeClr val="accent1">
                <a:lumMod val="50000"/>
              </a:schemeClr>
            </a:outerShdw>
          </a:effectLst>
        </p:spPr>
        <p:txBody>
          <a:bodyPr wrap="none"/>
          <a:lstStyle/>
          <a:p>
            <a:pPr>
              <a:defRPr/>
            </a:pPr>
            <a:endParaRPr lang="fr-FR"/>
          </a:p>
        </p:txBody>
      </p:sp>
      <p:sp>
        <p:nvSpPr>
          <p:cNvPr id="1025" name="Text Box 13"/>
          <p:cNvSpPr txBox="1">
            <a:spLocks noChangeAspect="1" noChangeArrowheads="1"/>
          </p:cNvSpPr>
          <p:nvPr/>
        </p:nvSpPr>
        <p:spPr bwMode="auto">
          <a:xfrm>
            <a:off x="458788" y="1641475"/>
            <a:ext cx="2206625" cy="360363"/>
          </a:xfrm>
          <a:prstGeom prst="rect">
            <a:avLst/>
          </a:prstGeom>
          <a:solidFill>
            <a:srgbClr val="0000FF">
              <a:alpha val="19000"/>
            </a:srgbClr>
          </a:solidFill>
          <a:ln w="9525">
            <a:noFill/>
            <a:miter lim="800000"/>
            <a:headEnd/>
            <a:tailEnd/>
          </a:ln>
        </p:spPr>
        <p:txBody>
          <a:bodyPr lIns="59436" tIns="29718" rIns="59436" bIns="29718"/>
          <a:lstStyle/>
          <a:p>
            <a:pPr algn="ctr" eaLnBrk="0" hangingPunct="0"/>
            <a:r>
              <a:rPr lang="fr-FR" sz="1800" b="1" dirty="0" err="1" smtClean="0">
                <a:solidFill>
                  <a:srgbClr val="000000"/>
                </a:solidFill>
                <a:latin typeface="Arial" charset="0"/>
              </a:rPr>
              <a:t>Unstable</a:t>
            </a:r>
            <a:r>
              <a:rPr lang="fr-FR" sz="1800" b="1" dirty="0" smtClean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fr-FR" sz="1800" b="1" dirty="0" err="1" smtClean="0">
                <a:solidFill>
                  <a:srgbClr val="000000"/>
                </a:solidFill>
                <a:latin typeface="Arial" charset="0"/>
              </a:rPr>
              <a:t>foams</a:t>
            </a:r>
            <a:endParaRPr lang="fr-FR" sz="18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26" name="ZoneTexte 1025"/>
          <p:cNvSpPr txBox="1"/>
          <p:nvPr/>
        </p:nvSpPr>
        <p:spPr>
          <a:xfrm>
            <a:off x="918874" y="5191125"/>
            <a:ext cx="1117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/>
              <a:t>At 70°C</a:t>
            </a:r>
            <a:endParaRPr lang="fr-FR" sz="2400" dirty="0"/>
          </a:p>
        </p:txBody>
      </p:sp>
      <p:sp>
        <p:nvSpPr>
          <p:cNvPr id="1027" name="ZoneTexte 1026"/>
          <p:cNvSpPr txBox="1"/>
          <p:nvPr/>
        </p:nvSpPr>
        <p:spPr>
          <a:xfrm>
            <a:off x="1117600" y="6171812"/>
            <a:ext cx="6921500" cy="400110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000" b="1" dirty="0" smtClean="0"/>
              <a:t>Fast </a:t>
            </a:r>
            <a:r>
              <a:rPr lang="en-US" sz="2000" b="1" dirty="0"/>
              <a:t>destabilization </a:t>
            </a:r>
            <a:r>
              <a:rPr lang="en-US" sz="2000" dirty="0"/>
              <a:t>due to tubes/micelles transition</a:t>
            </a:r>
            <a:r>
              <a:rPr lang="en-US" sz="2000" dirty="0" smtClean="0"/>
              <a:t>!</a:t>
            </a:r>
            <a:endParaRPr lang="en-US" sz="2000" dirty="0"/>
          </a:p>
        </p:txBody>
      </p:sp>
      <p:sp>
        <p:nvSpPr>
          <p:cNvPr id="1020" name="Rectangle 101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1021" name="ZoneTexte 102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</a:t>
            </a:r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7108275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89"/>
          <p:cNvSpPr>
            <a:spLocks noChangeArrowheads="1"/>
          </p:cNvSpPr>
          <p:nvPr/>
        </p:nvSpPr>
        <p:spPr bwMode="auto">
          <a:xfrm>
            <a:off x="3470274" y="2322851"/>
            <a:ext cx="1655763" cy="1095375"/>
          </a:xfrm>
          <a:prstGeom prst="rect">
            <a:avLst/>
          </a:prstGeom>
          <a:solidFill>
            <a:srgbClr val="95B3D7">
              <a:alpha val="65097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50180" name="Ellipse 391"/>
          <p:cNvSpPr>
            <a:spLocks noChangeArrowheads="1"/>
          </p:cNvSpPr>
          <p:nvPr/>
        </p:nvSpPr>
        <p:spPr bwMode="auto">
          <a:xfrm>
            <a:off x="1030287" y="3777001"/>
            <a:ext cx="2259012" cy="1438275"/>
          </a:xfrm>
          <a:prstGeom prst="ellipse">
            <a:avLst/>
          </a:prstGeom>
          <a:solidFill>
            <a:srgbClr val="95B3D7">
              <a:alpha val="65097"/>
            </a:srgbClr>
          </a:solidFill>
          <a:ln w="9525" algn="ctr">
            <a:noFill/>
            <a:miter lim="800000"/>
            <a:headEnd/>
            <a:tailEnd/>
          </a:ln>
        </p:spPr>
        <p:txBody>
          <a:bodyPr wrap="none"/>
          <a:lstStyle/>
          <a:p>
            <a:endParaRPr lang="fr-FR">
              <a:latin typeface="Calibri" pitchFamily="34" charset="0"/>
            </a:endParaRPr>
          </a:p>
        </p:txBody>
      </p:sp>
      <p:grpSp>
        <p:nvGrpSpPr>
          <p:cNvPr id="2" name="Groupe 212"/>
          <p:cNvGrpSpPr>
            <a:grpSpLocks/>
          </p:cNvGrpSpPr>
          <p:nvPr/>
        </p:nvGrpSpPr>
        <p:grpSpPr bwMode="auto">
          <a:xfrm>
            <a:off x="4168774" y="2081987"/>
            <a:ext cx="700088" cy="311150"/>
            <a:chOff x="1386986" y="1662246"/>
            <a:chExt cx="1411190" cy="372678"/>
          </a:xfrm>
        </p:grpSpPr>
        <p:grpSp>
          <p:nvGrpSpPr>
            <p:cNvPr id="3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121" name="Forme libre 12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22" name="Ellipse 40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4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119" name="Forme libre 11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20" name="Ellipse 11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5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117" name="Forme libre 11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18" name="Ellipse 11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6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115" name="Forme libre 11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16" name="Ellipse 11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7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113" name="Forme libre 9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14" name="Ellipse 10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grpSp>
        <p:nvGrpSpPr>
          <p:cNvPr id="8" name="Groupe 206"/>
          <p:cNvGrpSpPr>
            <a:grpSpLocks/>
          </p:cNvGrpSpPr>
          <p:nvPr/>
        </p:nvGrpSpPr>
        <p:grpSpPr bwMode="auto">
          <a:xfrm rot="6720330">
            <a:off x="4766468" y="2163744"/>
            <a:ext cx="311150" cy="138112"/>
            <a:chOff x="1682040" y="1796196"/>
            <a:chExt cx="370653" cy="278097"/>
          </a:xfrm>
        </p:grpSpPr>
        <p:sp>
          <p:nvSpPr>
            <p:cNvPr id="124" name="Forme libre 422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125" name="Ellipse 34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9" name="Groupe 206"/>
          <p:cNvGrpSpPr>
            <a:grpSpLocks/>
          </p:cNvGrpSpPr>
          <p:nvPr/>
        </p:nvGrpSpPr>
        <p:grpSpPr bwMode="auto">
          <a:xfrm rot="6720330">
            <a:off x="4902993" y="2162156"/>
            <a:ext cx="311150" cy="138112"/>
            <a:chOff x="1682040" y="1796196"/>
            <a:chExt cx="370653" cy="278097"/>
          </a:xfrm>
        </p:grpSpPr>
        <p:sp>
          <p:nvSpPr>
            <p:cNvPr id="127" name="Forme libre 126"/>
            <p:cNvSpPr/>
            <p:nvPr/>
          </p:nvSpPr>
          <p:spPr bwMode="auto">
            <a:xfrm rot="5059496">
              <a:off x="1726315" y="1843397"/>
              <a:ext cx="186621" cy="275171"/>
            </a:xfrm>
            <a:custGeom>
              <a:avLst/>
              <a:gdLst>
                <a:gd name="connsiteX0" fmla="*/ 52387 w 52387"/>
                <a:gd name="connsiteY0" fmla="*/ 0 h 114300"/>
                <a:gd name="connsiteX1" fmla="*/ 19050 w 52387"/>
                <a:gd name="connsiteY1" fmla="*/ 38100 h 114300"/>
                <a:gd name="connsiteX2" fmla="*/ 42862 w 52387"/>
                <a:gd name="connsiteY2" fmla="*/ 85725 h 114300"/>
                <a:gd name="connsiteX3" fmla="*/ 0 w 52387"/>
                <a:gd name="connsiteY3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114300">
                  <a:moveTo>
                    <a:pt x="52387" y="0"/>
                  </a:moveTo>
                  <a:cubicBezTo>
                    <a:pt x="36512" y="11906"/>
                    <a:pt x="20637" y="23813"/>
                    <a:pt x="19050" y="38100"/>
                  </a:cubicBezTo>
                  <a:cubicBezTo>
                    <a:pt x="17463" y="52387"/>
                    <a:pt x="46037" y="73025"/>
                    <a:pt x="42862" y="85725"/>
                  </a:cubicBezTo>
                  <a:cubicBezTo>
                    <a:pt x="39687" y="98425"/>
                    <a:pt x="19843" y="106362"/>
                    <a:pt x="0" y="114300"/>
                  </a:cubicBezTo>
                </a:path>
              </a:pathLst>
            </a:custGeom>
            <a:ln w="19050">
              <a:solidFill>
                <a:schemeClr val="tx1"/>
              </a:solidFill>
            </a:ln>
            <a:scene3d>
              <a:camera prst="orthographicFront">
                <a:rot lat="0" lon="10800000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/>
            </a:p>
          </p:txBody>
        </p:sp>
        <p:sp>
          <p:nvSpPr>
            <p:cNvPr id="128" name="Ellipse 127"/>
            <p:cNvSpPr/>
            <p:nvPr/>
          </p:nvSpPr>
          <p:spPr bwMode="auto">
            <a:xfrm rot="15859496">
              <a:off x="1912528" y="1807967"/>
              <a:ext cx="151935" cy="128394"/>
            </a:xfrm>
            <a:prstGeom prst="ellipse">
              <a:avLst/>
            </a:prstGeom>
            <a:solidFill>
              <a:srgbClr val="C00000"/>
            </a:solidFill>
            <a:ln w="9525" cmpd="sng">
              <a:solidFill>
                <a:srgbClr val="C00000"/>
              </a:solidFill>
            </a:ln>
            <a:effectLst>
              <a:outerShdw blurRad="50800" dist="50800" dir="2100000" sx="29000" sy="29000" algn="ctr" rotWithShape="0">
                <a:srgbClr val="C00000"/>
              </a:outerShdw>
            </a:effectLst>
            <a:scene3d>
              <a:camera prst="orthographicFront"/>
              <a:lightRig rig="morning" dir="t"/>
            </a:scene3d>
            <a:sp3d extrusionH="76200" prstMaterial="plastic">
              <a:bevelT w="31750"/>
              <a:bevelB w="63500"/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grpSp>
        <p:nvGrpSpPr>
          <p:cNvPr id="10" name="Groupe 212"/>
          <p:cNvGrpSpPr>
            <a:grpSpLocks/>
          </p:cNvGrpSpPr>
          <p:nvPr/>
        </p:nvGrpSpPr>
        <p:grpSpPr bwMode="auto">
          <a:xfrm>
            <a:off x="3486149" y="2075637"/>
            <a:ext cx="696913" cy="312738"/>
            <a:chOff x="1386986" y="1662246"/>
            <a:chExt cx="1411190" cy="372678"/>
          </a:xfrm>
        </p:grpSpPr>
        <p:grpSp>
          <p:nvGrpSpPr>
            <p:cNvPr id="11" name="Groupe 206"/>
            <p:cNvGrpSpPr>
              <a:grpSpLocks/>
            </p:cNvGrpSpPr>
            <p:nvPr/>
          </p:nvGrpSpPr>
          <p:grpSpPr bwMode="auto">
            <a:xfrm rot="6720330">
              <a:off x="1340847" y="1710298"/>
              <a:ext cx="370765" cy="278487"/>
              <a:chOff x="1682040" y="1796196"/>
              <a:chExt cx="370653" cy="278097"/>
            </a:xfrm>
          </p:grpSpPr>
          <p:sp>
            <p:nvSpPr>
              <p:cNvPr id="143" name="Forme libre 142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44" name="Ellipse 18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2" name="Groupe 206"/>
            <p:cNvGrpSpPr>
              <a:grpSpLocks/>
            </p:cNvGrpSpPr>
            <p:nvPr/>
          </p:nvGrpSpPr>
          <p:grpSpPr bwMode="auto">
            <a:xfrm rot="6720330">
              <a:off x="1616294" y="1708385"/>
              <a:ext cx="370765" cy="278487"/>
              <a:chOff x="1682040" y="1796196"/>
              <a:chExt cx="370653" cy="278097"/>
            </a:xfrm>
          </p:grpSpPr>
          <p:sp>
            <p:nvSpPr>
              <p:cNvPr id="141" name="Forme libre 140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42" name="Ellipse 141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" name="Groupe 206"/>
            <p:cNvGrpSpPr>
              <a:grpSpLocks/>
            </p:cNvGrpSpPr>
            <p:nvPr/>
          </p:nvGrpSpPr>
          <p:grpSpPr bwMode="auto">
            <a:xfrm rot="6720330">
              <a:off x="1902046" y="1708385"/>
              <a:ext cx="370765" cy="278487"/>
              <a:chOff x="1682040" y="1796196"/>
              <a:chExt cx="370653" cy="278097"/>
            </a:xfrm>
          </p:grpSpPr>
          <p:sp>
            <p:nvSpPr>
              <p:cNvPr id="139" name="Forme libre 138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40" name="Ellipse 139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4" name="Groupe 206"/>
            <p:cNvGrpSpPr>
              <a:grpSpLocks/>
            </p:cNvGrpSpPr>
            <p:nvPr/>
          </p:nvGrpSpPr>
          <p:grpSpPr bwMode="auto">
            <a:xfrm rot="6720330">
              <a:off x="2187798" y="1708385"/>
              <a:ext cx="370765" cy="278487"/>
              <a:chOff x="1682040" y="1796196"/>
              <a:chExt cx="370653" cy="278097"/>
            </a:xfrm>
          </p:grpSpPr>
          <p:sp>
            <p:nvSpPr>
              <p:cNvPr id="137" name="Forme libre 136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38" name="Ellipse 137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5" name="Groupe 206"/>
            <p:cNvGrpSpPr>
              <a:grpSpLocks/>
            </p:cNvGrpSpPr>
            <p:nvPr/>
          </p:nvGrpSpPr>
          <p:grpSpPr bwMode="auto">
            <a:xfrm rot="6720330">
              <a:off x="2473550" y="1708385"/>
              <a:ext cx="370765" cy="278487"/>
              <a:chOff x="1682040" y="1796196"/>
              <a:chExt cx="370653" cy="278097"/>
            </a:xfrm>
          </p:grpSpPr>
          <p:sp>
            <p:nvSpPr>
              <p:cNvPr id="135" name="Forme libre 134"/>
              <p:cNvSpPr/>
              <p:nvPr/>
            </p:nvSpPr>
            <p:spPr bwMode="auto">
              <a:xfrm rot="5059496">
                <a:off x="1726315" y="1843397"/>
                <a:ext cx="186621" cy="275171"/>
              </a:xfrm>
              <a:custGeom>
                <a:avLst/>
                <a:gdLst>
                  <a:gd name="connsiteX0" fmla="*/ 52387 w 52387"/>
                  <a:gd name="connsiteY0" fmla="*/ 0 h 114300"/>
                  <a:gd name="connsiteX1" fmla="*/ 19050 w 52387"/>
                  <a:gd name="connsiteY1" fmla="*/ 38100 h 114300"/>
                  <a:gd name="connsiteX2" fmla="*/ 42862 w 52387"/>
                  <a:gd name="connsiteY2" fmla="*/ 85725 h 114300"/>
                  <a:gd name="connsiteX3" fmla="*/ 0 w 52387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14300">
                    <a:moveTo>
                      <a:pt x="52387" y="0"/>
                    </a:moveTo>
                    <a:cubicBezTo>
                      <a:pt x="36512" y="11906"/>
                      <a:pt x="20637" y="23813"/>
                      <a:pt x="19050" y="38100"/>
                    </a:cubicBezTo>
                    <a:cubicBezTo>
                      <a:pt x="17463" y="52387"/>
                      <a:pt x="46037" y="73025"/>
                      <a:pt x="42862" y="85725"/>
                    </a:cubicBezTo>
                    <a:cubicBezTo>
                      <a:pt x="39687" y="98425"/>
                      <a:pt x="19843" y="106362"/>
                      <a:pt x="0" y="114300"/>
                    </a:cubicBezTo>
                  </a:path>
                </a:pathLst>
              </a:custGeom>
              <a:ln w="19050">
                <a:solidFill>
                  <a:schemeClr val="tx1"/>
                </a:solidFill>
              </a:ln>
              <a:scene3d>
                <a:camera prst="orthographicFront">
                  <a:rot lat="0" lon="10800000" rev="0"/>
                </a:camera>
                <a:lightRig rig="threePt" dir="t"/>
              </a:scene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dirty="0"/>
              </a:p>
            </p:txBody>
          </p:sp>
          <p:sp>
            <p:nvSpPr>
              <p:cNvPr id="136" name="Ellipse 135"/>
              <p:cNvSpPr/>
              <p:nvPr/>
            </p:nvSpPr>
            <p:spPr bwMode="auto">
              <a:xfrm rot="15859496">
                <a:off x="1912528" y="1807967"/>
                <a:ext cx="151935" cy="128394"/>
              </a:xfrm>
              <a:prstGeom prst="ellipse">
                <a:avLst/>
              </a:prstGeom>
              <a:solidFill>
                <a:srgbClr val="C00000"/>
              </a:solidFill>
              <a:ln w="9525" cmpd="sng">
                <a:solidFill>
                  <a:srgbClr val="C00000"/>
                </a:solidFill>
              </a:ln>
              <a:effectLst>
                <a:outerShdw blurRad="50800" dist="50800" dir="2100000" sx="29000" sy="29000" algn="ctr" rotWithShape="0">
                  <a:srgbClr val="C00000"/>
                </a:outerShdw>
              </a:effectLst>
              <a:scene3d>
                <a:camera prst="orthographicFront"/>
                <a:lightRig rig="morning" dir="t"/>
              </a:scene3d>
              <a:sp3d extrusionH="76200" prstMaterial="plastic">
                <a:bevelT w="31750"/>
                <a:bevelB w="63500"/>
                <a:extrusionClr>
                  <a:srgbClr val="C00000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</p:grpSp>
      <p:sp>
        <p:nvSpPr>
          <p:cNvPr id="50185" name="Line 103"/>
          <p:cNvSpPr>
            <a:spLocks noChangeShapeType="1"/>
          </p:cNvSpPr>
          <p:nvPr/>
        </p:nvSpPr>
        <p:spPr bwMode="auto">
          <a:xfrm>
            <a:off x="3555999" y="2318089"/>
            <a:ext cx="1547813" cy="0"/>
          </a:xfrm>
          <a:prstGeom prst="line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endParaRPr lang="fr-FR"/>
          </a:p>
        </p:txBody>
      </p:sp>
      <p:sp>
        <p:nvSpPr>
          <p:cNvPr id="50186" name="ZoneTexte 852"/>
          <p:cNvSpPr txBox="1">
            <a:spLocks noChangeArrowheads="1"/>
          </p:cNvSpPr>
          <p:nvPr/>
        </p:nvSpPr>
        <p:spPr bwMode="auto">
          <a:xfrm>
            <a:off x="6265862" y="4946989"/>
            <a:ext cx="11112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000" dirty="0" err="1" smtClean="0"/>
              <a:t>Foam</a:t>
            </a:r>
            <a:endParaRPr lang="fr-FR" sz="2000" dirty="0"/>
          </a:p>
        </p:txBody>
      </p:sp>
      <p:sp>
        <p:nvSpPr>
          <p:cNvPr id="50187" name="Text Box 533"/>
          <p:cNvSpPr txBox="1">
            <a:spLocks noChangeArrowheads="1"/>
          </p:cNvSpPr>
          <p:nvPr/>
        </p:nvSpPr>
        <p:spPr bwMode="auto">
          <a:xfrm>
            <a:off x="5770562" y="2511764"/>
            <a:ext cx="3889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800" b="1">
                <a:cs typeface="Tahoma" pitchFamily="34" charset="0"/>
              </a:rPr>
              <a:t>?</a:t>
            </a:r>
          </a:p>
        </p:txBody>
      </p:sp>
      <p:sp>
        <p:nvSpPr>
          <p:cNvPr id="50188" name="Text Box 533"/>
          <p:cNvSpPr txBox="1">
            <a:spLocks noChangeArrowheads="1"/>
          </p:cNvSpPr>
          <p:nvPr/>
        </p:nvSpPr>
        <p:spPr bwMode="auto">
          <a:xfrm>
            <a:off x="2312987" y="2613364"/>
            <a:ext cx="3889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800" b="1">
                <a:cs typeface="Tahoma" pitchFamily="34" charset="0"/>
              </a:rPr>
              <a:t>?</a:t>
            </a:r>
          </a:p>
        </p:txBody>
      </p:sp>
      <p:sp>
        <p:nvSpPr>
          <p:cNvPr id="50189" name="Text Box 533"/>
          <p:cNvSpPr txBox="1">
            <a:spLocks noChangeArrowheads="1"/>
          </p:cNvSpPr>
          <p:nvPr/>
        </p:nvSpPr>
        <p:spPr bwMode="auto">
          <a:xfrm>
            <a:off x="4330699" y="4681876"/>
            <a:ext cx="38893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800" b="1">
                <a:cs typeface="Tahoma" pitchFamily="34" charset="0"/>
              </a:rPr>
              <a:t>?</a:t>
            </a:r>
          </a:p>
        </p:txBody>
      </p:sp>
      <p:sp>
        <p:nvSpPr>
          <p:cNvPr id="150" name="Flèche droite 149"/>
          <p:cNvSpPr/>
          <p:nvPr/>
        </p:nvSpPr>
        <p:spPr bwMode="auto">
          <a:xfrm rot="19059779">
            <a:off x="2305049" y="3030876"/>
            <a:ext cx="812800" cy="215900"/>
          </a:xfrm>
          <a:prstGeom prst="rightArrow">
            <a:avLst/>
          </a:prstGeom>
          <a:solidFill>
            <a:schemeClr val="tx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blurRad="127000" dist="50800" dir="5400000" algn="ctr" rotWithShape="0">
              <a:schemeClr val="tx2">
                <a:lumMod val="40000"/>
                <a:lumOff val="60000"/>
                <a:alpha val="84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fr-FR"/>
          </a:p>
        </p:txBody>
      </p:sp>
      <p:sp>
        <p:nvSpPr>
          <p:cNvPr id="151" name="Flèche droite 150"/>
          <p:cNvSpPr/>
          <p:nvPr/>
        </p:nvSpPr>
        <p:spPr bwMode="auto">
          <a:xfrm rot="2436966">
            <a:off x="5427662" y="2938801"/>
            <a:ext cx="812800" cy="215900"/>
          </a:xfrm>
          <a:prstGeom prst="rightArrow">
            <a:avLst/>
          </a:prstGeom>
          <a:solidFill>
            <a:schemeClr val="tx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blurRad="127000" dist="50800" dir="5400000" algn="ctr" rotWithShape="0">
              <a:schemeClr val="tx2">
                <a:lumMod val="40000"/>
                <a:lumOff val="60000"/>
                <a:alpha val="84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fr-FR"/>
          </a:p>
        </p:txBody>
      </p:sp>
      <p:sp>
        <p:nvSpPr>
          <p:cNvPr id="152" name="Flèche droite 151"/>
          <p:cNvSpPr/>
          <p:nvPr/>
        </p:nvSpPr>
        <p:spPr bwMode="auto">
          <a:xfrm>
            <a:off x="3543299" y="4426289"/>
            <a:ext cx="2151063" cy="215900"/>
          </a:xfrm>
          <a:prstGeom prst="rightArrow">
            <a:avLst/>
          </a:prstGeom>
          <a:solidFill>
            <a:schemeClr val="tx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blurRad="127000" dist="50800" dir="5400000" algn="ctr" rotWithShape="0">
              <a:schemeClr val="tx2">
                <a:lumMod val="40000"/>
                <a:lumOff val="60000"/>
                <a:alpha val="84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fr-FR"/>
          </a:p>
        </p:txBody>
      </p:sp>
      <p:cxnSp>
        <p:nvCxnSpPr>
          <p:cNvPr id="50193" name="Connecteur en arc 152"/>
          <p:cNvCxnSpPr>
            <a:cxnSpLocks noChangeShapeType="1"/>
          </p:cNvCxnSpPr>
          <p:nvPr/>
        </p:nvCxnSpPr>
        <p:spPr bwMode="auto">
          <a:xfrm rot="5400000" flipH="1" flipV="1">
            <a:off x="3857625" y="2611776"/>
            <a:ext cx="557212" cy="223837"/>
          </a:xfrm>
          <a:prstGeom prst="curvedConnector3">
            <a:avLst>
              <a:gd name="adj1" fmla="val 50000"/>
            </a:avLst>
          </a:prstGeom>
          <a:noFill/>
          <a:ln w="28575" algn="ctr">
            <a:solidFill>
              <a:schemeClr val="tx1"/>
            </a:solidFill>
            <a:miter lim="800000"/>
            <a:headEnd/>
            <a:tailEnd type="arrow" w="med" len="med"/>
          </a:ln>
        </p:spPr>
      </p:cxnSp>
      <p:pic>
        <p:nvPicPr>
          <p:cNvPr id="5019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39887" y="4183401"/>
            <a:ext cx="99536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195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-3735035">
            <a:off x="3836194" y="2677657"/>
            <a:ext cx="99536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0196" name="ZoneTexte 852"/>
          <p:cNvSpPr txBox="1">
            <a:spLocks noChangeArrowheads="1"/>
          </p:cNvSpPr>
          <p:nvPr/>
        </p:nvSpPr>
        <p:spPr bwMode="auto">
          <a:xfrm>
            <a:off x="1585912" y="3818276"/>
            <a:ext cx="111283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000"/>
              <a:t>solution</a:t>
            </a:r>
          </a:p>
        </p:txBody>
      </p:sp>
      <p:sp>
        <p:nvSpPr>
          <p:cNvPr id="50197" name="ZoneTexte 852"/>
          <p:cNvSpPr txBox="1">
            <a:spLocks noChangeArrowheads="1"/>
          </p:cNvSpPr>
          <p:nvPr/>
        </p:nvSpPr>
        <p:spPr bwMode="auto">
          <a:xfrm>
            <a:off x="3178174" y="3422989"/>
            <a:ext cx="22860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000" dirty="0" smtClean="0"/>
              <a:t>Air/water interface </a:t>
            </a:r>
            <a:endParaRPr lang="fr-FR" sz="2000" dirty="0"/>
          </a:p>
        </p:txBody>
      </p:sp>
      <p:sp>
        <p:nvSpPr>
          <p:cNvPr id="50198" name="Text Box 533"/>
          <p:cNvSpPr txBox="1">
            <a:spLocks noChangeArrowheads="1"/>
          </p:cNvSpPr>
          <p:nvPr/>
        </p:nvSpPr>
        <p:spPr bwMode="auto">
          <a:xfrm>
            <a:off x="1454149" y="4651714"/>
            <a:ext cx="13239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b="1">
                <a:cs typeface="Tahoma" pitchFamily="34" charset="0"/>
              </a:rPr>
              <a:t>?</a:t>
            </a:r>
          </a:p>
        </p:txBody>
      </p:sp>
      <p:pic>
        <p:nvPicPr>
          <p:cNvPr id="50199" name="Picture 1"/>
          <p:cNvPicPr>
            <a:picLocks noChangeAspect="1" noChangeArrowheads="1"/>
          </p:cNvPicPr>
          <p:nvPr/>
        </p:nvPicPr>
        <p:blipFill>
          <a:blip r:embed="rId3" cstate="print"/>
          <a:srcRect l="20995" r="23314" b="17451"/>
          <a:stretch>
            <a:fillRect/>
          </a:stretch>
        </p:blipFill>
        <p:spPr bwMode="auto">
          <a:xfrm>
            <a:off x="6249987" y="2986426"/>
            <a:ext cx="1089025" cy="20526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83687" y="726783"/>
            <a:ext cx="3943349" cy="12463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42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26198" y="5158803"/>
            <a:ext cx="2276475" cy="15555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43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192587" y="5210143"/>
            <a:ext cx="2176461" cy="16478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" name="Image 45" descr="augmentation tubes.jpg"/>
          <p:cNvPicPr>
            <a:picLocks noChangeAspect="1"/>
          </p:cNvPicPr>
          <p:nvPr/>
        </p:nvPicPr>
        <p:blipFill rotWithShape="1">
          <a:blip r:embed="rId7" cstate="print"/>
          <a:srcRect t="-1" b="1281"/>
          <a:stretch/>
        </p:blipFill>
        <p:spPr bwMode="auto">
          <a:xfrm>
            <a:off x="255503" y="5327013"/>
            <a:ext cx="3361702" cy="940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5" name="Rectangle 64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66" name="ZoneTexte 65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NR/SANS 						</a:t>
            </a:r>
            <a:r>
              <a:rPr lang="fr-FR" sz="2400" b="1" dirty="0">
                <a:solidFill>
                  <a:srgbClr val="0033CC"/>
                </a:solidFill>
              </a:rPr>
              <a:t>S</a:t>
            </a:r>
            <a:r>
              <a:rPr lang="fr-FR" sz="2400" b="1" dirty="0" smtClean="0">
                <a:solidFill>
                  <a:srgbClr val="0033CC"/>
                </a:solidFill>
              </a:rPr>
              <a:t>mart </a:t>
            </a:r>
            <a:r>
              <a:rPr lang="fr-FR" sz="2400" b="1" dirty="0" err="1" smtClean="0">
                <a:solidFill>
                  <a:srgbClr val="0033CC"/>
                </a:solidFill>
              </a:rPr>
              <a:t>Foams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13230761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3" name="ZoneTexte 2"/>
          <p:cNvSpPr txBox="1"/>
          <p:nvPr/>
        </p:nvSpPr>
        <p:spPr>
          <a:xfrm>
            <a:off x="0" y="55416"/>
            <a:ext cx="876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000" b="1" i="1" dirty="0" smtClean="0">
                <a:solidFill>
                  <a:srgbClr val="0033CC"/>
                </a:solidFill>
              </a:rPr>
              <a:t>						</a:t>
            </a:r>
            <a:r>
              <a:rPr lang="fr-FR" sz="2400" b="1" i="1" dirty="0" err="1" smtClean="0">
                <a:solidFill>
                  <a:srgbClr val="0033CC"/>
                </a:solidFill>
              </a:rPr>
              <a:t>Thanks</a:t>
            </a:r>
            <a:r>
              <a:rPr lang="fr-FR" sz="2400" b="1" i="1" dirty="0" smtClean="0">
                <a:solidFill>
                  <a:srgbClr val="0033CC"/>
                </a:solidFill>
              </a:rPr>
              <a:t> to…</a:t>
            </a:r>
            <a:endParaRPr lang="fr-FR" sz="2400" b="1" dirty="0"/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376" y="5402916"/>
            <a:ext cx="1420151" cy="1114424"/>
          </a:xfrm>
          <a:prstGeom prst="rect">
            <a:avLst/>
          </a:prstGeom>
        </p:spPr>
      </p:pic>
      <p:pic>
        <p:nvPicPr>
          <p:cNvPr id="6" name="Imag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687" y="1031502"/>
            <a:ext cx="1331767" cy="1192396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9" r="5836"/>
          <a:stretch/>
        </p:blipFill>
        <p:spPr>
          <a:xfrm>
            <a:off x="1971675" y="5437130"/>
            <a:ext cx="1238250" cy="1035387"/>
          </a:xfrm>
          <a:prstGeom prst="rect">
            <a:avLst/>
          </a:prstGeom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0992" y="1023800"/>
            <a:ext cx="1042988" cy="1159959"/>
          </a:xfrm>
          <a:prstGeom prst="rect">
            <a:avLst/>
          </a:prstGeom>
        </p:spPr>
      </p:pic>
      <p:sp>
        <p:nvSpPr>
          <p:cNvPr id="11" name="ZoneTexte 10"/>
          <p:cNvSpPr txBox="1"/>
          <p:nvPr/>
        </p:nvSpPr>
        <p:spPr>
          <a:xfrm>
            <a:off x="3487829" y="1345826"/>
            <a:ext cx="54673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u="sng" dirty="0" smtClean="0"/>
              <a:t>Isabelle Capron</a:t>
            </a:r>
            <a:r>
              <a:rPr lang="fr-FR" dirty="0" smtClean="0"/>
              <a:t>(BIA Nantes, </a:t>
            </a:r>
            <a:r>
              <a:rPr lang="fr-FR" dirty="0" err="1" smtClean="0"/>
              <a:t>Fanch</a:t>
            </a:r>
            <a:r>
              <a:rPr lang="fr-FR" dirty="0" smtClean="0"/>
              <a:t> </a:t>
            </a:r>
            <a:r>
              <a:rPr lang="fr-FR" dirty="0" err="1" smtClean="0"/>
              <a:t>Cherhal</a:t>
            </a:r>
            <a:r>
              <a:rPr lang="fr-FR" dirty="0" smtClean="0"/>
              <a:t> (BIA Nantes)</a:t>
            </a:r>
            <a:endParaRPr lang="fr-FR" dirty="0"/>
          </a:p>
        </p:txBody>
      </p:sp>
      <p:sp>
        <p:nvSpPr>
          <p:cNvPr id="12" name="ZoneTexte 11"/>
          <p:cNvSpPr txBox="1"/>
          <p:nvPr/>
        </p:nvSpPr>
        <p:spPr>
          <a:xfrm>
            <a:off x="3562349" y="5707715"/>
            <a:ext cx="54673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u="sng" dirty="0" smtClean="0"/>
              <a:t>Anne-Laure </a:t>
            </a:r>
            <a:r>
              <a:rPr lang="fr-FR" u="sng" dirty="0" err="1" smtClean="0"/>
              <a:t>Fameau</a:t>
            </a:r>
            <a:r>
              <a:rPr lang="fr-FR" dirty="0" smtClean="0"/>
              <a:t>(LLB, BIA Nantes), Jean-Paul </a:t>
            </a:r>
            <a:r>
              <a:rPr lang="fr-FR" dirty="0" err="1" smtClean="0"/>
              <a:t>Douliez</a:t>
            </a:r>
            <a:r>
              <a:rPr lang="fr-FR" dirty="0" smtClean="0"/>
              <a:t> (BIA Nantes), </a:t>
            </a:r>
            <a:r>
              <a:rPr lang="fr-FR" dirty="0" smtClean="0"/>
              <a:t>Arnaud Saint-</a:t>
            </a:r>
            <a:r>
              <a:rPr lang="fr-FR" dirty="0" err="1" smtClean="0"/>
              <a:t>Jalmes</a:t>
            </a:r>
            <a:r>
              <a:rPr lang="fr-FR" dirty="0" smtClean="0"/>
              <a:t> (IPR Rennes), François </a:t>
            </a:r>
            <a:r>
              <a:rPr lang="fr-FR" dirty="0"/>
              <a:t>Boué (LLB</a:t>
            </a:r>
            <a:r>
              <a:rPr lang="fr-FR" dirty="0" smtClean="0"/>
              <a:t>) </a:t>
            </a:r>
            <a:endParaRPr lang="fr-FR" dirty="0"/>
          </a:p>
        </p:txBody>
      </p:sp>
      <p:pic>
        <p:nvPicPr>
          <p:cNvPr id="13" name="Image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807" y="2315136"/>
            <a:ext cx="1797996" cy="1511299"/>
          </a:xfrm>
          <a:prstGeom prst="rect">
            <a:avLst/>
          </a:prstGeom>
        </p:spPr>
      </p:pic>
      <p:pic>
        <p:nvPicPr>
          <p:cNvPr id="14" name="Image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187" y="3877476"/>
            <a:ext cx="1796863" cy="1221014"/>
          </a:xfrm>
          <a:prstGeom prst="rect">
            <a:avLst/>
          </a:prstGeom>
        </p:spPr>
      </p:pic>
      <p:pic>
        <p:nvPicPr>
          <p:cNvPr id="15" name="Image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6938" y="2943225"/>
            <a:ext cx="1163207" cy="1452561"/>
          </a:xfrm>
          <a:prstGeom prst="rect">
            <a:avLst/>
          </a:prstGeom>
        </p:spPr>
      </p:pic>
      <p:sp>
        <p:nvSpPr>
          <p:cNvPr id="16" name="ZoneTexte 15"/>
          <p:cNvSpPr txBox="1"/>
          <p:nvPr/>
        </p:nvSpPr>
        <p:spPr>
          <a:xfrm>
            <a:off x="3524250" y="3248025"/>
            <a:ext cx="54768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u="sng" dirty="0" err="1" smtClean="0"/>
              <a:t>Anniina</a:t>
            </a:r>
            <a:r>
              <a:rPr lang="fr-FR" u="sng" dirty="0" smtClean="0"/>
              <a:t> </a:t>
            </a:r>
            <a:r>
              <a:rPr lang="fr-FR" u="sng" dirty="0" err="1" smtClean="0"/>
              <a:t>Salonen</a:t>
            </a:r>
            <a:r>
              <a:rPr lang="fr-FR" dirty="0" smtClean="0"/>
              <a:t>, </a:t>
            </a:r>
            <a:r>
              <a:rPr lang="fr-FR" dirty="0" err="1" smtClean="0"/>
              <a:t>Alesya</a:t>
            </a:r>
            <a:r>
              <a:rPr lang="fr-FR" dirty="0" smtClean="0"/>
              <a:t> </a:t>
            </a:r>
            <a:r>
              <a:rPr lang="fr-FR" dirty="0" err="1"/>
              <a:t>Mikhailovskaya</a:t>
            </a:r>
            <a:r>
              <a:rPr lang="fr-FR" dirty="0"/>
              <a:t>, </a:t>
            </a:r>
            <a:r>
              <a:rPr lang="fr-FR" dirty="0" smtClean="0"/>
              <a:t>Li </a:t>
            </a:r>
            <a:r>
              <a:rPr lang="fr-FR" dirty="0"/>
              <a:t>Zhang, </a:t>
            </a:r>
            <a:r>
              <a:rPr lang="fr-FR" dirty="0" smtClean="0"/>
              <a:t>Pavel </a:t>
            </a:r>
            <a:r>
              <a:rPr lang="fr-FR" dirty="0" err="1" smtClean="0"/>
              <a:t>Yasghur</a:t>
            </a:r>
            <a:r>
              <a:rPr lang="fr-FR" dirty="0" smtClean="0"/>
              <a:t>, Dominique Langevin (LPS Orsay), François Muller (ECE paris/LLB),  François Boué (LLB)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8058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Image 5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87" t="4169" r="2126" b="4426"/>
          <a:stretch/>
        </p:blipFill>
        <p:spPr>
          <a:xfrm>
            <a:off x="2198709" y="1931896"/>
            <a:ext cx="1310714" cy="1241444"/>
          </a:xfrm>
          <a:prstGeom prst="rect">
            <a:avLst/>
          </a:prstGeom>
        </p:spPr>
      </p:pic>
      <p:sp>
        <p:nvSpPr>
          <p:cNvPr id="169" name="Forme libre 168"/>
          <p:cNvSpPr/>
          <p:nvPr/>
        </p:nvSpPr>
        <p:spPr>
          <a:xfrm rot="9191630">
            <a:off x="1589903" y="2564391"/>
            <a:ext cx="1488100" cy="894897"/>
          </a:xfrm>
          <a:custGeom>
            <a:avLst/>
            <a:gdLst>
              <a:gd name="connsiteX0" fmla="*/ 0 w 1615044"/>
              <a:gd name="connsiteY0" fmla="*/ 356260 h 979714"/>
              <a:gd name="connsiteX1" fmla="*/ 1520042 w 1615044"/>
              <a:gd name="connsiteY1" fmla="*/ 0 h 979714"/>
              <a:gd name="connsiteX2" fmla="*/ 1615044 w 1615044"/>
              <a:gd name="connsiteY2" fmla="*/ 184068 h 979714"/>
              <a:gd name="connsiteX3" fmla="*/ 219694 w 1615044"/>
              <a:gd name="connsiteY3" fmla="*/ 979714 h 979714"/>
              <a:gd name="connsiteX4" fmla="*/ 0 w 1615044"/>
              <a:gd name="connsiteY4" fmla="*/ 356260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5044" h="979714">
                <a:moveTo>
                  <a:pt x="0" y="356260"/>
                </a:moveTo>
                <a:lnTo>
                  <a:pt x="1520042" y="0"/>
                </a:lnTo>
                <a:lnTo>
                  <a:pt x="1615044" y="184068"/>
                </a:lnTo>
                <a:lnTo>
                  <a:pt x="219694" y="979714"/>
                </a:lnTo>
                <a:lnTo>
                  <a:pt x="0" y="356260"/>
                </a:lnTo>
                <a:close/>
              </a:path>
            </a:pathLst>
          </a:cu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Rectangle 151"/>
          <p:cNvSpPr>
            <a:spLocks noChangeArrowheads="1"/>
          </p:cNvSpPr>
          <p:nvPr/>
        </p:nvSpPr>
        <p:spPr bwMode="auto">
          <a:xfrm>
            <a:off x="10429081" y="3558721"/>
            <a:ext cx="3041650" cy="153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18" name="Rectangle 152"/>
          <p:cNvSpPr>
            <a:spLocks noChangeArrowheads="1"/>
          </p:cNvSpPr>
          <p:nvPr/>
        </p:nvSpPr>
        <p:spPr bwMode="auto">
          <a:xfrm>
            <a:off x="13237368" y="1253671"/>
            <a:ext cx="242888" cy="2312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58" name="Image 5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287" t="2068" r="136" b="5341"/>
          <a:stretch/>
        </p:blipFill>
        <p:spPr>
          <a:xfrm>
            <a:off x="3502892" y="1931125"/>
            <a:ext cx="130811" cy="1240971"/>
          </a:xfrm>
          <a:prstGeom prst="rect">
            <a:avLst/>
          </a:prstGeom>
        </p:spPr>
      </p:pic>
      <p:sp>
        <p:nvSpPr>
          <p:cNvPr id="59" name="ZoneTexte 58"/>
          <p:cNvSpPr txBox="1"/>
          <p:nvPr/>
        </p:nvSpPr>
        <p:spPr>
          <a:xfrm>
            <a:off x="677902" y="4596312"/>
            <a:ext cx="8595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fr-FR" sz="1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eutrons</a:t>
            </a:r>
            <a:endParaRPr lang="fr-FR" sz="12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Rectangle 201"/>
          <p:cNvSpPr>
            <a:spLocks noChangeArrowheads="1"/>
          </p:cNvSpPr>
          <p:nvPr/>
        </p:nvSpPr>
        <p:spPr bwMode="auto">
          <a:xfrm>
            <a:off x="1135208" y="2995182"/>
            <a:ext cx="1484416" cy="1316316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fr-FR"/>
          </a:p>
        </p:txBody>
      </p:sp>
      <p:sp>
        <p:nvSpPr>
          <p:cNvPr id="168" name="Cylindre 167"/>
          <p:cNvSpPr/>
          <p:nvPr/>
        </p:nvSpPr>
        <p:spPr>
          <a:xfrm rot="13200000">
            <a:off x="1371163" y="3528842"/>
            <a:ext cx="167194" cy="1202205"/>
          </a:xfrm>
          <a:prstGeom prst="can">
            <a:avLst>
              <a:gd name="adj" fmla="val 60217"/>
            </a:avLst>
          </a:prstGeom>
          <a:solidFill>
            <a:srgbClr val="C00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0" name="Secteurs 169"/>
          <p:cNvSpPr/>
          <p:nvPr/>
        </p:nvSpPr>
        <p:spPr>
          <a:xfrm rot="9163287">
            <a:off x="2529211" y="2270944"/>
            <a:ext cx="607719" cy="607813"/>
          </a:xfrm>
          <a:prstGeom prst="pie">
            <a:avLst>
              <a:gd name="adj1" fmla="val 4221521"/>
              <a:gd name="adj2" fmla="val 15081000"/>
            </a:avLst>
          </a:prstGeom>
          <a:solidFill>
            <a:srgbClr val="C0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1202500" y="343206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2" name="Rectangle 191"/>
          <p:cNvSpPr/>
          <p:nvPr/>
        </p:nvSpPr>
        <p:spPr>
          <a:xfrm rot="21180000">
            <a:off x="1483789" y="314687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4" name="Rectangle 193"/>
          <p:cNvSpPr/>
          <p:nvPr/>
        </p:nvSpPr>
        <p:spPr>
          <a:xfrm rot="3600000">
            <a:off x="1620500" y="315583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Rectangle 195"/>
          <p:cNvSpPr/>
          <p:nvPr/>
        </p:nvSpPr>
        <p:spPr>
          <a:xfrm rot="2100000">
            <a:off x="1629466" y="308412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97" name="Rectangle 196"/>
          <p:cNvSpPr/>
          <p:nvPr/>
        </p:nvSpPr>
        <p:spPr>
          <a:xfrm rot="1500000">
            <a:off x="1414314" y="322531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8" name="Rectangle 197"/>
          <p:cNvSpPr/>
          <p:nvPr/>
        </p:nvSpPr>
        <p:spPr>
          <a:xfrm rot="3360000">
            <a:off x="1580161" y="328358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1" name="Rectangle 200"/>
          <p:cNvSpPr/>
          <p:nvPr/>
        </p:nvSpPr>
        <p:spPr>
          <a:xfrm rot="21180000">
            <a:off x="1851342" y="310428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2" name="Rectangle 201"/>
          <p:cNvSpPr/>
          <p:nvPr/>
        </p:nvSpPr>
        <p:spPr>
          <a:xfrm rot="4680000">
            <a:off x="1781867" y="3088602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3" name="Rectangle 202"/>
          <p:cNvSpPr/>
          <p:nvPr/>
        </p:nvSpPr>
        <p:spPr>
          <a:xfrm rot="1500000">
            <a:off x="1781867" y="31827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1" name="Rectangle 210"/>
          <p:cNvSpPr/>
          <p:nvPr/>
        </p:nvSpPr>
        <p:spPr>
          <a:xfrm rot="5400000">
            <a:off x="1454637" y="2996674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16" name="Groupe 215"/>
          <p:cNvGrpSpPr/>
          <p:nvPr/>
        </p:nvGrpSpPr>
        <p:grpSpPr>
          <a:xfrm rot="5400000">
            <a:off x="1750730" y="3632681"/>
            <a:ext cx="645122" cy="508409"/>
            <a:chOff x="4869640" y="3731994"/>
            <a:chExt cx="645122" cy="508409"/>
          </a:xfrm>
        </p:grpSpPr>
        <p:sp>
          <p:nvSpPr>
            <p:cNvPr id="217" name="Rectangle 216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8" name="Rectangle 217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9" name="Rectangle 218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0" name="Rectangle 219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1" name="Rectangle 220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22" name="Rectangle 221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3" name="Rectangle 222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4" name="Rectangle 223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6" name="Rectangle 225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7" name="Rectangle 226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8" name="Rectangle 227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2" name="Groupe 241"/>
          <p:cNvGrpSpPr/>
          <p:nvPr/>
        </p:nvGrpSpPr>
        <p:grpSpPr>
          <a:xfrm rot="4200000">
            <a:off x="2021911" y="3115526"/>
            <a:ext cx="645122" cy="508409"/>
            <a:chOff x="4869640" y="3731994"/>
            <a:chExt cx="645122" cy="508409"/>
          </a:xfrm>
        </p:grpSpPr>
        <p:sp>
          <p:nvSpPr>
            <p:cNvPr id="243" name="Rectangle 242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4" name="Rectangle 243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5" name="Rectangle 244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6" name="Rectangle 245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7" name="Rectangle 246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48" name="Rectangle 247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9" name="Rectangle 248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0" name="Rectangle 249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2" name="Rectangle 251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3" name="Rectangle 252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4" name="Rectangle 253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69" name="Rectangle 268"/>
          <p:cNvSpPr/>
          <p:nvPr/>
        </p:nvSpPr>
        <p:spPr>
          <a:xfrm rot="4980000">
            <a:off x="1707306" y="3489805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0" name="Rectangle 269"/>
          <p:cNvSpPr/>
          <p:nvPr/>
        </p:nvSpPr>
        <p:spPr>
          <a:xfrm rot="10080000">
            <a:off x="1722993" y="342033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1" name="Rectangle 270"/>
          <p:cNvSpPr/>
          <p:nvPr/>
        </p:nvSpPr>
        <p:spPr>
          <a:xfrm rot="9000000">
            <a:off x="1698341" y="3626516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2" name="Rectangle 271"/>
          <p:cNvSpPr/>
          <p:nvPr/>
        </p:nvSpPr>
        <p:spPr>
          <a:xfrm rot="8100000">
            <a:off x="1545940" y="3819260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3" name="Rectangle 272"/>
          <p:cNvSpPr/>
          <p:nvPr/>
        </p:nvSpPr>
        <p:spPr>
          <a:xfrm rot="7500000">
            <a:off x="1417633" y="316875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74" name="Rectangle 273"/>
          <p:cNvSpPr/>
          <p:nvPr/>
        </p:nvSpPr>
        <p:spPr>
          <a:xfrm rot="6900000">
            <a:off x="1676491" y="315362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5" name="Rectangle 274"/>
          <p:cNvSpPr/>
          <p:nvPr/>
        </p:nvSpPr>
        <p:spPr>
          <a:xfrm rot="8760000">
            <a:off x="1570594" y="3586177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6" name="Rectangle 275"/>
          <p:cNvSpPr/>
          <p:nvPr/>
        </p:nvSpPr>
        <p:spPr>
          <a:xfrm rot="10800000">
            <a:off x="1451812" y="354359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7" name="Rectangle 276"/>
          <p:cNvSpPr/>
          <p:nvPr/>
        </p:nvSpPr>
        <p:spPr>
          <a:xfrm rot="5400000">
            <a:off x="1384016" y="3800769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8" name="Rectangle 277"/>
          <p:cNvSpPr/>
          <p:nvPr/>
        </p:nvSpPr>
        <p:spPr>
          <a:xfrm rot="4980000">
            <a:off x="1778465" y="39811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9" name="Rectangle 278"/>
          <p:cNvSpPr/>
          <p:nvPr/>
        </p:nvSpPr>
        <p:spPr>
          <a:xfrm rot="10080000">
            <a:off x="2003701" y="3797408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0" name="Rectangle 279"/>
          <p:cNvSpPr/>
          <p:nvPr/>
        </p:nvSpPr>
        <p:spPr>
          <a:xfrm rot="6900000">
            <a:off x="1671449" y="3787883"/>
            <a:ext cx="58500" cy="246192"/>
          </a:xfrm>
          <a:prstGeom prst="rect">
            <a:avLst/>
          </a:prstGeom>
          <a:solidFill>
            <a:srgbClr val="006C31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85" name="Groupe 384"/>
          <p:cNvGrpSpPr/>
          <p:nvPr/>
        </p:nvGrpSpPr>
        <p:grpSpPr>
          <a:xfrm rot="1500000">
            <a:off x="1150654" y="3806365"/>
            <a:ext cx="645122" cy="508409"/>
            <a:chOff x="4869640" y="3731994"/>
            <a:chExt cx="645122" cy="508409"/>
          </a:xfrm>
        </p:grpSpPr>
        <p:sp>
          <p:nvSpPr>
            <p:cNvPr id="386" name="Rectangle 385"/>
            <p:cNvSpPr/>
            <p:nvPr/>
          </p:nvSpPr>
          <p:spPr>
            <a:xfrm rot="21180000">
              <a:off x="5032961" y="379474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7" name="Rectangle 386"/>
            <p:cNvSpPr/>
            <p:nvPr/>
          </p:nvSpPr>
          <p:spPr>
            <a:xfrm rot="4680000">
              <a:off x="4963486" y="3779059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8" name="Rectangle 387"/>
            <p:cNvSpPr/>
            <p:nvPr/>
          </p:nvSpPr>
          <p:spPr>
            <a:xfrm rot="3600000">
              <a:off x="5169672" y="38037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9" name="Rectangle 388"/>
            <p:cNvSpPr/>
            <p:nvPr/>
          </p:nvSpPr>
          <p:spPr>
            <a:xfrm rot="2700000">
              <a:off x="5362416" y="3956112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0" name="Rectangle 389"/>
            <p:cNvSpPr/>
            <p:nvPr/>
          </p:nvSpPr>
          <p:spPr>
            <a:xfrm rot="2100000">
              <a:off x="5178638" y="3731994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91" name="Rectangle 390"/>
            <p:cNvSpPr/>
            <p:nvPr/>
          </p:nvSpPr>
          <p:spPr>
            <a:xfrm rot="1500000">
              <a:off x="4963486" y="387318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2" name="Rectangle 391"/>
            <p:cNvSpPr/>
            <p:nvPr/>
          </p:nvSpPr>
          <p:spPr>
            <a:xfrm rot="3360000">
              <a:off x="5129333" y="3931458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3" name="Rectangle 392"/>
            <p:cNvSpPr/>
            <p:nvPr/>
          </p:nvSpPr>
          <p:spPr>
            <a:xfrm rot="5400000">
              <a:off x="5086749" y="4050240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5239150" y="3994211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5" name="Rectangle 394"/>
            <p:cNvSpPr/>
            <p:nvPr/>
          </p:nvSpPr>
          <p:spPr>
            <a:xfrm rot="21180000">
              <a:off x="5400514" y="375216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6" name="Rectangle 395"/>
            <p:cNvSpPr/>
            <p:nvPr/>
          </p:nvSpPr>
          <p:spPr>
            <a:xfrm rot="4680000">
              <a:off x="5331039" y="3736476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7" name="Rectangle 396"/>
            <p:cNvSpPr/>
            <p:nvPr/>
          </p:nvSpPr>
          <p:spPr>
            <a:xfrm rot="1500000">
              <a:off x="5331039" y="3830603"/>
              <a:ext cx="58500" cy="246192"/>
            </a:xfrm>
            <a:prstGeom prst="rect">
              <a:avLst/>
            </a:prstGeom>
            <a:solidFill>
              <a:srgbClr val="006C3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" name="Flèche vers le bas 1"/>
          <p:cNvSpPr/>
          <p:nvPr/>
        </p:nvSpPr>
        <p:spPr>
          <a:xfrm rot="16200000">
            <a:off x="928693" y="5148264"/>
            <a:ext cx="285747" cy="600076"/>
          </a:xfrm>
          <a:prstGeom prst="downArrow">
            <a:avLst>
              <a:gd name="adj1" fmla="val 50000"/>
              <a:gd name="adj2" fmla="val 59756"/>
            </a:avLst>
          </a:prstGeom>
          <a:solidFill>
            <a:srgbClr val="0000FF">
              <a:alpha val="17000"/>
            </a:srgbClr>
          </a:solidFill>
          <a:ln w="158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5" name="ZoneTexte 54"/>
          <p:cNvSpPr txBox="1">
            <a:spLocks noChangeArrowheads="1"/>
          </p:cNvSpPr>
          <p:nvPr/>
        </p:nvSpPr>
        <p:spPr bwMode="auto">
          <a:xfrm>
            <a:off x="1543795" y="5274219"/>
            <a:ext cx="1161305" cy="369332"/>
          </a:xfrm>
          <a:prstGeom prst="rect">
            <a:avLst/>
          </a:prstGeom>
          <a:solidFill>
            <a:srgbClr val="0000FF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dirty="0" smtClean="0">
                <a:latin typeface="+mn-lt"/>
              </a:rPr>
              <a:t>SANS</a:t>
            </a:r>
            <a:endParaRPr lang="fr-FR" b="1" dirty="0" smtClean="0">
              <a:latin typeface="+mn-lt"/>
            </a:endParaRPr>
          </a:p>
        </p:txBody>
      </p:sp>
      <p:pic>
        <p:nvPicPr>
          <p:cNvPr id="83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7" r="6453"/>
          <a:stretch/>
        </p:blipFill>
        <p:spPr bwMode="auto">
          <a:xfrm>
            <a:off x="4237447" y="2297933"/>
            <a:ext cx="4345756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4" name="Connecteur droit 83"/>
          <p:cNvCxnSpPr/>
          <p:nvPr/>
        </p:nvCxnSpPr>
        <p:spPr>
          <a:xfrm>
            <a:off x="5868284" y="2404915"/>
            <a:ext cx="707010" cy="44306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ZoneTexte 84"/>
          <p:cNvSpPr txBox="1"/>
          <p:nvPr/>
        </p:nvSpPr>
        <p:spPr>
          <a:xfrm>
            <a:off x="6160515" y="2263513"/>
            <a:ext cx="5485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q</a:t>
            </a:r>
            <a:r>
              <a:rPr lang="fr-FR" baseline="30000" dirty="0" smtClean="0"/>
              <a:t>-2.3</a:t>
            </a:r>
            <a:endParaRPr lang="fr-FR" baseline="30000" dirty="0"/>
          </a:p>
        </p:txBody>
      </p:sp>
      <p:sp>
        <p:nvSpPr>
          <p:cNvPr id="86" name="ZoneTexte 85"/>
          <p:cNvSpPr txBox="1"/>
          <p:nvPr/>
        </p:nvSpPr>
        <p:spPr>
          <a:xfrm>
            <a:off x="4155804" y="5472815"/>
            <a:ext cx="4159521" cy="769441"/>
          </a:xfrm>
          <a:prstGeom prst="rect">
            <a:avLst/>
          </a:prstGeom>
          <a:solidFill>
            <a:srgbClr val="92D050">
              <a:alpha val="33000"/>
            </a:srgbClr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b="1" dirty="0" err="1" smtClean="0"/>
              <a:t>Aggregates</a:t>
            </a:r>
            <a:r>
              <a:rPr lang="fr-FR" b="1" dirty="0" smtClean="0"/>
              <a:t> </a:t>
            </a:r>
            <a:r>
              <a:rPr lang="fr-FR" dirty="0" err="1" smtClean="0"/>
              <a:t>whatever</a:t>
            </a:r>
            <a:r>
              <a:rPr lang="fr-FR" dirty="0" smtClean="0"/>
              <a:t> </a:t>
            </a:r>
            <a:r>
              <a:rPr lang="fr-FR" dirty="0" err="1" smtClean="0"/>
              <a:t>salinity</a:t>
            </a:r>
            <a:r>
              <a:rPr lang="fr-FR" dirty="0" smtClean="0"/>
              <a:t> </a:t>
            </a:r>
            <a:endParaRPr lang="fr-FR" dirty="0"/>
          </a:p>
          <a:p>
            <a:r>
              <a:rPr lang="fr-FR" sz="800" dirty="0"/>
              <a:t>      </a:t>
            </a:r>
            <a:endParaRPr lang="fr-FR" sz="800" dirty="0">
              <a:latin typeface="Calibri" panose="020F050202020403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fr-FR" dirty="0" smtClean="0">
                <a:latin typeface="Calibri" panose="020F0502020204030204" pitchFamily="34" charset="0"/>
              </a:rPr>
              <a:t>More compact </a:t>
            </a:r>
            <a:r>
              <a:rPr lang="fr-FR" dirty="0" err="1" smtClean="0">
                <a:latin typeface="Calibri" panose="020F0502020204030204" pitchFamily="34" charset="0"/>
              </a:rPr>
              <a:t>than</a:t>
            </a:r>
            <a:r>
              <a:rPr lang="fr-FR" dirty="0" smtClean="0">
                <a:latin typeface="Calibri" panose="020F0502020204030204" pitchFamily="34" charset="0"/>
              </a:rPr>
              <a:t> for </a:t>
            </a:r>
            <a:r>
              <a:rPr lang="fr-FR" dirty="0" err="1" smtClean="0">
                <a:latin typeface="Calibri" panose="020F0502020204030204" pitchFamily="34" charset="0"/>
              </a:rPr>
              <a:t>charged</a:t>
            </a:r>
            <a:r>
              <a:rPr lang="fr-FR" dirty="0" smtClean="0">
                <a:latin typeface="Calibri" panose="020F0502020204030204" pitchFamily="34" charset="0"/>
              </a:rPr>
              <a:t> </a:t>
            </a:r>
            <a:r>
              <a:rPr lang="fr-FR" dirty="0" err="1" smtClean="0">
                <a:latin typeface="Calibri" panose="020F0502020204030204" pitchFamily="34" charset="0"/>
              </a:rPr>
              <a:t>NCCs</a:t>
            </a:r>
            <a:r>
              <a:rPr lang="fr-FR" dirty="0" smtClean="0">
                <a:latin typeface="Calibri" panose="020F0502020204030204" pitchFamily="34" charset="0"/>
              </a:rPr>
              <a:t>     </a:t>
            </a:r>
          </a:p>
        </p:txBody>
      </p:sp>
      <p:sp>
        <p:nvSpPr>
          <p:cNvPr id="87" name="Rectangle 86"/>
          <p:cNvSpPr/>
          <p:nvPr/>
        </p:nvSpPr>
        <p:spPr>
          <a:xfrm>
            <a:off x="4375610" y="2155695"/>
            <a:ext cx="216816" cy="5373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8" name="ZoneTexte 54"/>
          <p:cNvSpPr txBox="1">
            <a:spLocks noChangeArrowheads="1"/>
          </p:cNvSpPr>
          <p:nvPr/>
        </p:nvSpPr>
        <p:spPr bwMode="auto">
          <a:xfrm>
            <a:off x="4905923" y="1578225"/>
            <a:ext cx="3399877" cy="369332"/>
          </a:xfrm>
          <a:prstGeom prst="rect">
            <a:avLst/>
          </a:prstGeom>
          <a:solidFill>
            <a:srgbClr val="7030A0">
              <a:alpha val="23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fr-FR" b="1" dirty="0">
                <a:latin typeface="+mn-lt"/>
              </a:rPr>
              <a:t>Charge </a:t>
            </a:r>
            <a:r>
              <a:rPr lang="fr-FR" b="1" dirty="0" err="1">
                <a:latin typeface="+mn-lt"/>
              </a:rPr>
              <a:t>density</a:t>
            </a:r>
            <a:r>
              <a:rPr lang="fr-FR" b="1" dirty="0">
                <a:latin typeface="+mn-lt"/>
              </a:rPr>
              <a:t> </a:t>
            </a:r>
            <a:r>
              <a:rPr lang="fr-FR" b="1" dirty="0" smtClean="0">
                <a:latin typeface="+mn-lt"/>
              </a:rPr>
              <a:t>: </a:t>
            </a:r>
            <a:r>
              <a:rPr lang="fr-FR" dirty="0" smtClean="0">
                <a:latin typeface="+mn-lt"/>
              </a:rPr>
              <a:t>&lt; 0.01 e/nm</a:t>
            </a:r>
            <a:r>
              <a:rPr lang="fr-FR" baseline="30000" dirty="0" smtClean="0">
                <a:latin typeface="+mn-lt"/>
              </a:rPr>
              <a:t>2</a:t>
            </a:r>
            <a:endParaRPr lang="fr-FR" dirty="0">
              <a:latin typeface="+mn-lt"/>
            </a:endParaRPr>
          </a:p>
        </p:txBody>
      </p:sp>
      <p:sp>
        <p:nvSpPr>
          <p:cNvPr id="89" name="ZoneTexte 88"/>
          <p:cNvSpPr txBox="1"/>
          <p:nvPr/>
        </p:nvSpPr>
        <p:spPr>
          <a:xfrm>
            <a:off x="1343025" y="895018"/>
            <a:ext cx="5048249" cy="400110"/>
          </a:xfrm>
          <a:prstGeom prst="rect">
            <a:avLst/>
          </a:prstGeom>
          <a:solidFill>
            <a:srgbClr val="92D050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Ø"/>
            </a:pPr>
            <a:r>
              <a:rPr lang="en-US" sz="2000" dirty="0" smtClean="0"/>
              <a:t>What is the behavior of NCCs in solution ?</a:t>
            </a:r>
          </a:p>
        </p:txBody>
      </p:sp>
      <p:sp>
        <p:nvSpPr>
          <p:cNvPr id="90" name="Rectangle 89"/>
          <p:cNvSpPr/>
          <p:nvPr/>
        </p:nvSpPr>
        <p:spPr>
          <a:xfrm>
            <a:off x="0" y="9427"/>
            <a:ext cx="9144000" cy="676275"/>
          </a:xfrm>
          <a:prstGeom prst="rect">
            <a:avLst/>
          </a:prstGeom>
          <a:solidFill>
            <a:srgbClr val="5681CE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fr-FR" sz="2000" dirty="0"/>
          </a:p>
        </p:txBody>
      </p:sp>
      <p:sp>
        <p:nvSpPr>
          <p:cNvPr id="91" name="ZoneTexte 90"/>
          <p:cNvSpPr txBox="1"/>
          <p:nvPr/>
        </p:nvSpPr>
        <p:spPr>
          <a:xfrm>
            <a:off x="0" y="55416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i="1" dirty="0" smtClean="0">
                <a:solidFill>
                  <a:srgbClr val="0033CC"/>
                </a:solidFill>
              </a:rPr>
              <a:t>			</a:t>
            </a:r>
            <a:r>
              <a:rPr lang="fr-FR" sz="2000" b="1" i="1" dirty="0" smtClean="0">
                <a:solidFill>
                  <a:srgbClr val="0033CC"/>
                </a:solidFill>
              </a:rPr>
              <a:t>				</a:t>
            </a:r>
            <a:r>
              <a:rPr lang="fr-FR" sz="2400" b="1" dirty="0" smtClean="0">
                <a:solidFill>
                  <a:srgbClr val="0033CC"/>
                </a:solidFill>
              </a:rPr>
              <a:t>Pickering </a:t>
            </a:r>
            <a:r>
              <a:rPr lang="fr-FR" sz="2400" b="1" dirty="0" err="1" smtClean="0">
                <a:solidFill>
                  <a:srgbClr val="0033CC"/>
                </a:solidFill>
              </a:rPr>
              <a:t>emulsions</a:t>
            </a:r>
            <a:endParaRPr lang="fr-FR" sz="2400" b="1" dirty="0"/>
          </a:p>
        </p:txBody>
      </p:sp>
    </p:spTree>
    <p:extLst>
      <p:ext uri="{BB962C8B-B14F-4D97-AF65-F5344CB8AC3E}">
        <p14:creationId xmlns:p14="http://schemas.microsoft.com/office/powerpoint/2010/main" val="2621983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7080</TotalTime>
  <Words>2686</Words>
  <Application>Microsoft Office PowerPoint</Application>
  <PresentationFormat>Affichage à l'écran (4:3)</PresentationFormat>
  <Paragraphs>771</Paragraphs>
  <Slides>83</Slides>
  <Notes>5</Notes>
  <HiddenSlides>0</HiddenSlides>
  <MMClips>0</MMClips>
  <ScaleCrop>false</ScaleCrop>
  <HeadingPairs>
    <vt:vector size="6" baseType="variant">
      <vt:variant>
        <vt:lpstr>Thème</vt:lpstr>
      </vt:variant>
      <vt:variant>
        <vt:i4>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83</vt:i4>
      </vt:variant>
    </vt:vector>
  </HeadingPairs>
  <TitlesOfParts>
    <vt:vector size="85" baseType="lpstr">
      <vt:lpstr>Thème Office</vt:lpstr>
      <vt:lpstr>Graph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CEA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COUSIN Fabrice</dc:creator>
  <cp:lastModifiedBy>COUSIN Fabrice</cp:lastModifiedBy>
  <cp:revision>131</cp:revision>
  <cp:lastPrinted>2017-01-24T10:26:12Z</cp:lastPrinted>
  <dcterms:created xsi:type="dcterms:W3CDTF">2017-01-13T09:32:03Z</dcterms:created>
  <dcterms:modified xsi:type="dcterms:W3CDTF">2017-12-08T16:42:29Z</dcterms:modified>
</cp:coreProperties>
</file>